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430" r:id="rId3"/>
    <p:sldId id="421" r:id="rId4"/>
    <p:sldId id="436" r:id="rId5"/>
    <p:sldId id="431" r:id="rId6"/>
    <p:sldId id="432" r:id="rId7"/>
    <p:sldId id="437" r:id="rId8"/>
    <p:sldId id="438" r:id="rId9"/>
    <p:sldId id="434" r:id="rId10"/>
    <p:sldId id="439" r:id="rId11"/>
    <p:sldId id="440" r:id="rId12"/>
    <p:sldId id="41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CC0066"/>
    <a:srgbClr val="6699FF"/>
    <a:srgbClr val="FF0066"/>
    <a:srgbClr val="B8FF71"/>
    <a:srgbClr val="333399"/>
    <a:srgbClr val="009900"/>
    <a:srgbClr val="99FF33"/>
    <a:srgbClr val="00CC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8" autoAdjust="0"/>
    <p:restoredTop sz="94660"/>
  </p:normalViewPr>
  <p:slideViewPr>
    <p:cSldViewPr>
      <p:cViewPr>
        <p:scale>
          <a:sx n="66" d="100"/>
          <a:sy n="66" d="100"/>
        </p:scale>
        <p:origin x="-80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64072-4179-4C21-BDB3-E69537E99D39}" type="datetimeFigureOut">
              <a:rPr lang="en-IN" smtClean="0"/>
              <a:pPr/>
              <a:t>21-12-2016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A6B51-56A3-4E91-AD06-D748B2023D36}" type="slidenum">
              <a:rPr lang="en-IN" smtClean="0"/>
              <a:pPr/>
              <a:t>‹#›</a:t>
            </a:fld>
            <a:endParaRPr lang="en-IN"/>
          </a:p>
        </p:txBody>
      </p:sp>
    </p:spTree>
    <p:extLst>
      <p:ext uri="{BB962C8B-B14F-4D97-AF65-F5344CB8AC3E}">
        <p14:creationId xmlns:p14="http://schemas.microsoft.com/office/powerpoint/2010/main" val="229851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82A6B51-56A3-4E91-AD06-D748B2023D3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502197-8960-4AC8-804B-A8A665956798}" type="datetime1">
              <a:rPr lang="en-US" smtClean="0"/>
              <a:pPr/>
              <a:t>12/21/2016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a:xfrm>
            <a:off x="4191000" y="6356350"/>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A7C3A-1DCA-4429-B3F3-7BBE494D8401}" type="datetime1">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0B0C2C-A469-463F-9EAF-7B6C2620B1C5}" type="datetime1">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2541D8-5BF3-455B-9E65-743AAEEE2EDC}" type="datetime1">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extBox 5"/>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269EB1-3E52-48E5-8493-61BEB8A480FB}" type="datetime1">
              <a:rPr lang="en-US" smtClean="0"/>
              <a:pPr/>
              <a:t>12/21/2016</a:t>
            </a:fld>
            <a:endParaRPr lang="en-US"/>
          </a:p>
        </p:txBody>
      </p:sp>
      <p:sp>
        <p:nvSpPr>
          <p:cNvPr id="6" name="Slide Number Placeholder 5"/>
          <p:cNvSpPr>
            <a:spLocks noGrp="1"/>
          </p:cNvSpPr>
          <p:nvPr>
            <p:ph type="sldNum" sz="quarter" idx="12"/>
          </p:nvPr>
        </p:nvSpPr>
        <p:spPr>
          <a:xfrm>
            <a:off x="8382000" y="6400800"/>
            <a:ext cx="762000" cy="365125"/>
          </a:xfrm>
        </p:spPr>
        <p:txBody>
          <a:bodyPr/>
          <a:lstStyle/>
          <a:p>
            <a:fld id="{B6F15528-21DE-4FAA-801E-634DDDAF4B2B}" type="slidenum">
              <a:rPr lang="en-US" smtClean="0"/>
              <a:pPr/>
              <a:t>‹#›</a:t>
            </a:fld>
            <a:endParaRPr lang="en-US"/>
          </a:p>
        </p:txBody>
      </p:sp>
      <p:pic>
        <p:nvPicPr>
          <p:cNvPr id="8" name="Picture 7" descr="OUR_LOGO.bmp"/>
          <p:cNvPicPr>
            <a:picLocks noChangeAspect="1"/>
          </p:cNvPicPr>
          <p:nvPr userDrawn="1"/>
        </p:nvPicPr>
        <p:blipFill>
          <a:blip r:embed="rId2" cstate="print">
            <a:clrChange>
              <a:clrFrom>
                <a:srgbClr val="FFFFFF"/>
              </a:clrFrom>
              <a:clrTo>
                <a:srgbClr val="FFFFFF">
                  <a:alpha val="0"/>
                </a:srgbClr>
              </a:clrTo>
            </a:clrChange>
          </a:blip>
          <a:srcRect b="23613"/>
          <a:stretch>
            <a:fillRect/>
          </a:stretch>
        </p:blipFill>
        <p:spPr>
          <a:xfrm>
            <a:off x="8153400" y="497586"/>
            <a:ext cx="838200" cy="493014"/>
          </a:xfrm>
          <a:prstGeom prst="rect">
            <a:avLst/>
          </a:prstGeom>
        </p:spPr>
      </p:pic>
      <p:sp>
        <p:nvSpPr>
          <p:cNvPr id="7" name="TextBox 6"/>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CAE67B-9900-4858-85C0-69670962C5CB}" type="datetime1">
              <a:rPr lang="en-US" smtClean="0"/>
              <a:pPr/>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D6A678-B73C-4BB0-8C0C-28EC45D7E033}" type="datetime1">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1989B2-CDB7-4F58-B04B-DD02E56781CF}" type="datetime1">
              <a:rPr lang="en-US" smtClean="0"/>
              <a:pPr/>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245553-765F-4D8E-94F6-42A55B2B71B4}" type="datetime1">
              <a:rPr lang="en-US" smtClean="0"/>
              <a:pPr/>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extBox 5"/>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AEA95-D7A4-4C97-95EB-395FA78409A7}" type="datetime1">
              <a:rPr lang="en-US" smtClean="0"/>
              <a:pPr/>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descr="OUR_LOGO.bmp"/>
          <p:cNvPicPr>
            <a:picLocks noChangeAspect="1"/>
          </p:cNvPicPr>
          <p:nvPr userDrawn="1"/>
        </p:nvPicPr>
        <p:blipFill>
          <a:blip r:embed="rId2" cstate="print">
            <a:clrChange>
              <a:clrFrom>
                <a:srgbClr val="FFFFFF"/>
              </a:clrFrom>
              <a:clrTo>
                <a:srgbClr val="FFFFFF">
                  <a:alpha val="0"/>
                </a:srgbClr>
              </a:clrTo>
            </a:clrChange>
          </a:blip>
          <a:srcRect b="23613"/>
          <a:stretch>
            <a:fillRect/>
          </a:stretch>
        </p:blipFill>
        <p:spPr>
          <a:xfrm>
            <a:off x="8153400" y="497586"/>
            <a:ext cx="838200" cy="493014"/>
          </a:xfrm>
          <a:prstGeom prst="rect">
            <a:avLst/>
          </a:prstGeom>
        </p:spPr>
      </p:pic>
      <p:sp>
        <p:nvSpPr>
          <p:cNvPr id="6" name="TextBox 5"/>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58172C-3AB7-490D-9ED8-57D9CCA48641}" type="datetime1">
              <a:rPr lang="en-US" smtClean="0"/>
              <a:pPr/>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extBox 7"/>
          <p:cNvSpPr txBox="1"/>
          <p:nvPr userDrawn="1"/>
        </p:nvSpPr>
        <p:spPr>
          <a:xfrm>
            <a:off x="0" y="6324600"/>
            <a:ext cx="9144000" cy="400110"/>
          </a:xfrm>
          <a:prstGeom prst="rect">
            <a:avLst/>
          </a:prstGeom>
          <a:noFill/>
        </p:spPr>
        <p:txBody>
          <a:bodyPr wrap="square" rtlCol="0">
            <a:spAutoFit/>
          </a:bodyPr>
          <a:lstStyle/>
          <a:p>
            <a:pPr algn="ctr"/>
            <a:r>
              <a:rPr lang="en-US" sz="2000" b="0" i="1" cap="none" spc="0" dirty="0" smtClean="0">
                <a:ln w="18415" cmpd="sng">
                  <a:solidFill>
                    <a:schemeClr val="bg2"/>
                  </a:solidFill>
                  <a:prstDash val="solid"/>
                </a:ln>
                <a:solidFill>
                  <a:srgbClr val="FFFFFF"/>
                </a:solidFill>
                <a:effectLst>
                  <a:outerShdw blurRad="63500" dir="3600000" algn="tl" rotWithShape="0">
                    <a:srgbClr val="000000">
                      <a:alpha val="70000"/>
                    </a:srgbClr>
                  </a:outerShdw>
                </a:effectLst>
                <a:latin typeface="+mj-lt"/>
              </a:rPr>
              <a:t>VVF – A Partner of Choice</a:t>
            </a:r>
            <a:endParaRPr lang="en-IN" sz="2000" b="0" i="1" cap="none" spc="0" dirty="0">
              <a:ln w="18415" cmpd="sng">
                <a:solidFill>
                  <a:schemeClr val="bg2"/>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8153400" cy="914400"/>
          </a:xfrm>
        </p:spPr>
        <p:txBody>
          <a:bodyPr vert="horz" lIns="45720" tIns="45720" rIns="45720" bIns="45720" anchor="b">
            <a:normAutofit/>
          </a:bodyPr>
          <a:lstStyle>
            <a:lvl1pPr algn="l">
              <a:buNone/>
              <a:defRPr sz="3600" b="1">
                <a:solidFill>
                  <a:schemeClr val="tx2"/>
                </a:solidFill>
              </a:defRPr>
            </a:lvl1pPr>
          </a:lstStyle>
          <a:p>
            <a:r>
              <a:rPr kumimoji="0" lang="en-US" dirty="0" smtClean="0"/>
              <a:t>CLICK TO EDIT MASTER TITLE STYLE</a:t>
            </a:r>
            <a:endParaRPr kumimoji="0" lang="en-US" dirty="0"/>
          </a:p>
        </p:txBody>
      </p:sp>
      <p:sp>
        <p:nvSpPr>
          <p:cNvPr id="4" name="Text Placeholder 3"/>
          <p:cNvSpPr>
            <a:spLocks noGrp="1"/>
          </p:cNvSpPr>
          <p:nvPr>
            <p:ph type="body" sz="half" idx="2"/>
          </p:nvPr>
        </p:nvSpPr>
        <p:spPr>
          <a:xfrm>
            <a:off x="457200" y="1219200"/>
            <a:ext cx="8153400" cy="4800600"/>
          </a:xfrm>
        </p:spPr>
        <p:txBody>
          <a:bodyPr lIns="64008" rIns="45720" bIns="45720" anchor="t">
            <a:normAutofit/>
          </a:bodyPr>
          <a:lstStyle>
            <a:lvl1pPr marL="0" indent="0" algn="l">
              <a:spcBef>
                <a:spcPts val="250"/>
              </a:spcBef>
              <a:buFontTx/>
              <a:buNone/>
              <a:defRPr sz="1800"/>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
        <p:nvSpPr>
          <p:cNvPr id="7" name="Slide Number Placeholder 6"/>
          <p:cNvSpPr>
            <a:spLocks noGrp="1"/>
          </p:cNvSpPr>
          <p:nvPr>
            <p:ph type="sldNum" sz="quarter" idx="12"/>
          </p:nvPr>
        </p:nvSpPr>
        <p:spPr>
          <a:xfrm>
            <a:off x="8382000" y="6324600"/>
            <a:ext cx="609600" cy="365125"/>
          </a:xfrm>
        </p:spPr>
        <p:txBody>
          <a:bodyPr/>
          <a:lstStyle/>
          <a:p>
            <a:fld id="{B6F15528-21DE-4FAA-801E-634DDDAF4B2B}" type="slidenum">
              <a:rPr lang="en-US" smtClean="0"/>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r>
              <a:rPr kumimoji="0" lang="en-US" baseline="0" dirty="0" smtClean="0">
                <a:solidFill>
                  <a:schemeClr val="tx1"/>
                </a:solidFill>
                <a:latin typeface="+mn-lt"/>
                <a:ea typeface="+mn-ea"/>
                <a:cs typeface="+mn-cs"/>
              </a:rPr>
              <a:t> </a:t>
            </a:r>
            <a:endParaRPr kumimoji="0" lang="en-US" dirty="0">
              <a:solidFill>
                <a:schemeClr val="tx1"/>
              </a:solidFill>
              <a:latin typeface="+mn-lt"/>
              <a:ea typeface="+mn-ea"/>
              <a:cs typeface="+mn-cs"/>
            </a:endParaRPr>
          </a:p>
        </p:txBody>
      </p:sp>
      <p:pic>
        <p:nvPicPr>
          <p:cNvPr id="8" name="Picture 7" descr="OUR_LOGO.bmp"/>
          <p:cNvPicPr>
            <a:picLocks noChangeAspect="1"/>
          </p:cNvPicPr>
          <p:nvPr userDrawn="1"/>
        </p:nvPicPr>
        <p:blipFill>
          <a:blip r:embed="rId2" cstate="print">
            <a:clrChange>
              <a:clrFrom>
                <a:srgbClr val="FFFFFF"/>
              </a:clrFrom>
              <a:clrTo>
                <a:srgbClr val="FFFFFF">
                  <a:alpha val="0"/>
                </a:srgbClr>
              </a:clrTo>
            </a:clrChange>
          </a:blip>
          <a:srcRect b="23613"/>
          <a:stretch>
            <a:fillRect/>
          </a:stretch>
        </p:blipFill>
        <p:spPr>
          <a:xfrm>
            <a:off x="8153400" y="345186"/>
            <a:ext cx="838200" cy="493014"/>
          </a:xfrm>
          <a:prstGeom prst="rect">
            <a:avLst/>
          </a:prstGeom>
        </p:spPr>
      </p:pic>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541D8-5BF3-455B-9E65-743AAEEE2EDC}" type="datetime1">
              <a:rPr lang="en-US" smtClean="0"/>
              <a:pPr/>
              <a:t>12/21/2016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4191000" y="6356350"/>
            <a:ext cx="7620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wipe dir="r"/>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8304" y="3733800"/>
            <a:ext cx="7854696" cy="1752600"/>
          </a:xfrm>
        </p:spPr>
        <p:txBody>
          <a:bodyPr>
            <a:normAutofit/>
          </a:bodyPr>
          <a:lstStyle/>
          <a:p>
            <a:r>
              <a:rPr lang="en-US" dirty="0" smtClean="0"/>
              <a:t>Mr. Pravin Santhoor</a:t>
            </a:r>
            <a:endParaRPr lang="en-US" dirty="0"/>
          </a:p>
          <a:p>
            <a:r>
              <a:rPr lang="en-US" dirty="0" smtClean="0"/>
              <a:t>November 2016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Title 4"/>
          <p:cNvSpPr>
            <a:spLocks noGrp="1"/>
          </p:cNvSpPr>
          <p:nvPr>
            <p:ph type="ctrTitle"/>
          </p:nvPr>
        </p:nvSpPr>
        <p:spPr>
          <a:xfrm>
            <a:off x="228600" y="1343464"/>
            <a:ext cx="8458200" cy="2999936"/>
          </a:xfrm>
        </p:spPr>
        <p:txBody>
          <a:bodyPr>
            <a:noAutofit/>
          </a:bodyPr>
          <a:lstStyle/>
          <a:p>
            <a:r>
              <a:rPr lang="en-US" sz="5000" dirty="0" smtClean="0"/>
              <a:t>Men Grooming Products</a:t>
            </a:r>
            <a:br>
              <a:rPr lang="en-US" sz="5000" dirty="0" smtClean="0"/>
            </a:br>
            <a:r>
              <a:rPr lang="en-US" sz="5000" dirty="0" smtClean="0"/>
              <a:t>R&amp;D </a:t>
            </a:r>
            <a:r>
              <a:rPr lang="en-US" sz="5000" dirty="0"/>
              <a:t/>
            </a:r>
            <a:br>
              <a:rPr lang="en-US" sz="5000" dirty="0"/>
            </a:br>
            <a:endParaRPr lang="en-IN" sz="50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Face wash</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67541107"/>
              </p:ext>
            </p:extLst>
          </p:nvPr>
        </p:nvGraphicFramePr>
        <p:xfrm>
          <a:off x="381000" y="1235074"/>
          <a:ext cx="8534400" cy="4937125"/>
        </p:xfrm>
        <a:graphic>
          <a:graphicData uri="http://schemas.openxmlformats.org/drawingml/2006/table">
            <a:tbl>
              <a:tblPr>
                <a:tableStyleId>{5940675A-B579-460E-94D1-54222C63F5DA}</a:tableStyleId>
              </a:tblPr>
              <a:tblGrid>
                <a:gridCol w="381000"/>
                <a:gridCol w="1066800"/>
                <a:gridCol w="1371600"/>
                <a:gridCol w="2514600"/>
                <a:gridCol w="2170995"/>
                <a:gridCol w="1029405"/>
              </a:tblGrid>
              <a:tr h="183328">
                <a:tc>
                  <a:txBody>
                    <a:bodyPr/>
                    <a:lstStyle/>
                    <a:p>
                      <a:pPr algn="ctr" fontAlgn="b"/>
                      <a:r>
                        <a:rPr lang="en-IN" sz="1050" u="none" strike="noStrike" dirty="0" err="1">
                          <a:effectLst/>
                          <a:latin typeface="Calibri" panose="020F0502020204030204" pitchFamily="34" charset="0"/>
                          <a:cs typeface="Calibri" panose="020F0502020204030204" pitchFamily="34" charset="0"/>
                        </a:rPr>
                        <a:t>Sr.No</a:t>
                      </a:r>
                      <a:r>
                        <a:rPr lang="en-IN" sz="1050" u="none" strike="noStrike" dirty="0">
                          <a:effectLst/>
                          <a:latin typeface="Calibri" panose="020F0502020204030204" pitchFamily="34" charset="0"/>
                          <a:cs typeface="Calibri" panose="020F0502020204030204" pitchFamily="34" charset="0"/>
                        </a:rPr>
                        <a:t>.</a:t>
                      </a:r>
                      <a:endParaRPr lang="en-IN" sz="1050" b="1" i="0" u="none" strike="noStrike" dirty="0">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Product</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Claims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Description</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Ingredients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Testing required</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r>
              <a:tr h="2666764">
                <a:tc>
                  <a:txBody>
                    <a:bodyPr/>
                    <a:lstStyle/>
                    <a:p>
                      <a:pPr algn="ctr" fontAlgn="t"/>
                      <a:r>
                        <a:rPr lang="en-IN" sz="1050" u="none" strike="noStrike">
                          <a:effectLst/>
                          <a:latin typeface="Calibri" panose="020F0502020204030204" pitchFamily="34" charset="0"/>
                          <a:cs typeface="Calibri" panose="020F0502020204030204" pitchFamily="34" charset="0"/>
                        </a:rPr>
                        <a:t>1</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t"/>
                      <a:r>
                        <a:rPr lang="en-IN" sz="1050" u="none" strike="noStrike" dirty="0">
                          <a:effectLst/>
                          <a:latin typeface="Calibri" panose="020F0502020204030204" pitchFamily="34" charset="0"/>
                          <a:cs typeface="Calibri" panose="020F0502020204030204" pitchFamily="34" charset="0"/>
                        </a:rPr>
                        <a:t>Nivea Men oil control ALL-IN-1 face wash</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skin compatibility dermatologically approved.invitrotest for Whitanat  vs.Vitamin C.</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1.Skin nutrients formula with Whitanat Vita complex plusfor smooth,,refreshed and radiant skin.2.Cooling mud formula cleanses and removes excess oilsand impurities deeply in pores.3.provides long lasting oil control effect.4.Prevents and reduces acne.6.Reduces acne causing bacteria.7.Unclogs and refines pores.8.Prevents skin to become dull,10.smoothne s and softens skin.11.Refreshing and cool feeling on the skin.</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Aqua,Glycerin,Potassium Myristate,Potassium Palmitate,potassium Stearate,Potassium Laurate,glyceryl Stearate,PEG-8,Cera Alba,Menthol,4-Butylresorcinal,Glyryrrhiza,Glabra rrot extract,Carnitine,Sodium Salicylate,Magnesium chloride,Calcium carboante,Acrylates copolymer,Sodium Methyl Cocoyl taurate,Potassium Arachidate,Potassium oleate,Caprylic capric triglyceride.Trisodium EDTA,Parfum,CI77266,CI61570,Ci16035,CI10316.</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PIPT test= Rs.65000.HRIPT test=Rs.350000.Acne testing required.Cleanses and removes excess oils and impurities testing required.Invitrotest for Whitanat vs.Vitamin C</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r>
              <a:tr h="2087033">
                <a:tc>
                  <a:txBody>
                    <a:bodyPr/>
                    <a:lstStyle/>
                    <a:p>
                      <a:pPr algn="ctr" fontAlgn="t"/>
                      <a:r>
                        <a:rPr lang="en-IN" sz="1050" u="none" strike="noStrike">
                          <a:effectLst/>
                          <a:latin typeface="Calibri" panose="020F0502020204030204" pitchFamily="34" charset="0"/>
                          <a:cs typeface="Calibri" panose="020F0502020204030204" pitchFamily="34" charset="0"/>
                        </a:rPr>
                        <a:t>2</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Powerwhite intensive fairness face wash</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anti-dark cells,anti-impurities.Refreshing brightening action lemon extract and anti-oxidant grape water.</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1.Removes impurities and dark dead cells for an intrnsive fairness action.2.Its formula enriched with anti-oxidant grape water eliminates impurities.3.enriched with brightening lemon extractand gentle-micro polishing beads,it removes dark dead celssand visibly brightens skin.</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Water,Coco-betaine,Butylene Glycol,Polyethylene,SLES,sodium Chloride,Miranol C2M conc,Acrylates/C10-30alkyl acrylate crosspolymer,grape fruit extract,Carragenum,CI 47005,CI61570,CI77289,Lemon fruit extract,menthol,methyl paraben,salicylic acid,NaOH,tetrasodium EDTA,fragrance,sodium glyconate.</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5226" marR="5226" marT="5226" marB="0" anchor="ctr"/>
                </a:tc>
                <a:tc>
                  <a:txBody>
                    <a:bodyPr/>
                    <a:lstStyle/>
                    <a:p>
                      <a:pPr algn="ctr" fontAlgn="ctr"/>
                      <a:r>
                        <a:rPr lang="en-IN" sz="1050" u="none" strike="noStrike" dirty="0">
                          <a:effectLst/>
                          <a:latin typeface="Calibri" panose="020F0502020204030204" pitchFamily="34" charset="0"/>
                          <a:cs typeface="Calibri" panose="020F0502020204030204" pitchFamily="34" charset="0"/>
                        </a:rPr>
                        <a:t>PIPT test= Rs.65000</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5226" marR="5226" marT="5226" marB="0" anchor="ctr"/>
                </a:tc>
              </a:tr>
            </a:tbl>
          </a:graphicData>
        </a:graphic>
      </p:graphicFrame>
    </p:spTree>
    <p:extLst>
      <p:ext uri="{BB962C8B-B14F-4D97-AF65-F5344CB8AC3E}">
        <p14:creationId xmlns:p14="http://schemas.microsoft.com/office/powerpoint/2010/main" val="308926763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SHOWER </a:t>
            </a:r>
            <a:r>
              <a:rPr lang="en-US" dirty="0" smtClean="0"/>
              <a:t>GEL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4238270"/>
              </p:ext>
            </p:extLst>
          </p:nvPr>
        </p:nvGraphicFramePr>
        <p:xfrm>
          <a:off x="533401" y="1235074"/>
          <a:ext cx="8458198" cy="5089525"/>
        </p:xfrm>
        <a:graphic>
          <a:graphicData uri="http://schemas.openxmlformats.org/drawingml/2006/table">
            <a:tbl>
              <a:tblPr>
                <a:tableStyleId>{5940675A-B579-460E-94D1-54222C63F5DA}</a:tableStyleId>
              </a:tblPr>
              <a:tblGrid>
                <a:gridCol w="380999"/>
                <a:gridCol w="1219200"/>
                <a:gridCol w="1676400"/>
                <a:gridCol w="1981200"/>
                <a:gridCol w="2080608"/>
                <a:gridCol w="1119791"/>
              </a:tblGrid>
              <a:tr h="191034">
                <a:tc>
                  <a:txBody>
                    <a:bodyPr/>
                    <a:lstStyle/>
                    <a:p>
                      <a:pPr algn="ctr" fontAlgn="b"/>
                      <a:r>
                        <a:rPr lang="en-IN" sz="1050" u="none" strike="noStrike" dirty="0" err="1">
                          <a:effectLst/>
                          <a:latin typeface="Calibri" panose="020F0502020204030204" pitchFamily="34" charset="0"/>
                          <a:cs typeface="Calibri" panose="020F0502020204030204" pitchFamily="34" charset="0"/>
                        </a:rPr>
                        <a:t>Sr.No</a:t>
                      </a:r>
                      <a:r>
                        <a:rPr lang="en-IN" sz="1050" u="none" strike="noStrike" dirty="0">
                          <a:effectLst/>
                          <a:latin typeface="Calibri" panose="020F0502020204030204" pitchFamily="34" charset="0"/>
                          <a:cs typeface="Calibri" panose="020F0502020204030204" pitchFamily="34" charset="0"/>
                        </a:rPr>
                        <a:t>.</a:t>
                      </a:r>
                      <a:endParaRPr lang="en-IN" sz="1050" b="1" i="0" u="none" strike="noStrike" dirty="0">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b"/>
                      <a:r>
                        <a:rPr lang="en-IN" sz="1050" u="none" strike="noStrike" dirty="0" smtClean="0">
                          <a:effectLst/>
                          <a:latin typeface="Calibri" panose="020F0502020204030204" pitchFamily="34" charset="0"/>
                          <a:cs typeface="Calibri" panose="020F0502020204030204" pitchFamily="34" charset="0"/>
                        </a:rPr>
                        <a:t>Product</a:t>
                      </a:r>
                      <a:endParaRPr lang="en-IN" sz="1050" b="1" i="0" u="none" strike="noStrike" dirty="0">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Claims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Description</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Ingredients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Testing reqd.</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r>
              <a:tr h="2017026">
                <a:tc>
                  <a:txBody>
                    <a:bodyPr/>
                    <a:lstStyle/>
                    <a:p>
                      <a:pPr algn="ctr" fontAlgn="t"/>
                      <a:r>
                        <a:rPr lang="en-IN" sz="1050" u="none" strike="noStrike">
                          <a:effectLst/>
                          <a:latin typeface="Calibri" panose="020F0502020204030204" pitchFamily="34" charset="0"/>
                          <a:cs typeface="Calibri" panose="020F0502020204030204" pitchFamily="34" charset="0"/>
                        </a:rPr>
                        <a:t>1</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Fiama Di Wills Men shower gel with micro skin conditioners.</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Its deep action penetrates to keep you 24 hours refreshed.Men'ss tougher skin needs micro skin conditioners.</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The active comfort system formula is extra gentle,fragrance neutral and enriched with natural pure chamomile and vit.E to care for the skin.softens the beard hair.Protecst the skin from irritation.close and extra comfortable shave.</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Aqua,SLES,Glycerin,Acrylates Co-polymer,PEG-40 hydrogenated castor oil,CAPB,Decyl Glucoside,fragrance,PEG/PPG-8/3 Diisostearate,TEA,sunflower seed wax,Hydrogenated jojoba oil,TCC,DMDM hydantoin,Tetrasodium EDTA,Benzophenone-4,CI42090,CI74160</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PIPT test= Rs.65000/sample.24 hours refreshing test =Rs150000</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r>
              <a:tr h="2881465">
                <a:tc>
                  <a:txBody>
                    <a:bodyPr/>
                    <a:lstStyle/>
                    <a:p>
                      <a:pPr algn="ctr" fontAlgn="t"/>
                      <a:r>
                        <a:rPr lang="en-IN" sz="1050" u="none" strike="noStrike">
                          <a:effectLst/>
                          <a:latin typeface="Calibri" panose="020F0502020204030204" pitchFamily="34" charset="0"/>
                          <a:cs typeface="Calibri" panose="020F0502020204030204" pitchFamily="34" charset="0"/>
                        </a:rPr>
                        <a:t>2</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Nivea men pure impact shower gel</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skin compatibility dermatologically approved.</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The innovative formula with extra fine scrub particlesfor highly efficient cleansing provides your skin with long lasting freshness.Leaves your skin and hair feeling revitalised and cared for.</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Aqua,SLES,CAPB, Acrylates copolymer,PEG-7 Glyceryl cocoate,fragrance,Glycerin,PEG-40 hydrogenated castor oil,sodium chloride,Disodium cocoyl Glutamate,PG,microcrystalline cellulose,PEG-200 hydrogenatedglyceryl palmate,sodium sulfate,Lactose,cellulose,HPMC,Trisodium EDTA,Phenoxyethanol,ethyl paraben,methyl paraben,CI77077.</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271" marR="6271" marT="6271" marB="0" anchor="ctr"/>
                </a:tc>
                <a:tc>
                  <a:txBody>
                    <a:bodyPr/>
                    <a:lstStyle/>
                    <a:p>
                      <a:pPr algn="ctr" fontAlgn="ctr"/>
                      <a:r>
                        <a:rPr lang="en-IN" sz="1050" u="none" strike="noStrike" dirty="0">
                          <a:effectLst/>
                          <a:latin typeface="Calibri" panose="020F0502020204030204" pitchFamily="34" charset="0"/>
                          <a:cs typeface="Calibri" panose="020F0502020204030204" pitchFamily="34" charset="0"/>
                        </a:rPr>
                        <a:t>PIPT test= Rs.65000/</a:t>
                      </a:r>
                      <a:r>
                        <a:rPr lang="en-IN" sz="1050" u="none" strike="noStrike" dirty="0" err="1">
                          <a:effectLst/>
                          <a:latin typeface="Calibri" panose="020F0502020204030204" pitchFamily="34" charset="0"/>
                          <a:cs typeface="Calibri" panose="020F0502020204030204" pitchFamily="34" charset="0"/>
                        </a:rPr>
                        <a:t>sample.HRIPT</a:t>
                      </a:r>
                      <a:r>
                        <a:rPr lang="en-IN" sz="1050" u="none" strike="noStrike" dirty="0">
                          <a:effectLst/>
                          <a:latin typeface="Calibri" panose="020F0502020204030204" pitchFamily="34" charset="0"/>
                          <a:cs typeface="Calibri" panose="020F0502020204030204" pitchFamily="34" charset="0"/>
                        </a:rPr>
                        <a:t> test=Rs.350000/sample</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271" marR="6271" marT="6271" marB="0" anchor="ctr"/>
                </a:tc>
              </a:tr>
            </a:tbl>
          </a:graphicData>
        </a:graphic>
      </p:graphicFrame>
    </p:spTree>
    <p:extLst>
      <p:ext uri="{BB962C8B-B14F-4D97-AF65-F5344CB8AC3E}">
        <p14:creationId xmlns:p14="http://schemas.microsoft.com/office/powerpoint/2010/main" val="421592769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457200" y="2971800"/>
            <a:ext cx="8153400" cy="1295401"/>
          </a:xfrm>
        </p:spPr>
        <p:txBody>
          <a:bodyPr>
            <a:noAutofit/>
          </a:bodyPr>
          <a:lstStyle/>
          <a:p>
            <a:pPr algn="ctr"/>
            <a:r>
              <a:rPr lang="en-IN" sz="7200" dirty="0" smtClean="0">
                <a:latin typeface="Brush Script MT" panose="03060802040406070304" pitchFamily="66" charset="0"/>
              </a:rPr>
              <a:t>Thank you</a:t>
            </a:r>
            <a:endParaRPr lang="en-IN" sz="7200" dirty="0">
              <a:latin typeface="Brush Script MT" panose="03060802040406070304" pitchFamily="6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720000506"/>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Men </a:t>
            </a:r>
            <a:r>
              <a:rPr lang="en-IN" dirty="0"/>
              <a:t>G</a:t>
            </a:r>
            <a:r>
              <a:rPr lang="en-IN" dirty="0" smtClean="0"/>
              <a:t>rooming Products</a:t>
            </a:r>
            <a:endParaRPr lang="en-IN" dirty="0"/>
          </a:p>
        </p:txBody>
      </p:sp>
      <p:sp>
        <p:nvSpPr>
          <p:cNvPr id="3" name="Text Placeholder 2"/>
          <p:cNvSpPr>
            <a:spLocks noGrp="1"/>
          </p:cNvSpPr>
          <p:nvPr>
            <p:ph type="body" sz="half" idx="2"/>
          </p:nvPr>
        </p:nvSpPr>
        <p:spPr>
          <a:xfrm>
            <a:off x="228600" y="1219200"/>
            <a:ext cx="8686800" cy="4800600"/>
          </a:xfrm>
        </p:spPr>
        <p:txBody>
          <a:bodyPr>
            <a:normAutofit/>
          </a:bodyPr>
          <a:lstStyle/>
          <a:p>
            <a:pPr marL="285750" indent="-285750">
              <a:buFont typeface="Wingdings" panose="05000000000000000000" pitchFamily="2" charset="2"/>
              <a:buChar char="q"/>
            </a:pPr>
            <a:r>
              <a:rPr lang="en-US" sz="2000" dirty="0" smtClean="0"/>
              <a:t>Shaving Cream/Shaving Gel</a:t>
            </a:r>
          </a:p>
          <a:p>
            <a:pPr marL="285750" indent="-285750">
              <a:buFont typeface="Wingdings" panose="05000000000000000000" pitchFamily="2" charset="2"/>
              <a:buChar char="q"/>
            </a:pPr>
            <a:r>
              <a:rPr lang="en-US" sz="2000" dirty="0" smtClean="0"/>
              <a:t>Shaving foam</a:t>
            </a:r>
          </a:p>
          <a:p>
            <a:pPr marL="285750" indent="-285750">
              <a:buFont typeface="Wingdings" panose="05000000000000000000" pitchFamily="2" charset="2"/>
              <a:buChar char="q"/>
            </a:pPr>
            <a:r>
              <a:rPr lang="en-US" sz="2000" dirty="0" smtClean="0"/>
              <a:t>Soaps</a:t>
            </a:r>
          </a:p>
          <a:p>
            <a:pPr marL="285750" indent="-285750">
              <a:buFont typeface="Wingdings" panose="05000000000000000000" pitchFamily="2" charset="2"/>
              <a:buChar char="q"/>
            </a:pPr>
            <a:r>
              <a:rPr lang="en-US" sz="2000" dirty="0" smtClean="0"/>
              <a:t>Deodorant</a:t>
            </a:r>
          </a:p>
          <a:p>
            <a:pPr marL="285750" indent="-285750">
              <a:buFont typeface="Wingdings" panose="05000000000000000000" pitchFamily="2" charset="2"/>
              <a:buChar char="q"/>
            </a:pPr>
            <a:r>
              <a:rPr lang="en-US" sz="2000" dirty="0" smtClean="0"/>
              <a:t>Face wash</a:t>
            </a:r>
          </a:p>
          <a:p>
            <a:pPr marL="285750" indent="-285750">
              <a:buFont typeface="Wingdings" panose="05000000000000000000" pitchFamily="2" charset="2"/>
              <a:buChar char="q"/>
            </a:pPr>
            <a:r>
              <a:rPr lang="en-US" sz="2000" dirty="0" smtClean="0"/>
              <a:t>Shower Gel</a:t>
            </a:r>
          </a:p>
          <a:p>
            <a:endParaRPr lang="en-US" sz="2000" dirty="0" smtClean="0"/>
          </a:p>
          <a:p>
            <a:pPr marL="285750" indent="-285750">
              <a:buFont typeface="Wingdings" panose="05000000000000000000" pitchFamily="2" charset="2"/>
              <a:buChar char="q"/>
            </a:pPr>
            <a:endParaRPr lang="en-US" sz="2000" dirty="0" smtClean="0"/>
          </a:p>
          <a:p>
            <a:pPr marL="285750" indent="-285750">
              <a:buFont typeface="Wingdings" panose="05000000000000000000" pitchFamily="2" charset="2"/>
              <a:buChar char="q"/>
            </a:pPr>
            <a:endParaRPr lang="en-US" sz="2000" dirty="0" smtClean="0"/>
          </a:p>
          <a:p>
            <a:pPr marL="285750" indent="-285750">
              <a:buFont typeface="Wingdings" panose="05000000000000000000" pitchFamily="2" charset="2"/>
              <a:buChar char="q"/>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2526123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Shaving  Cream/Shaving Gel</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96306950"/>
              </p:ext>
            </p:extLst>
          </p:nvPr>
        </p:nvGraphicFramePr>
        <p:xfrm>
          <a:off x="304800" y="1143000"/>
          <a:ext cx="8610600" cy="5449239"/>
        </p:xfrm>
        <a:graphic>
          <a:graphicData uri="http://schemas.openxmlformats.org/drawingml/2006/table">
            <a:tbl>
              <a:tblPr/>
              <a:tblGrid>
                <a:gridCol w="228600"/>
                <a:gridCol w="1143000"/>
                <a:gridCol w="1295400"/>
                <a:gridCol w="2590800"/>
                <a:gridCol w="2451981"/>
                <a:gridCol w="900819"/>
              </a:tblGrid>
              <a:tr h="146996">
                <a:tc>
                  <a:txBody>
                    <a:bodyPr/>
                    <a:lstStyle/>
                    <a:p>
                      <a:pPr algn="ctr" fontAlgn="b"/>
                      <a:r>
                        <a:rPr lang="en-IN" sz="1050" b="0" i="0" u="none" strike="noStrike" dirty="0" err="1">
                          <a:solidFill>
                            <a:srgbClr val="000000"/>
                          </a:solidFill>
                          <a:effectLst/>
                          <a:latin typeface="Calibri"/>
                        </a:rPr>
                        <a:t>Sr.No</a:t>
                      </a:r>
                      <a:r>
                        <a:rPr lang="en-IN" sz="1050" b="0" i="0" u="none" strike="noStrike" dirty="0">
                          <a:solidFill>
                            <a:srgbClr val="000000"/>
                          </a:solidFill>
                          <a:effectLst/>
                          <a:latin typeface="Calibri"/>
                        </a:rPr>
                        <a:t>.</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dirty="0">
                          <a:solidFill>
                            <a:srgbClr val="000000"/>
                          </a:solidFill>
                          <a:effectLst/>
                          <a:latin typeface="Calibri"/>
                        </a:rPr>
                        <a:t>Product</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Claims</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Description</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Ingredients</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Testing</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96673">
                <a:tc>
                  <a:txBody>
                    <a:bodyPr/>
                    <a:lstStyle/>
                    <a:p>
                      <a:pPr algn="ctr" fontAlgn="t"/>
                      <a:r>
                        <a:rPr lang="en-IN" sz="1050" b="0" i="0" u="none" strike="noStrike">
                          <a:solidFill>
                            <a:srgbClr val="000000"/>
                          </a:solidFill>
                          <a:effectLst/>
                          <a:latin typeface="Calibri"/>
                        </a:rPr>
                        <a:t>1</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Palmolive Moisturising Deluxe for men.Palmolive refreshing lemon shave cream</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Close Shave, smooth skin</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Palmolive shave cream softens your beard as you shave allowing your razor to get close to your skinwithout causing skin irritation.It's skin conditining agent leave your skin leaving soft and smooth.</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Stearic acid,Glycerin,Potassium Hydroxide,Coconut Oil,Perfume,sodium silicate,,Borax,NaOH,CMEA,Dimethicone,Copolyol,CI61565,CI 12740.</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50" b="0" i="0" u="none" strike="noStrike">
                          <a:solidFill>
                            <a:srgbClr val="000000"/>
                          </a:solidFill>
                          <a:effectLst/>
                          <a:latin typeface="Calibri"/>
                        </a:rPr>
                        <a:t>PIPT test=Rs.65000</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98016">
                <a:tc>
                  <a:txBody>
                    <a:bodyPr/>
                    <a:lstStyle/>
                    <a:p>
                      <a:pPr algn="ctr" fontAlgn="t"/>
                      <a:r>
                        <a:rPr lang="en-IN" sz="1050" b="0" i="0" u="none" strike="noStrike">
                          <a:solidFill>
                            <a:srgbClr val="000000"/>
                          </a:solidFill>
                          <a:effectLst/>
                          <a:latin typeface="Calibri"/>
                        </a:rPr>
                        <a:t>2</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Gillette Shave gel</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Ultra Comfort with tea tree oil</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dirty="0">
                          <a:solidFill>
                            <a:srgbClr val="000000"/>
                          </a:solidFill>
                          <a:effectLst/>
                          <a:latin typeface="Calibri"/>
                        </a:rPr>
                        <a:t>The innovative shave gel with added </a:t>
                      </a:r>
                      <a:r>
                        <a:rPr lang="en-IN" sz="1050" b="0" i="0" u="none" strike="noStrike" dirty="0" err="1">
                          <a:solidFill>
                            <a:srgbClr val="000000"/>
                          </a:solidFill>
                          <a:effectLst/>
                          <a:latin typeface="Calibri"/>
                        </a:rPr>
                        <a:t>Glycerin</a:t>
                      </a:r>
                      <a:r>
                        <a:rPr lang="en-IN" sz="1050" b="0" i="0" u="none" strike="noStrike" dirty="0">
                          <a:solidFill>
                            <a:srgbClr val="000000"/>
                          </a:solidFill>
                          <a:effectLst/>
                          <a:latin typeface="Calibri"/>
                        </a:rPr>
                        <a:t> and tea tree oil softens your beard for an incredibly comfortable shave</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Water,TEA,Myristci acid,Palmitic acid,Laureth-23,oleth-20,Glycerin ,HEC,Sodium lauroyl sarcosinate,Sorbitol,PEG-150 Distearate,Fragrance,DMDM Hydantoin,Castoryl maleate,Tea tree Oil,tetrasodium EDTA,Aloe Vear Juice,CI 42090</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50" b="0" i="0" u="none" strike="noStrike">
                          <a:solidFill>
                            <a:srgbClr val="000000"/>
                          </a:solidFill>
                          <a:effectLst/>
                          <a:latin typeface="Calibri"/>
                        </a:rPr>
                        <a:t>PIPT test=Rs.65000</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75966">
                <a:tc>
                  <a:txBody>
                    <a:bodyPr/>
                    <a:lstStyle/>
                    <a:p>
                      <a:pPr algn="ctr" fontAlgn="t"/>
                      <a:r>
                        <a:rPr lang="en-IN" sz="1050" b="0" i="0" u="none" strike="noStrike">
                          <a:solidFill>
                            <a:srgbClr val="000000"/>
                          </a:solidFill>
                          <a:effectLst/>
                          <a:latin typeface="Calibri"/>
                        </a:rPr>
                        <a:t>3</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Godrej Shaving Cream Lime Fresh</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Feel recharged with refreshing lime.Aloe vera soothes skin</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Rich creamy lather softens your beard for an extra smooth shave.Aloe Vera extracts provide essential mositure to your skin.</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water,stearic acid,Glycerol,KOH,Lauric acid,Myristic acid,perfume,NaOH ,Borax,Beeswax,sodium silicate,ethoxylated Lanolin,Methyl Paraben.Propyl Paraben,Aloe Extract,CI 47000.</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50" b="0" i="0" u="none" strike="noStrike">
                          <a:solidFill>
                            <a:srgbClr val="000000"/>
                          </a:solidFill>
                          <a:effectLst/>
                          <a:latin typeface="Calibri"/>
                        </a:rPr>
                        <a:t>PIPT test=Rs.65000</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63948">
                <a:tc>
                  <a:txBody>
                    <a:bodyPr/>
                    <a:lstStyle/>
                    <a:p>
                      <a:pPr algn="ctr" fontAlgn="t"/>
                      <a:r>
                        <a:rPr lang="en-IN" sz="1050" b="0" i="0" u="none" strike="noStrike">
                          <a:solidFill>
                            <a:srgbClr val="000000"/>
                          </a:solidFill>
                          <a:effectLst/>
                          <a:latin typeface="Calibri"/>
                        </a:rPr>
                        <a:t>4</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Park avenue.RE-GEN nourishing shaving Cream</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enriched with Ginseng and lemongrass.Skin nourishment and damage repair.</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 </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Aqua,stearic acid,Myristic acid,KOH,Lauric acid,Glycerin,CAPB,PEG-150-Distearate,Fragrance,Panax Ginseng extract,lemongrass extract,allantoin,Menthol,NaOH ,Boric acid,HPMC,Borax,Titanium Dioxide and mica and chromium dioxide green,Disodium EDTA,Methyl Paarben.</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50" b="0" i="0" u="none" strike="noStrike" dirty="0">
                          <a:solidFill>
                            <a:srgbClr val="000000"/>
                          </a:solidFill>
                          <a:effectLst/>
                          <a:latin typeface="Calibri"/>
                        </a:rPr>
                        <a:t>Test required for Skin nourishment and damage </a:t>
                      </a:r>
                      <a:r>
                        <a:rPr lang="en-IN" sz="1050" b="0" i="0" u="none" strike="noStrike" dirty="0" err="1">
                          <a:solidFill>
                            <a:srgbClr val="000000"/>
                          </a:solidFill>
                          <a:effectLst/>
                          <a:latin typeface="Calibri"/>
                        </a:rPr>
                        <a:t>repair.PIPT</a:t>
                      </a:r>
                      <a:r>
                        <a:rPr lang="en-IN" sz="1050" b="0" i="0" u="none" strike="noStrike" dirty="0">
                          <a:solidFill>
                            <a:srgbClr val="000000"/>
                          </a:solidFill>
                          <a:effectLst/>
                          <a:latin typeface="Calibri"/>
                        </a:rPr>
                        <a:t> test=Rs.65000</a:t>
                      </a:r>
                    </a:p>
                  </a:txBody>
                  <a:tcPr marL="6226" marR="6226" marT="62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6583489"/>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Shaving  Cream/Shaving Gel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2604711"/>
              </p:ext>
            </p:extLst>
          </p:nvPr>
        </p:nvGraphicFramePr>
        <p:xfrm>
          <a:off x="457200" y="1143000"/>
          <a:ext cx="8229600" cy="5061379"/>
        </p:xfrm>
        <a:graphic>
          <a:graphicData uri="http://schemas.openxmlformats.org/drawingml/2006/table">
            <a:tbl>
              <a:tblPr/>
              <a:tblGrid>
                <a:gridCol w="228600"/>
                <a:gridCol w="1143000"/>
                <a:gridCol w="1295400"/>
                <a:gridCol w="2895600"/>
                <a:gridCol w="1806041"/>
                <a:gridCol w="860959"/>
              </a:tblGrid>
              <a:tr h="295834">
                <a:tc>
                  <a:txBody>
                    <a:bodyPr/>
                    <a:lstStyle/>
                    <a:p>
                      <a:pPr algn="ctr" fontAlgn="b"/>
                      <a:r>
                        <a:rPr lang="en-IN" sz="1050" b="0" i="0" u="none" strike="noStrike" dirty="0" err="1">
                          <a:solidFill>
                            <a:srgbClr val="000000"/>
                          </a:solidFill>
                          <a:effectLst/>
                          <a:latin typeface="Calibri"/>
                        </a:rPr>
                        <a:t>Sr.No</a:t>
                      </a:r>
                      <a:r>
                        <a:rPr lang="en-IN" sz="1050" b="0" i="0" u="none" strike="noStrike" dirty="0">
                          <a:solidFill>
                            <a:srgbClr val="000000"/>
                          </a:solidFill>
                          <a:effectLst/>
                          <a:latin typeface="Calibri"/>
                        </a:rPr>
                        <a:t>.</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dirty="0">
                          <a:solidFill>
                            <a:srgbClr val="000000"/>
                          </a:solidFill>
                          <a:effectLst/>
                          <a:latin typeface="Calibri"/>
                        </a:rPr>
                        <a:t>Product</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Claims</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Description</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Ingredients</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1" i="0" u="none" strike="noStrike">
                          <a:solidFill>
                            <a:srgbClr val="000000"/>
                          </a:solidFill>
                          <a:effectLst/>
                          <a:latin typeface="Calibri"/>
                        </a:rPr>
                        <a:t>Testing</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177">
                <a:tc>
                  <a:txBody>
                    <a:bodyPr/>
                    <a:lstStyle/>
                    <a:p>
                      <a:pPr algn="ctr" fontAlgn="t"/>
                      <a:r>
                        <a:rPr lang="en-IN" sz="1050" b="0" i="0" u="none" strike="noStrike">
                          <a:solidFill>
                            <a:srgbClr val="000000"/>
                          </a:solidFill>
                          <a:effectLst/>
                          <a:latin typeface="Calibri"/>
                        </a:rPr>
                        <a:t>5</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dirty="0" err="1">
                          <a:solidFill>
                            <a:srgbClr val="000000"/>
                          </a:solidFill>
                          <a:effectLst/>
                          <a:latin typeface="Calibri"/>
                        </a:rPr>
                        <a:t>Patanjali</a:t>
                      </a:r>
                      <a:r>
                        <a:rPr lang="en-IN" sz="1050" b="0" i="0" u="none" strike="noStrike" dirty="0">
                          <a:solidFill>
                            <a:srgbClr val="000000"/>
                          </a:solidFill>
                          <a:effectLst/>
                          <a:latin typeface="Calibri"/>
                        </a:rPr>
                        <a:t> Herbal Shave Gel Antiseptic</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dirty="0">
                          <a:solidFill>
                            <a:srgbClr val="000000"/>
                          </a:solidFill>
                          <a:effectLst/>
                          <a:latin typeface="Calibri"/>
                        </a:rPr>
                        <a:t>For a </a:t>
                      </a:r>
                      <a:r>
                        <a:rPr lang="en-IN" sz="1050" b="0" i="0" u="none" strike="noStrike" dirty="0" err="1">
                          <a:solidFill>
                            <a:srgbClr val="000000"/>
                          </a:solidFill>
                          <a:effectLst/>
                          <a:latin typeface="Calibri"/>
                        </a:rPr>
                        <a:t>fresh,smooth</a:t>
                      </a:r>
                      <a:r>
                        <a:rPr lang="en-IN" sz="1050" b="0" i="0" u="none" strike="noStrike" dirty="0">
                          <a:solidFill>
                            <a:srgbClr val="000000"/>
                          </a:solidFill>
                          <a:effectLst/>
                          <a:latin typeface="Calibri"/>
                        </a:rPr>
                        <a:t> and beautiful shave</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dirty="0">
                          <a:solidFill>
                            <a:srgbClr val="000000"/>
                          </a:solidFill>
                          <a:effectLst/>
                          <a:latin typeface="Calibri"/>
                        </a:rPr>
                        <a:t>Herbal shave gel made from the natural extract of </a:t>
                      </a:r>
                      <a:r>
                        <a:rPr lang="en-IN" sz="1050" b="0" i="0" u="none" strike="noStrike" dirty="0" err="1">
                          <a:solidFill>
                            <a:srgbClr val="000000"/>
                          </a:solidFill>
                          <a:effectLst/>
                          <a:latin typeface="Calibri"/>
                        </a:rPr>
                        <a:t>Khritkumari,lemongrass,pudina,neem,tulsi</a:t>
                      </a:r>
                      <a:r>
                        <a:rPr lang="en-IN" sz="1050" b="0" i="0" u="none" strike="noStrike" dirty="0">
                          <a:solidFill>
                            <a:srgbClr val="000000"/>
                          </a:solidFill>
                          <a:effectLst/>
                          <a:latin typeface="Calibri"/>
                        </a:rPr>
                        <a:t> &amp; </a:t>
                      </a:r>
                      <a:r>
                        <a:rPr lang="en-IN" sz="1050" b="0" i="0" u="none" strike="noStrike" dirty="0" err="1">
                          <a:solidFill>
                            <a:srgbClr val="000000"/>
                          </a:solidFill>
                          <a:effectLst/>
                          <a:latin typeface="Calibri"/>
                        </a:rPr>
                        <a:t>Haldi</a:t>
                      </a:r>
                      <a:r>
                        <a:rPr lang="en-IN" sz="1050" b="0" i="0" u="none" strike="noStrike" dirty="0">
                          <a:solidFill>
                            <a:srgbClr val="000000"/>
                          </a:solidFill>
                          <a:effectLst/>
                          <a:latin typeface="Calibri"/>
                        </a:rPr>
                        <a:t> which cleanse </a:t>
                      </a:r>
                      <a:r>
                        <a:rPr lang="en-IN" sz="1050" b="0" i="0" u="none" strike="noStrike" dirty="0" err="1">
                          <a:solidFill>
                            <a:srgbClr val="000000"/>
                          </a:solidFill>
                          <a:effectLst/>
                          <a:latin typeface="Calibri"/>
                        </a:rPr>
                        <a:t>gently,nourish</a:t>
                      </a:r>
                      <a:r>
                        <a:rPr lang="en-IN" sz="1050" b="0" i="0" u="none" strike="noStrike" dirty="0">
                          <a:solidFill>
                            <a:srgbClr val="000000"/>
                          </a:solidFill>
                          <a:effectLst/>
                          <a:latin typeface="Calibri"/>
                        </a:rPr>
                        <a:t> and revitalise the skin </a:t>
                      </a:r>
                      <a:r>
                        <a:rPr lang="en-IN" sz="1050" b="0" i="0" u="none" strike="noStrike" dirty="0" err="1">
                          <a:solidFill>
                            <a:srgbClr val="000000"/>
                          </a:solidFill>
                          <a:effectLst/>
                          <a:latin typeface="Calibri"/>
                        </a:rPr>
                        <a:t>tissus</a:t>
                      </a:r>
                      <a:r>
                        <a:rPr lang="en-IN" sz="1050" b="0" i="0" u="none" strike="noStrike" dirty="0">
                          <a:solidFill>
                            <a:srgbClr val="000000"/>
                          </a:solidFill>
                          <a:effectLst/>
                          <a:latin typeface="Calibri"/>
                        </a:rPr>
                        <a:t>, to make complexion </a:t>
                      </a:r>
                      <a:r>
                        <a:rPr lang="en-IN" sz="1050" b="0" i="0" u="none" strike="noStrike" dirty="0" err="1">
                          <a:solidFill>
                            <a:srgbClr val="000000"/>
                          </a:solidFill>
                          <a:effectLst/>
                          <a:latin typeface="Calibri"/>
                        </a:rPr>
                        <a:t>fresh,smooth</a:t>
                      </a:r>
                      <a:r>
                        <a:rPr lang="en-IN" sz="1050" b="0" i="0" u="none" strike="noStrike" dirty="0">
                          <a:solidFill>
                            <a:srgbClr val="000000"/>
                          </a:solidFill>
                          <a:effectLst/>
                          <a:latin typeface="Calibri"/>
                        </a:rPr>
                        <a:t> and beautiful.</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Soft gel base,Diazolidinyl urea and IPBC,Vit.E,Vit A,sugandhit dravya,Permitted colour QS.</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50" b="0" i="0" u="none" strike="noStrike">
                          <a:solidFill>
                            <a:srgbClr val="000000"/>
                          </a:solidFill>
                          <a:effectLst/>
                          <a:latin typeface="Calibri"/>
                        </a:rPr>
                        <a:t>PIPT test=Rs.65000</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5011">
                <a:tc>
                  <a:txBody>
                    <a:bodyPr/>
                    <a:lstStyle/>
                    <a:p>
                      <a:pPr algn="ctr" fontAlgn="t"/>
                      <a:r>
                        <a:rPr lang="en-IN" sz="1050" b="0" i="0" u="none" strike="noStrike">
                          <a:solidFill>
                            <a:srgbClr val="000000"/>
                          </a:solidFill>
                          <a:effectLst/>
                          <a:latin typeface="Calibri"/>
                        </a:rPr>
                        <a:t>6</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Dettol fresh lather shaving Cream for Everyday protection.</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dirty="0">
                          <a:solidFill>
                            <a:srgbClr val="000000"/>
                          </a:solidFill>
                          <a:effectLst/>
                          <a:latin typeface="Calibri"/>
                        </a:rPr>
                        <a:t>Recommended by Indian Medical Association. Be 100% sure.</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dirty="0">
                          <a:solidFill>
                            <a:srgbClr val="000000"/>
                          </a:solidFill>
                          <a:effectLst/>
                          <a:latin typeface="Calibri"/>
                        </a:rPr>
                        <a:t>With a pleasant fresh fragrance to give you a refreshing shaving </a:t>
                      </a:r>
                      <a:r>
                        <a:rPr lang="en-IN" sz="1050" b="0" i="0" u="none" strike="noStrike" dirty="0" err="1">
                          <a:solidFill>
                            <a:srgbClr val="000000"/>
                          </a:solidFill>
                          <a:effectLst/>
                          <a:latin typeface="Calibri"/>
                        </a:rPr>
                        <a:t>experience.plus</a:t>
                      </a:r>
                      <a:r>
                        <a:rPr lang="en-IN" sz="1050" b="0" i="0" u="none" strike="noStrike" dirty="0">
                          <a:solidFill>
                            <a:srgbClr val="000000"/>
                          </a:solidFill>
                          <a:effectLst/>
                          <a:latin typeface="Calibri"/>
                        </a:rPr>
                        <a:t> its </a:t>
                      </a:r>
                      <a:r>
                        <a:rPr lang="en-IN" sz="1050" b="0" i="0" u="none" strike="noStrike" dirty="0" err="1">
                          <a:solidFill>
                            <a:srgbClr val="000000"/>
                          </a:solidFill>
                          <a:effectLst/>
                          <a:latin typeface="Calibri"/>
                        </a:rPr>
                        <a:t>rich,creamy</a:t>
                      </a:r>
                      <a:r>
                        <a:rPr lang="en-IN" sz="1050" b="0" i="0" u="none" strike="noStrike" dirty="0">
                          <a:solidFill>
                            <a:srgbClr val="000000"/>
                          </a:solidFill>
                          <a:effectLst/>
                          <a:latin typeface="Calibri"/>
                        </a:rPr>
                        <a:t> lather softens the beard to give a smooth shave.</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dirty="0" err="1">
                          <a:solidFill>
                            <a:srgbClr val="000000"/>
                          </a:solidFill>
                          <a:effectLst/>
                          <a:latin typeface="Calibri"/>
                        </a:rPr>
                        <a:t>Aqua,stearic</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acid,Palm</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kernal</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oil,propylene</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Glycol,KOH,Parfum,TCC,Sodium</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Borate,Disodium</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EDTA,preservative</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BHT,Titanium</a:t>
                      </a:r>
                      <a:r>
                        <a:rPr lang="en-IN" sz="1050" b="0" i="0" u="none" strike="noStrike" dirty="0">
                          <a:solidFill>
                            <a:srgbClr val="000000"/>
                          </a:solidFill>
                          <a:effectLst/>
                          <a:latin typeface="Calibri"/>
                        </a:rPr>
                        <a:t> Dioxide.</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50" b="0" i="0" u="none" strike="noStrike">
                          <a:solidFill>
                            <a:srgbClr val="000000"/>
                          </a:solidFill>
                          <a:effectLst/>
                          <a:latin typeface="Calibri"/>
                        </a:rPr>
                        <a:t>100% sure test required.</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9177">
                <a:tc>
                  <a:txBody>
                    <a:bodyPr/>
                    <a:lstStyle/>
                    <a:p>
                      <a:pPr algn="ctr" fontAlgn="t"/>
                      <a:r>
                        <a:rPr lang="en-IN" sz="1050" b="0" i="0" u="none" strike="noStrike">
                          <a:solidFill>
                            <a:srgbClr val="000000"/>
                          </a:solidFill>
                          <a:effectLst/>
                          <a:latin typeface="Calibri"/>
                        </a:rPr>
                        <a:t>7</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Old spice Lather shaving Cream.Fresh lime</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050" b="0" i="0" u="none" strike="noStrike">
                          <a:solidFill>
                            <a:srgbClr val="000000"/>
                          </a:solidFill>
                          <a:effectLst/>
                          <a:latin typeface="Calibri"/>
                        </a:rPr>
                        <a:t>Smell like a man.</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a:solidFill>
                            <a:srgbClr val="000000"/>
                          </a:solidFill>
                          <a:effectLst/>
                          <a:latin typeface="Calibri"/>
                        </a:rPr>
                        <a:t> </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050" b="0" i="0" u="none" strike="noStrike" dirty="0" err="1">
                          <a:solidFill>
                            <a:srgbClr val="000000"/>
                          </a:solidFill>
                          <a:effectLst/>
                          <a:latin typeface="Calibri"/>
                        </a:rPr>
                        <a:t>water,palmitic</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acid,stearic</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acid,glycerin,KOH,TEA,Fragrance,Phenoxyethanol,NaOH,HPMC,Sodium</a:t>
                      </a:r>
                      <a:r>
                        <a:rPr lang="en-IN" sz="1050" b="0" i="0" u="none" strike="noStrike" dirty="0">
                          <a:solidFill>
                            <a:srgbClr val="000000"/>
                          </a:solidFill>
                          <a:effectLst/>
                          <a:latin typeface="Calibri"/>
                        </a:rPr>
                        <a:t> </a:t>
                      </a:r>
                      <a:r>
                        <a:rPr lang="en-IN" sz="1050" b="0" i="0" u="none" strike="noStrike" dirty="0" err="1">
                          <a:solidFill>
                            <a:srgbClr val="000000"/>
                          </a:solidFill>
                          <a:effectLst/>
                          <a:latin typeface="Calibri"/>
                        </a:rPr>
                        <a:t>silicate,methylisothiazolinone</a:t>
                      </a:r>
                      <a:r>
                        <a:rPr lang="en-IN" sz="1050" b="0" i="0" u="none" strike="noStrike" dirty="0">
                          <a:solidFill>
                            <a:srgbClr val="000000"/>
                          </a:solidFill>
                          <a:effectLst/>
                          <a:latin typeface="Calibri"/>
                        </a:rPr>
                        <a:t>.</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50" b="0" i="0" u="none" strike="noStrike" dirty="0">
                          <a:solidFill>
                            <a:srgbClr val="000000"/>
                          </a:solidFill>
                          <a:effectLst/>
                          <a:latin typeface="Calibri"/>
                        </a:rPr>
                        <a:t>PIPT test=Rs.65000</a:t>
                      </a:r>
                    </a:p>
                  </a:txBody>
                  <a:tcPr marL="7974" marR="7974" marT="797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55806140"/>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Shaving  Foam</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35362473"/>
              </p:ext>
            </p:extLst>
          </p:nvPr>
        </p:nvGraphicFramePr>
        <p:xfrm>
          <a:off x="457200" y="1295400"/>
          <a:ext cx="8229599" cy="3548314"/>
        </p:xfrm>
        <a:graphic>
          <a:graphicData uri="http://schemas.openxmlformats.org/drawingml/2006/table">
            <a:tbl>
              <a:tblPr/>
              <a:tblGrid>
                <a:gridCol w="381000"/>
                <a:gridCol w="1371600"/>
                <a:gridCol w="1219200"/>
                <a:gridCol w="2286000"/>
                <a:gridCol w="2001049"/>
                <a:gridCol w="970750"/>
              </a:tblGrid>
              <a:tr h="186753">
                <a:tc>
                  <a:txBody>
                    <a:bodyPr/>
                    <a:lstStyle/>
                    <a:p>
                      <a:pPr algn="ctr" fontAlgn="b"/>
                      <a:r>
                        <a:rPr lang="en-IN" sz="1100" b="1" i="0" u="none" strike="noStrike">
                          <a:solidFill>
                            <a:srgbClr val="000000"/>
                          </a:solidFill>
                          <a:effectLst/>
                          <a:latin typeface="Calibri"/>
                        </a:rPr>
                        <a:t>Sr.No.</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Product</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Claims</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Description</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Ingredients</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a:rPr>
                        <a:t>Testing</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7794">
                <a:tc>
                  <a:txBody>
                    <a:bodyPr/>
                    <a:lstStyle/>
                    <a:p>
                      <a:pPr algn="ctr" fontAlgn="t"/>
                      <a:r>
                        <a:rPr lang="en-IN" sz="1100" b="0" i="0" u="none" strike="noStrike">
                          <a:solidFill>
                            <a:srgbClr val="000000"/>
                          </a:solidFill>
                          <a:effectLst/>
                          <a:latin typeface="Calibri"/>
                        </a:rPr>
                        <a:t>1</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0" i="0" u="none" strike="noStrike">
                          <a:solidFill>
                            <a:srgbClr val="000000"/>
                          </a:solidFill>
                          <a:effectLst/>
                          <a:latin typeface="Calibri"/>
                        </a:rPr>
                        <a:t>Nivea men sensitive shaving foam</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0" i="0" u="none" strike="noStrike">
                          <a:solidFill>
                            <a:srgbClr val="000000"/>
                          </a:solidFill>
                          <a:effectLst/>
                          <a:latin typeface="Calibri"/>
                        </a:rPr>
                        <a:t>skin looks healthier and cared for.skin feels comfortable and smooth</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0" i="0" u="none" strike="noStrike">
                          <a:solidFill>
                            <a:srgbClr val="000000"/>
                          </a:solidFill>
                          <a:effectLst/>
                          <a:latin typeface="Calibri"/>
                        </a:rPr>
                        <a:t>The active comfort system formula is extra gentle,fragrance neutral and enriched with natural pure chamomile and vit.E to care for the skin.softens the beard hair.Protecst the skin from irritation.close and extra comfortable shave.</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Aqua,TEA-stearate,Isobutane,Laureth-23,Glycerin,chamomile recutita flower extract,maltodextrin,tocopheryl acetate,coco-caprylate/Caprate,HPMC,PEG-7M,Potassium Stearate,Butane,Propane,Piroctone Olamine,Linallol,Parfum</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a:solidFill>
                            <a:srgbClr val="000000"/>
                          </a:solidFill>
                          <a:effectLst/>
                          <a:latin typeface="Calibri"/>
                        </a:rPr>
                        <a:t>PIPT test= Rs.65000.HRIPT test=Rs.350000</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33767">
                <a:tc>
                  <a:txBody>
                    <a:bodyPr/>
                    <a:lstStyle/>
                    <a:p>
                      <a:pPr algn="ctr" fontAlgn="t"/>
                      <a:r>
                        <a:rPr lang="en-IN" sz="1100" b="0" i="0" u="none" strike="noStrike">
                          <a:solidFill>
                            <a:srgbClr val="000000"/>
                          </a:solidFill>
                          <a:effectLst/>
                          <a:latin typeface="Calibri"/>
                        </a:rPr>
                        <a:t>2</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0" i="0" u="none" strike="noStrike">
                          <a:solidFill>
                            <a:srgbClr val="000000"/>
                          </a:solidFill>
                          <a:effectLst/>
                          <a:latin typeface="Calibri"/>
                        </a:rPr>
                        <a:t>Gillette Foam Regular</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a:rPr>
                        <a:t> </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0" i="0" u="none" strike="noStrike">
                          <a:solidFill>
                            <a:srgbClr val="000000"/>
                          </a:solidFill>
                          <a:effectLst/>
                          <a:latin typeface="Calibri"/>
                        </a:rPr>
                        <a:t>Try gillete skin skin foam or triple protection gel for even better razor blade.</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N" sz="1100" b="0" i="0" u="none" strike="noStrike">
                          <a:solidFill>
                            <a:srgbClr val="000000"/>
                          </a:solidFill>
                          <a:effectLst/>
                          <a:latin typeface="Calibri"/>
                        </a:rPr>
                        <a:t>Water,triethanolamine,Palmitic acid,stearic acid,Butane,Laureth-23,isobutane,SLS,Propane,Fragrance,BHT.</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100" b="0" i="0" u="none" strike="noStrike" dirty="0">
                          <a:solidFill>
                            <a:srgbClr val="000000"/>
                          </a:solidFill>
                          <a:effectLst/>
                          <a:latin typeface="Calibri"/>
                        </a:rPr>
                        <a:t>PIPT test= Rs.65000.</a:t>
                      </a:r>
                    </a:p>
                  </a:txBody>
                  <a:tcPr marL="9338" marR="9338" marT="93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7854745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Soaps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149799662"/>
              </p:ext>
            </p:extLst>
          </p:nvPr>
        </p:nvGraphicFramePr>
        <p:xfrm>
          <a:off x="152400" y="1371600"/>
          <a:ext cx="8839200" cy="4974105"/>
        </p:xfrm>
        <a:graphic>
          <a:graphicData uri="http://schemas.openxmlformats.org/drawingml/2006/table">
            <a:tbl>
              <a:tblPr/>
              <a:tblGrid>
                <a:gridCol w="304800"/>
                <a:gridCol w="1524000"/>
                <a:gridCol w="1752600"/>
                <a:gridCol w="762000"/>
                <a:gridCol w="3276600"/>
                <a:gridCol w="1219200"/>
              </a:tblGrid>
              <a:tr h="106010">
                <a:tc>
                  <a:txBody>
                    <a:bodyPr/>
                    <a:lstStyle/>
                    <a:p>
                      <a:pPr algn="l" fontAlgn="b"/>
                      <a:r>
                        <a:rPr lang="en-IN" sz="1000" b="1" i="0" u="none" strike="noStrike" dirty="0" err="1">
                          <a:solidFill>
                            <a:srgbClr val="000000"/>
                          </a:solidFill>
                          <a:effectLst/>
                          <a:latin typeface="Calibri"/>
                        </a:rPr>
                        <a:t>Sr.No</a:t>
                      </a:r>
                      <a:r>
                        <a:rPr lang="en-IN" sz="1000" b="1" i="0" u="none" strike="noStrike" dirty="0">
                          <a:solidFill>
                            <a:srgbClr val="000000"/>
                          </a:solidFill>
                          <a:effectLst/>
                          <a:latin typeface="Calibri"/>
                        </a:rPr>
                        <a:t>.</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a:rPr>
                        <a:t>Product</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a:rPr>
                        <a:t>Claims</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a:rPr>
                        <a:t>Description</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a:rPr>
                        <a:t>Ingredients</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1" i="0" u="none" strike="noStrike">
                          <a:solidFill>
                            <a:srgbClr val="000000"/>
                          </a:solidFill>
                          <a:effectLst/>
                          <a:latin typeface="Calibri"/>
                        </a:rPr>
                        <a:t>Testing required</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8078">
                <a:tc>
                  <a:txBody>
                    <a:bodyPr/>
                    <a:lstStyle/>
                    <a:p>
                      <a:pPr algn="r" fontAlgn="ctr"/>
                      <a:r>
                        <a:rPr lang="en-IN" sz="1000" b="0" i="0" u="none" strike="noStrike">
                          <a:solidFill>
                            <a:srgbClr val="000000"/>
                          </a:solidFill>
                          <a:effectLst/>
                          <a:latin typeface="Calibri"/>
                        </a:rPr>
                        <a:t>1</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a:rPr>
                        <a:t>Park avenue storm fragrant soap TFM=76%  Grade 1</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a:rPr>
                        <a:t>Aroma recharge with goodness of clove.</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 </a:t>
                      </a:r>
                    </a:p>
                  </a:txBody>
                  <a:tcPr marL="4877" marR="4877" marT="48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a:rPr>
                        <a:t>sodium palmate ,Sodium palm kernelate,fragrance,aqua,Glycerin,Titanium Dioxide,TetradibutylPentaerythritylhydroxyhydrocinnamate,Disodium EDTA,Codex DS,BHT,Bis(sulfostearyl biphenyl disodium salt,Tea tree Oil,Shea Butter.</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a:rPr>
                        <a:t>PIPT test=Rs.65000</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54087">
                <a:tc>
                  <a:txBody>
                    <a:bodyPr/>
                    <a:lstStyle/>
                    <a:p>
                      <a:pPr algn="r" fontAlgn="ctr"/>
                      <a:r>
                        <a:rPr lang="en-IN" sz="1000" b="0" i="0" u="none" strike="noStrike">
                          <a:solidFill>
                            <a:srgbClr val="000000"/>
                          </a:solidFill>
                          <a:effectLst/>
                          <a:latin typeface="Calibri"/>
                        </a:rPr>
                        <a:t>2</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Calibri"/>
                        </a:rPr>
                        <a:t>Park Avenue  fragrant </a:t>
                      </a:r>
                      <a:r>
                        <a:rPr lang="en-IN" sz="1000" b="0" i="0" u="none" strike="noStrike" dirty="0" err="1">
                          <a:solidFill>
                            <a:srgbClr val="000000"/>
                          </a:solidFill>
                          <a:effectLst/>
                          <a:latin typeface="Calibri"/>
                        </a:rPr>
                        <a:t>Deo</a:t>
                      </a:r>
                      <a:r>
                        <a:rPr lang="en-IN" sz="1000" b="0" i="0" u="none" strike="noStrike" dirty="0">
                          <a:solidFill>
                            <a:srgbClr val="000000"/>
                          </a:solidFill>
                          <a:effectLst/>
                          <a:latin typeface="Calibri"/>
                        </a:rPr>
                        <a:t> soap TFM=76%  Grade 1</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a:rPr>
                        <a:t>Fresh enery with Tea tree oil and shea Butter</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00" b="0" i="0" u="none" strike="noStrike">
                          <a:solidFill>
                            <a:srgbClr val="000000"/>
                          </a:solidFill>
                          <a:effectLst/>
                          <a:latin typeface="Calibri"/>
                        </a:rPr>
                        <a:t> </a:t>
                      </a:r>
                    </a:p>
                  </a:txBody>
                  <a:tcPr marL="4877" marR="4877" marT="48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a:rPr>
                        <a:t>sodium palmate ,Sodium Palm kernelate,fragrance,aqua,Glycerin,Titanium Dioxide,TetradibutylPentaerythritylhydroxyhydrocinnamate,Disodium EDTA,Codex DS,BHT,Bis(sulfostearyl biphenyl disodium salt,</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a:rPr>
                        <a:t>PIPT test=Rs.65000</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66107">
                <a:tc>
                  <a:txBody>
                    <a:bodyPr/>
                    <a:lstStyle/>
                    <a:p>
                      <a:pPr algn="r" fontAlgn="t"/>
                      <a:r>
                        <a:rPr lang="en-IN" sz="1000" b="0" i="0" u="none" strike="noStrike">
                          <a:solidFill>
                            <a:srgbClr val="000000"/>
                          </a:solidFill>
                          <a:effectLst/>
                          <a:latin typeface="Calibri"/>
                        </a:rPr>
                        <a:t>3</a:t>
                      </a:r>
                    </a:p>
                  </a:txBody>
                  <a:tcPr marL="4877" marR="4877" marT="48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00" b="0" i="0" u="none" strike="noStrike">
                          <a:solidFill>
                            <a:srgbClr val="000000"/>
                          </a:solidFill>
                          <a:effectLst/>
                          <a:latin typeface="Calibri"/>
                        </a:rPr>
                        <a:t>Park Avenue Luxury  fragrant  soap TFM=76%  Grade 1</a:t>
                      </a:r>
                    </a:p>
                  </a:txBody>
                  <a:tcPr marL="4877" marR="4877" marT="48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00" b="0" i="0" u="none" strike="noStrike">
                          <a:solidFill>
                            <a:srgbClr val="000000"/>
                          </a:solidFill>
                          <a:effectLst/>
                          <a:latin typeface="Calibri"/>
                        </a:rPr>
                        <a:t>Triple mositure with glycerin,coconut oil and shea Butter.</a:t>
                      </a:r>
                    </a:p>
                  </a:txBody>
                  <a:tcPr marL="4877" marR="4877" marT="48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00" b="0" i="0" u="none" strike="noStrike">
                          <a:solidFill>
                            <a:srgbClr val="000000"/>
                          </a:solidFill>
                          <a:effectLst/>
                          <a:latin typeface="Calibri"/>
                        </a:rPr>
                        <a:t> </a:t>
                      </a:r>
                    </a:p>
                  </a:txBody>
                  <a:tcPr marL="4877" marR="4877" marT="48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a:rPr>
                        <a:t>sodium palmate ,Sodium Palm kernelate,fragrance,aqua,Glycerin,Titanium Dioxide,TetradibutylPentaerythritylhydroxyhydrocinnamate,Disodium EDTA,Codex DS,BHT,Bis(sulfostearyl biphenyl disodium salt,Shea Butter.</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50" b="0" i="0" u="none" strike="noStrike">
                          <a:solidFill>
                            <a:srgbClr val="000000"/>
                          </a:solidFill>
                          <a:effectLst/>
                          <a:latin typeface="Calibri"/>
                        </a:rPr>
                        <a:t>PIPT test=Rs.65000</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6156">
                <a:tc>
                  <a:txBody>
                    <a:bodyPr/>
                    <a:lstStyle/>
                    <a:p>
                      <a:pPr algn="r" fontAlgn="ctr"/>
                      <a:r>
                        <a:rPr lang="en-IN" sz="1000" b="0" i="0" u="none" strike="noStrike">
                          <a:solidFill>
                            <a:srgbClr val="000000"/>
                          </a:solidFill>
                          <a:effectLst/>
                          <a:latin typeface="Calibri"/>
                        </a:rPr>
                        <a:t>4</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a:rPr>
                        <a:t>Park Avenue Cool Blue Fragrant soap TFM 76%,Grade 1.</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a:solidFill>
                            <a:srgbClr val="000000"/>
                          </a:solidFill>
                          <a:effectLst/>
                          <a:latin typeface="Calibri"/>
                        </a:rPr>
                        <a:t>Cool energy with Multi Mineral energiser+Menthol.</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00" b="0" i="0" u="none" strike="noStrike">
                          <a:solidFill>
                            <a:srgbClr val="000000"/>
                          </a:solidFill>
                          <a:effectLst/>
                          <a:latin typeface="Calibri"/>
                        </a:rPr>
                        <a:t> </a:t>
                      </a:r>
                    </a:p>
                  </a:txBody>
                  <a:tcPr marL="4877" marR="4877" marT="487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00" b="0" i="0" u="none" strike="noStrike">
                          <a:solidFill>
                            <a:srgbClr val="000000"/>
                          </a:solidFill>
                          <a:effectLst/>
                          <a:latin typeface="Calibri"/>
                        </a:rPr>
                        <a:t>sodium palmate ,Sodium Palm kernelate,fragrance,aqua,Glycerin,Titanium Dioxide,TetradibutylPentaerythritylhydroxyhydrocinnamate,Disodium EDTA,Codex DS,BHT,Menthol,Menthone glycerine Acetal,Bis(sulfostearyl biphenyl disodium salt,Magnesium Aspartate,Zinc gluconate,Coper Gluconate,CI 42090.</a:t>
                      </a:r>
                    </a:p>
                  </a:txBody>
                  <a:tcPr marL="4877" marR="4877" marT="487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00" b="0" i="0" u="none" strike="noStrike" dirty="0">
                          <a:solidFill>
                            <a:srgbClr val="000000"/>
                          </a:solidFill>
                          <a:effectLst/>
                          <a:latin typeface="Calibri"/>
                        </a:rPr>
                        <a:t>PIPT test=Rs.65000</a:t>
                      </a:r>
                    </a:p>
                  </a:txBody>
                  <a:tcPr marL="4877" marR="4877" marT="487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6226514"/>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Soaps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984119241"/>
              </p:ext>
            </p:extLst>
          </p:nvPr>
        </p:nvGraphicFramePr>
        <p:xfrm>
          <a:off x="304798" y="1066799"/>
          <a:ext cx="8686801" cy="5228817"/>
        </p:xfrm>
        <a:graphic>
          <a:graphicData uri="http://schemas.openxmlformats.org/drawingml/2006/table">
            <a:tbl>
              <a:tblPr/>
              <a:tblGrid>
                <a:gridCol w="224659"/>
                <a:gridCol w="1422838"/>
                <a:gridCol w="1422838"/>
                <a:gridCol w="739667"/>
                <a:gridCol w="3810000"/>
                <a:gridCol w="1066799"/>
              </a:tblGrid>
              <a:tr h="99204">
                <a:tc>
                  <a:txBody>
                    <a:bodyPr/>
                    <a:lstStyle/>
                    <a:p>
                      <a:pPr algn="l" fontAlgn="b"/>
                      <a:r>
                        <a:rPr lang="en-IN" sz="1050" b="1" i="0" u="none" strike="noStrike" dirty="0" err="1">
                          <a:solidFill>
                            <a:srgbClr val="000000"/>
                          </a:solidFill>
                          <a:effectLst/>
                          <a:latin typeface="Calibri"/>
                        </a:rPr>
                        <a:t>Sr.No</a:t>
                      </a:r>
                      <a:r>
                        <a:rPr lang="en-IN" sz="1050" b="1" i="0" u="none" strike="noStrike" dirty="0">
                          <a:solidFill>
                            <a:srgbClr val="000000"/>
                          </a:solidFill>
                          <a:effectLst/>
                          <a:latin typeface="Calibri"/>
                        </a:rPr>
                        <a:t>.</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solidFill>
                            <a:srgbClr val="000000"/>
                          </a:solidFill>
                          <a:effectLst/>
                          <a:latin typeface="Calibri"/>
                        </a:rPr>
                        <a:t>Product</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solidFill>
                            <a:srgbClr val="000000"/>
                          </a:solidFill>
                          <a:effectLst/>
                          <a:latin typeface="Calibri"/>
                        </a:rPr>
                        <a:t>Claims</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solidFill>
                            <a:srgbClr val="000000"/>
                          </a:solidFill>
                          <a:effectLst/>
                          <a:latin typeface="Calibri"/>
                        </a:rPr>
                        <a:t>Description</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solidFill>
                            <a:srgbClr val="000000"/>
                          </a:solidFill>
                          <a:effectLst/>
                          <a:latin typeface="Calibri"/>
                        </a:rPr>
                        <a:t>Ingredients</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1" i="0" u="none" strike="noStrike">
                          <a:solidFill>
                            <a:srgbClr val="000000"/>
                          </a:solidFill>
                          <a:effectLst/>
                          <a:latin typeface="Calibri"/>
                        </a:rPr>
                        <a:t>Testing required</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0397">
                <a:tc>
                  <a:txBody>
                    <a:bodyPr/>
                    <a:lstStyle/>
                    <a:p>
                      <a:pPr algn="r" fontAlgn="t"/>
                      <a:r>
                        <a:rPr lang="en-IN" sz="1050" b="0" i="0" u="none" strike="noStrike">
                          <a:solidFill>
                            <a:srgbClr val="000000"/>
                          </a:solidFill>
                          <a:effectLst/>
                          <a:latin typeface="Calibri"/>
                        </a:rPr>
                        <a:t>5</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dirty="0">
                          <a:solidFill>
                            <a:srgbClr val="000000"/>
                          </a:solidFill>
                          <a:effectLst/>
                          <a:latin typeface="Calibri"/>
                        </a:rPr>
                        <a:t>Nivea Crème care soap  TFM=78% Grade 1.</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made from 100% vegetable oils</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dirty="0">
                          <a:solidFill>
                            <a:srgbClr val="000000"/>
                          </a:solidFill>
                          <a:effectLst/>
                          <a:latin typeface="Calibri"/>
                        </a:rPr>
                        <a:t> </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sodium palmate ,Sodium palm kernelate,aqua,Glycerin,Parfum,Octyldodecanol,Lanolin alcohol,Panthenol,Glyceryl glucoside,sodium chloride,sodium thiosulfate,Disodium EDTA,Disodium etidronate,Disteardimonium Hectorite,Methyl Benzoate,CI 77891.</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50" b="0" i="0" u="none" strike="noStrike">
                          <a:solidFill>
                            <a:srgbClr val="000000"/>
                          </a:solidFill>
                          <a:effectLst/>
                          <a:latin typeface="Calibri"/>
                        </a:rPr>
                        <a:t>PIPT test=Rs.65000</a:t>
                      </a:r>
                    </a:p>
                  </a:txBody>
                  <a:tcPr marL="4141" marR="4141" marT="4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4426">
                <a:tc>
                  <a:txBody>
                    <a:bodyPr/>
                    <a:lstStyle/>
                    <a:p>
                      <a:pPr algn="r" fontAlgn="t"/>
                      <a:r>
                        <a:rPr lang="en-IN" sz="1050" b="0" i="0" u="none" strike="noStrike">
                          <a:solidFill>
                            <a:srgbClr val="000000"/>
                          </a:solidFill>
                          <a:effectLst/>
                          <a:latin typeface="Calibri"/>
                        </a:rPr>
                        <a:t>6</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Cinthol Confidence + germ protection +Insta Deo</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made from 100% vegetable oils</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 </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Sodium palmate, Sodium Palm kernelate,water,Parfum,Triclocarbon,Sodium Chloride,Glycerin,Titanium Dioxide,Disodium EDTA,BHT,Citric acid.</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50" b="0" i="0" u="none" strike="noStrike">
                          <a:solidFill>
                            <a:srgbClr val="000000"/>
                          </a:solidFill>
                          <a:effectLst/>
                          <a:latin typeface="Calibri"/>
                        </a:rPr>
                        <a:t>PIPT test=Rs.65000</a:t>
                      </a:r>
                    </a:p>
                  </a:txBody>
                  <a:tcPr marL="4141" marR="4141" marT="4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3631">
                <a:tc>
                  <a:txBody>
                    <a:bodyPr/>
                    <a:lstStyle/>
                    <a:p>
                      <a:pPr algn="r" fontAlgn="t"/>
                      <a:r>
                        <a:rPr lang="en-IN" sz="1050" b="0" i="0" u="none" strike="noStrike">
                          <a:solidFill>
                            <a:srgbClr val="000000"/>
                          </a:solidFill>
                          <a:effectLst/>
                          <a:latin typeface="Calibri"/>
                        </a:rPr>
                        <a:t>7</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050" b="0" i="0" u="none" strike="noStrike">
                          <a:solidFill>
                            <a:srgbClr val="000000"/>
                          </a:solidFill>
                          <a:effectLst/>
                          <a:latin typeface="Calibri"/>
                        </a:rPr>
                        <a:t>Cinthol Lime Refreshing Deo Soap,Grade 1, TFM=76%.</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made from 100% vegetable oils</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 </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Sodium palmate, Sodium Palm kernelate,water,Parfum,Triclocarbon,Sodium Chloride,Glycerin,Titanium Dioxide,Disodium EDTA,BHT,Citric acid,CI 47000,CI61566</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50" b="0" i="0" u="none" strike="noStrike">
                          <a:solidFill>
                            <a:srgbClr val="000000"/>
                          </a:solidFill>
                          <a:effectLst/>
                          <a:latin typeface="Calibri"/>
                        </a:rPr>
                        <a:t>PIPT test=Rs.65000</a:t>
                      </a:r>
                    </a:p>
                  </a:txBody>
                  <a:tcPr marL="4141" marR="4141" marT="4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3631">
                <a:tc>
                  <a:txBody>
                    <a:bodyPr/>
                    <a:lstStyle/>
                    <a:p>
                      <a:pPr algn="r" fontAlgn="t"/>
                      <a:r>
                        <a:rPr lang="en-IN" sz="1050" b="0" i="0" u="none" strike="noStrike">
                          <a:solidFill>
                            <a:srgbClr val="000000"/>
                          </a:solidFill>
                          <a:effectLst/>
                          <a:latin typeface="Calibri"/>
                        </a:rPr>
                        <a:t>8</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Cinthol Cool Cooling Deo soap Grade 1,76%</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made from 100% vegetable oils</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 </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Sodium palmate, Sodium Palm kernelate,water,Parfum,Triclocarbon,Sodium Chloride,Glycerin,Titanium Dioxide,Disodium EDTA,BHT,Citric acid,CI 74160,CI61566,CI74290</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50" b="0" i="0" u="none" strike="noStrike">
                          <a:solidFill>
                            <a:srgbClr val="000000"/>
                          </a:solidFill>
                          <a:effectLst/>
                          <a:latin typeface="Calibri"/>
                        </a:rPr>
                        <a:t>PIPT test=Rs.65000</a:t>
                      </a:r>
                    </a:p>
                  </a:txBody>
                  <a:tcPr marL="4141" marR="4141" marT="4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4426">
                <a:tc>
                  <a:txBody>
                    <a:bodyPr/>
                    <a:lstStyle/>
                    <a:p>
                      <a:pPr algn="r" fontAlgn="t"/>
                      <a:r>
                        <a:rPr lang="en-IN" sz="1050" b="0" i="0" u="none" strike="noStrike">
                          <a:solidFill>
                            <a:srgbClr val="000000"/>
                          </a:solidFill>
                          <a:effectLst/>
                          <a:latin typeface="Calibri"/>
                        </a:rPr>
                        <a:t>9</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050" b="0" i="0" u="none" strike="noStrike">
                          <a:solidFill>
                            <a:srgbClr val="000000"/>
                          </a:solidFill>
                          <a:effectLst/>
                          <a:latin typeface="Calibri"/>
                        </a:rPr>
                        <a:t>Cinthol Deo Insta deo soap</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made from 100% vegetable oils</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 </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Sodium palmate, Sodium Palm kernelate,water,Parfum,Triclocarbon,Sodium Chloride,Glycerin,Titanium Dioxide,Disodium EDTA,BHT,Citric acid.</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50" b="0" i="0" u="none" strike="noStrike">
                          <a:solidFill>
                            <a:srgbClr val="000000"/>
                          </a:solidFill>
                          <a:effectLst/>
                          <a:latin typeface="Calibri"/>
                        </a:rPr>
                        <a:t>PIPT test=Rs.65000</a:t>
                      </a:r>
                    </a:p>
                  </a:txBody>
                  <a:tcPr marL="4141" marR="4141" marT="4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93631">
                <a:tc>
                  <a:txBody>
                    <a:bodyPr/>
                    <a:lstStyle/>
                    <a:p>
                      <a:pPr algn="r" fontAlgn="t"/>
                      <a:r>
                        <a:rPr lang="en-IN" sz="1050" b="0" i="0" u="none" strike="noStrike">
                          <a:solidFill>
                            <a:srgbClr val="000000"/>
                          </a:solidFill>
                          <a:effectLst/>
                          <a:latin typeface="Calibri"/>
                        </a:rPr>
                        <a:t>10</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a:solidFill>
                            <a:srgbClr val="000000"/>
                          </a:solidFill>
                          <a:effectLst/>
                          <a:latin typeface="Calibri"/>
                        </a:rPr>
                        <a:t>Cinthol Original Deodorant and complexion soap</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050" b="0" i="0" u="none" strike="noStrike" dirty="0">
                          <a:solidFill>
                            <a:srgbClr val="000000"/>
                          </a:solidFill>
                          <a:effectLst/>
                          <a:latin typeface="Calibri"/>
                        </a:rPr>
                        <a:t>Reduces the risk </a:t>
                      </a:r>
                      <a:r>
                        <a:rPr lang="en-IN" sz="1050" b="0" i="0" u="none" strike="noStrike" dirty="0" err="1">
                          <a:solidFill>
                            <a:srgbClr val="000000"/>
                          </a:solidFill>
                          <a:effectLst/>
                          <a:latin typeface="Calibri"/>
                        </a:rPr>
                        <a:t>ogf</a:t>
                      </a:r>
                      <a:r>
                        <a:rPr lang="en-IN" sz="1050" b="0" i="0" u="none" strike="noStrike" dirty="0">
                          <a:solidFill>
                            <a:srgbClr val="000000"/>
                          </a:solidFill>
                          <a:effectLst/>
                          <a:latin typeface="Calibri"/>
                        </a:rPr>
                        <a:t> skin problems  like </a:t>
                      </a:r>
                      <a:r>
                        <a:rPr lang="en-IN" sz="1050" b="0" i="0" u="none" strike="noStrike" dirty="0" err="1">
                          <a:solidFill>
                            <a:srgbClr val="000000"/>
                          </a:solidFill>
                          <a:effectLst/>
                          <a:latin typeface="Calibri"/>
                        </a:rPr>
                        <a:t>acne,blemishes</a:t>
                      </a:r>
                      <a:r>
                        <a:rPr lang="en-IN" sz="1050" b="0" i="0" u="none" strike="noStrike" dirty="0">
                          <a:solidFill>
                            <a:srgbClr val="000000"/>
                          </a:solidFill>
                          <a:effectLst/>
                          <a:latin typeface="Calibri"/>
                        </a:rPr>
                        <a:t> and rashes by 95% giving you </a:t>
                      </a:r>
                      <a:r>
                        <a:rPr lang="en-IN" sz="1050" b="0" i="0" u="none" strike="noStrike" dirty="0" err="1">
                          <a:solidFill>
                            <a:srgbClr val="000000"/>
                          </a:solidFill>
                          <a:effectLst/>
                          <a:latin typeface="Calibri"/>
                        </a:rPr>
                        <a:t>healthy,radiant</a:t>
                      </a:r>
                      <a:r>
                        <a:rPr lang="en-IN" sz="1050" b="0" i="0" u="none" strike="noStrike" dirty="0">
                          <a:solidFill>
                            <a:srgbClr val="000000"/>
                          </a:solidFill>
                          <a:effectLst/>
                          <a:latin typeface="Calibri"/>
                        </a:rPr>
                        <a:t> skin which is why doctors trust it 100%.</a:t>
                      </a:r>
                    </a:p>
                  </a:txBody>
                  <a:tcPr marL="4141" marR="4141" marT="414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 </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050" b="0" i="0" u="none" strike="noStrike">
                          <a:solidFill>
                            <a:srgbClr val="000000"/>
                          </a:solidFill>
                          <a:effectLst/>
                          <a:latin typeface="Calibri"/>
                        </a:rPr>
                        <a:t>Sodium palmate, Sodium Palm kernelate,water,Parfum,Triclocarbon,Sodium Chloride,Glycerin,Titanium Dioxide,Disodium EDTA,BHT,Citric acid,CI 47000,CI61565.</a:t>
                      </a:r>
                    </a:p>
                  </a:txBody>
                  <a:tcPr marL="4141" marR="4141" marT="41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050" b="0" i="0" u="none" strike="noStrike" dirty="0">
                          <a:solidFill>
                            <a:srgbClr val="000000"/>
                          </a:solidFill>
                          <a:effectLst/>
                          <a:latin typeface="Calibri"/>
                        </a:rPr>
                        <a:t>PIPT test=Rs.65000</a:t>
                      </a:r>
                    </a:p>
                  </a:txBody>
                  <a:tcPr marL="4141" marR="4141" marT="41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048396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Soaps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072867065"/>
              </p:ext>
            </p:extLst>
          </p:nvPr>
        </p:nvGraphicFramePr>
        <p:xfrm>
          <a:off x="636588" y="1235075"/>
          <a:ext cx="7869633" cy="4400529"/>
        </p:xfrm>
        <a:graphic>
          <a:graphicData uri="http://schemas.openxmlformats.org/drawingml/2006/table">
            <a:tbl>
              <a:tblPr>
                <a:tableStyleId>{5940675A-B579-460E-94D1-54222C63F5DA}</a:tableStyleId>
              </a:tblPr>
              <a:tblGrid>
                <a:gridCol w="501317"/>
                <a:gridCol w="995695"/>
                <a:gridCol w="1371600"/>
                <a:gridCol w="1752600"/>
                <a:gridCol w="2284952"/>
                <a:gridCol w="963469"/>
              </a:tblGrid>
              <a:tr h="156766">
                <a:tc>
                  <a:txBody>
                    <a:bodyPr/>
                    <a:lstStyle/>
                    <a:p>
                      <a:pPr algn="ctr" fontAlgn="b"/>
                      <a:r>
                        <a:rPr lang="en-IN" sz="1050" u="none" strike="noStrike" dirty="0" err="1">
                          <a:effectLst/>
                          <a:latin typeface="Calibri" panose="020F0502020204030204" pitchFamily="34" charset="0"/>
                          <a:cs typeface="Calibri" panose="020F0502020204030204" pitchFamily="34" charset="0"/>
                        </a:rPr>
                        <a:t>Sr.No</a:t>
                      </a:r>
                      <a:r>
                        <a:rPr lang="en-IN" sz="1050" u="none" strike="noStrike" dirty="0">
                          <a:effectLst/>
                          <a:latin typeface="Calibri" panose="020F0502020204030204" pitchFamily="34" charset="0"/>
                          <a:cs typeface="Calibri" panose="020F0502020204030204" pitchFamily="34" charset="0"/>
                        </a:rPr>
                        <a:t>.</a:t>
                      </a:r>
                      <a:endParaRPr lang="en-IN" sz="1050" b="1" i="0" u="none" strike="noStrike" dirty="0">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Product</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Claims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Description</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Ingredients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Testing required</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r>
              <a:tr h="2194718">
                <a:tc>
                  <a:txBody>
                    <a:bodyPr/>
                    <a:lstStyle/>
                    <a:p>
                      <a:pPr algn="ctr" fontAlgn="t"/>
                      <a:r>
                        <a:rPr lang="en-IN" sz="1050" u="none" strike="noStrike" dirty="0">
                          <a:effectLst/>
                          <a:latin typeface="Calibri" panose="020F0502020204030204" pitchFamily="34" charset="0"/>
                          <a:cs typeface="Calibri" panose="020F0502020204030204" pitchFamily="34" charset="0"/>
                        </a:rPr>
                        <a:t>11</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t"/>
                      <a:r>
                        <a:rPr lang="en-IN" sz="1050" u="none" strike="noStrike" dirty="0" err="1">
                          <a:effectLst/>
                          <a:latin typeface="Calibri" panose="020F0502020204030204" pitchFamily="34" charset="0"/>
                          <a:cs typeface="Calibri" panose="020F0502020204030204" pitchFamily="34" charset="0"/>
                        </a:rPr>
                        <a:t>Fiama</a:t>
                      </a:r>
                      <a:r>
                        <a:rPr lang="en-IN" sz="1050" u="none" strike="noStrike" dirty="0">
                          <a:effectLst/>
                          <a:latin typeface="Calibri" panose="020F0502020204030204" pitchFamily="34" charset="0"/>
                          <a:cs typeface="Calibri" panose="020F0502020204030204" pitchFamily="34" charset="0"/>
                        </a:rPr>
                        <a:t> Di Wills Gel </a:t>
                      </a:r>
                      <a:r>
                        <a:rPr lang="en-IN" sz="1050" u="none" strike="noStrike" dirty="0" err="1">
                          <a:effectLst/>
                          <a:latin typeface="Calibri" panose="020F0502020204030204" pitchFamily="34" charset="0"/>
                          <a:cs typeface="Calibri" panose="020F0502020204030204" pitchFamily="34" charset="0"/>
                        </a:rPr>
                        <a:t>bar.Refreshing</a:t>
                      </a:r>
                      <a:r>
                        <a:rPr lang="en-IN" sz="1050" u="none" strike="noStrike" dirty="0">
                          <a:effectLst/>
                          <a:latin typeface="Calibri" panose="020F0502020204030204" pitchFamily="34" charset="0"/>
                          <a:cs typeface="Calibri" panose="020F0502020204030204" pitchFamily="34" charset="0"/>
                        </a:rPr>
                        <a:t> Pulse</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dirty="0">
                          <a:effectLst/>
                          <a:latin typeface="Calibri" panose="020F0502020204030204" pitchFamily="34" charset="0"/>
                          <a:cs typeface="Calibri" panose="020F0502020204030204" pitchFamily="34" charset="0"/>
                        </a:rPr>
                        <a:t>Tested for dermatologically safety and found safe to  human skin</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Its deep actionpenetrates your tough skin to condition it.Enriched with Sea minerals and Blue lotus it keeps you refreshed for 24 hours.*Action with Stratum Corneum.</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Sodium salts of fatty acids,aqua,Propylene Glycol,SLES,sorbitol,Glycerin,Fragrance,tcc,NATURAL EXTRACTS OF SEAWOODS AND SEA MINERALS,Natural Extracts oF Blue Lotus,acetic acid,sodium chloride,tetrasodium EDTA,tetrasodium  Etidronate,BHT,CI 42090,CI 51319.</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PIPT test=Rs.65000,           HRIPT test = Rs.350000                    24 Hr refreshed =Rs.150000</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r>
              <a:tr h="2037953">
                <a:tc>
                  <a:txBody>
                    <a:bodyPr/>
                    <a:lstStyle/>
                    <a:p>
                      <a:pPr algn="ctr" fontAlgn="t"/>
                      <a:r>
                        <a:rPr lang="en-IN" sz="1050" u="none" strike="noStrike">
                          <a:effectLst/>
                          <a:latin typeface="Calibri" panose="020F0502020204030204" pitchFamily="34" charset="0"/>
                          <a:cs typeface="Calibri" panose="020F0502020204030204" pitchFamily="34" charset="0"/>
                        </a:rPr>
                        <a:t>12</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t"/>
                      <a:r>
                        <a:rPr lang="de-DE" sz="1050" u="none" strike="noStrike">
                          <a:effectLst/>
                          <a:latin typeface="Calibri" panose="020F0502020204030204" pitchFamily="34" charset="0"/>
                          <a:cs typeface="Calibri" panose="020F0502020204030204" pitchFamily="34" charset="0"/>
                        </a:rPr>
                        <a:t>Fiama Di Wills Gel bar.Energizing Sport</a:t>
                      </a:r>
                      <a:endParaRPr lang="de-DE" sz="1050" b="0"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Tested for dermatologically safety and found safe to  human skin</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ctr"/>
                      <a:r>
                        <a:rPr lang="en-IN" sz="1050" u="none" strike="noStrike" dirty="0">
                          <a:effectLst/>
                          <a:latin typeface="Calibri" panose="020F0502020204030204" pitchFamily="34" charset="0"/>
                          <a:cs typeface="Calibri" panose="020F0502020204030204" pitchFamily="34" charset="0"/>
                        </a:rPr>
                        <a:t>Its deep action penetrates your tough skin to condition </a:t>
                      </a:r>
                      <a:r>
                        <a:rPr lang="en-IN" sz="1050" u="none" strike="noStrike" dirty="0" err="1">
                          <a:effectLst/>
                          <a:latin typeface="Calibri" panose="020F0502020204030204" pitchFamily="34" charset="0"/>
                          <a:cs typeface="Calibri" panose="020F0502020204030204" pitchFamily="34" charset="0"/>
                        </a:rPr>
                        <a:t>it.Enriched</a:t>
                      </a:r>
                      <a:r>
                        <a:rPr lang="en-IN" sz="1050" u="none" strike="noStrike" dirty="0">
                          <a:effectLst/>
                          <a:latin typeface="Calibri" panose="020F0502020204030204" pitchFamily="34" charset="0"/>
                          <a:cs typeface="Calibri" panose="020F0502020204030204" pitchFamily="34" charset="0"/>
                        </a:rPr>
                        <a:t> with Ginseng and lemongrass it keeps you refreshed for 24 hours.*Action with Stratum </a:t>
                      </a:r>
                      <a:r>
                        <a:rPr lang="en-IN" sz="1050" u="none" strike="noStrike" dirty="0" err="1">
                          <a:effectLst/>
                          <a:latin typeface="Calibri" panose="020F0502020204030204" pitchFamily="34" charset="0"/>
                          <a:cs typeface="Calibri" panose="020F0502020204030204" pitchFamily="34" charset="0"/>
                        </a:rPr>
                        <a:t>Corneum</a:t>
                      </a:r>
                      <a:r>
                        <a:rPr lang="en-IN" sz="1050" u="none" strike="noStrike" dirty="0">
                          <a:effectLst/>
                          <a:latin typeface="Calibri" panose="020F0502020204030204" pitchFamily="34" charset="0"/>
                          <a:cs typeface="Calibri" panose="020F0502020204030204" pitchFamily="34" charset="0"/>
                        </a:rPr>
                        <a:t>.</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b"/>
                      <a:r>
                        <a:rPr lang="en-IN" sz="1050" u="none" strike="noStrike" dirty="0">
                          <a:effectLst/>
                          <a:latin typeface="Calibri" panose="020F0502020204030204" pitchFamily="34" charset="0"/>
                          <a:cs typeface="Calibri" panose="020F0502020204030204" pitchFamily="34" charset="0"/>
                        </a:rPr>
                        <a:t>Sodium salts of fatty </a:t>
                      </a:r>
                      <a:r>
                        <a:rPr lang="en-IN" sz="1050" u="none" strike="noStrike" dirty="0" err="1">
                          <a:effectLst/>
                          <a:latin typeface="Calibri" panose="020F0502020204030204" pitchFamily="34" charset="0"/>
                          <a:cs typeface="Calibri" panose="020F0502020204030204" pitchFamily="34" charset="0"/>
                        </a:rPr>
                        <a:t>acids,aqua,Propylene</a:t>
                      </a:r>
                      <a:r>
                        <a:rPr lang="en-IN" sz="1050" u="none" strike="noStrike" dirty="0">
                          <a:effectLst/>
                          <a:latin typeface="Calibri" panose="020F0502020204030204" pitchFamily="34" charset="0"/>
                          <a:cs typeface="Calibri" panose="020F0502020204030204" pitchFamily="34" charset="0"/>
                        </a:rPr>
                        <a:t> </a:t>
                      </a:r>
                      <a:r>
                        <a:rPr lang="en-IN" sz="1050" u="none" strike="noStrike" dirty="0" err="1">
                          <a:effectLst/>
                          <a:latin typeface="Calibri" panose="020F0502020204030204" pitchFamily="34" charset="0"/>
                          <a:cs typeface="Calibri" panose="020F0502020204030204" pitchFamily="34" charset="0"/>
                        </a:rPr>
                        <a:t>Glycol,SLES,sorbitol,Glycerin,Fragrance,TCC,natural</a:t>
                      </a:r>
                      <a:r>
                        <a:rPr lang="en-IN" sz="1050" u="none" strike="noStrike" dirty="0">
                          <a:effectLst/>
                          <a:latin typeface="Calibri" panose="020F0502020204030204" pitchFamily="34" charset="0"/>
                          <a:cs typeface="Calibri" panose="020F0502020204030204" pitchFamily="34" charset="0"/>
                        </a:rPr>
                        <a:t> extract of </a:t>
                      </a:r>
                      <a:r>
                        <a:rPr lang="en-IN" sz="1050" u="none" strike="noStrike" dirty="0" err="1">
                          <a:effectLst/>
                          <a:latin typeface="Calibri" panose="020F0502020204030204" pitchFamily="34" charset="0"/>
                          <a:cs typeface="Calibri" panose="020F0502020204030204" pitchFamily="34" charset="0"/>
                        </a:rPr>
                        <a:t>Ginseng,Natural</a:t>
                      </a:r>
                      <a:r>
                        <a:rPr lang="en-IN" sz="1050" u="none" strike="noStrike" dirty="0">
                          <a:effectLst/>
                          <a:latin typeface="Calibri" panose="020F0502020204030204" pitchFamily="34" charset="0"/>
                          <a:cs typeface="Calibri" panose="020F0502020204030204" pitchFamily="34" charset="0"/>
                        </a:rPr>
                        <a:t> Extract of </a:t>
                      </a:r>
                      <a:r>
                        <a:rPr lang="en-IN" sz="1050" u="none" strike="noStrike" dirty="0" err="1">
                          <a:effectLst/>
                          <a:latin typeface="Calibri" panose="020F0502020204030204" pitchFamily="34" charset="0"/>
                          <a:cs typeface="Calibri" panose="020F0502020204030204" pitchFamily="34" charset="0"/>
                        </a:rPr>
                        <a:t>Lemongrass,acetic</a:t>
                      </a:r>
                      <a:r>
                        <a:rPr lang="en-IN" sz="1050" u="none" strike="noStrike" dirty="0">
                          <a:effectLst/>
                          <a:latin typeface="Calibri" panose="020F0502020204030204" pitchFamily="34" charset="0"/>
                          <a:cs typeface="Calibri" panose="020F0502020204030204" pitchFamily="34" charset="0"/>
                        </a:rPr>
                        <a:t> </a:t>
                      </a:r>
                      <a:r>
                        <a:rPr lang="en-IN" sz="1050" u="none" strike="noStrike" dirty="0" err="1">
                          <a:effectLst/>
                          <a:latin typeface="Calibri" panose="020F0502020204030204" pitchFamily="34" charset="0"/>
                          <a:cs typeface="Calibri" panose="020F0502020204030204" pitchFamily="34" charset="0"/>
                        </a:rPr>
                        <a:t>acid,sodium</a:t>
                      </a:r>
                      <a:r>
                        <a:rPr lang="en-IN" sz="1050" u="none" strike="noStrike" dirty="0">
                          <a:effectLst/>
                          <a:latin typeface="Calibri" panose="020F0502020204030204" pitchFamily="34" charset="0"/>
                          <a:cs typeface="Calibri" panose="020F0502020204030204" pitchFamily="34" charset="0"/>
                        </a:rPr>
                        <a:t> </a:t>
                      </a:r>
                      <a:r>
                        <a:rPr lang="en-IN" sz="1050" u="none" strike="noStrike" dirty="0" err="1">
                          <a:effectLst/>
                          <a:latin typeface="Calibri" panose="020F0502020204030204" pitchFamily="34" charset="0"/>
                          <a:cs typeface="Calibri" panose="020F0502020204030204" pitchFamily="34" charset="0"/>
                        </a:rPr>
                        <a:t>chloride,tetrasodium</a:t>
                      </a:r>
                      <a:r>
                        <a:rPr lang="en-IN" sz="1050" u="none" strike="noStrike" dirty="0">
                          <a:effectLst/>
                          <a:latin typeface="Calibri" panose="020F0502020204030204" pitchFamily="34" charset="0"/>
                          <a:cs typeface="Calibri" panose="020F0502020204030204" pitchFamily="34" charset="0"/>
                        </a:rPr>
                        <a:t> </a:t>
                      </a:r>
                      <a:r>
                        <a:rPr lang="en-IN" sz="1050" u="none" strike="noStrike" dirty="0" err="1">
                          <a:effectLst/>
                          <a:latin typeface="Calibri" panose="020F0502020204030204" pitchFamily="34" charset="0"/>
                          <a:cs typeface="Calibri" panose="020F0502020204030204" pitchFamily="34" charset="0"/>
                        </a:rPr>
                        <a:t>EDTA,tetrasodium</a:t>
                      </a:r>
                      <a:r>
                        <a:rPr lang="en-IN" sz="1050" u="none" strike="noStrike" dirty="0">
                          <a:effectLst/>
                          <a:latin typeface="Calibri" panose="020F0502020204030204" pitchFamily="34" charset="0"/>
                          <a:cs typeface="Calibri" panose="020F0502020204030204" pitchFamily="34" charset="0"/>
                        </a:rPr>
                        <a:t>  </a:t>
                      </a:r>
                      <a:r>
                        <a:rPr lang="en-IN" sz="1050" u="none" strike="noStrike" dirty="0" err="1">
                          <a:effectLst/>
                          <a:latin typeface="Calibri" panose="020F0502020204030204" pitchFamily="34" charset="0"/>
                          <a:cs typeface="Calibri" panose="020F0502020204030204" pitchFamily="34" charset="0"/>
                        </a:rPr>
                        <a:t>Etidronate,BHT,CI</a:t>
                      </a:r>
                      <a:r>
                        <a:rPr lang="en-IN" sz="1050" u="none" strike="noStrike" dirty="0">
                          <a:effectLst/>
                          <a:latin typeface="Calibri" panose="020F0502020204030204" pitchFamily="34" charset="0"/>
                          <a:cs typeface="Calibri" panose="020F0502020204030204" pitchFamily="34" charset="0"/>
                        </a:rPr>
                        <a:t> 51319,CI11680.</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38" marR="7838" marT="7838" marB="0" anchor="ctr"/>
                </a:tc>
                <a:tc>
                  <a:txBody>
                    <a:bodyPr/>
                    <a:lstStyle/>
                    <a:p>
                      <a:pPr algn="ctr" fontAlgn="ctr"/>
                      <a:r>
                        <a:rPr lang="en-IN" sz="1050" u="none" strike="noStrike" dirty="0">
                          <a:effectLst/>
                          <a:latin typeface="Calibri" panose="020F0502020204030204" pitchFamily="34" charset="0"/>
                          <a:cs typeface="Calibri" panose="020F0502020204030204" pitchFamily="34" charset="0"/>
                        </a:rPr>
                        <a:t>PIPT test=Rs.65000,           HRIPT test = Rs.350000                    24 </a:t>
                      </a:r>
                      <a:r>
                        <a:rPr lang="en-IN" sz="1050" u="none" strike="noStrike" dirty="0" err="1">
                          <a:effectLst/>
                          <a:latin typeface="Calibri" panose="020F0502020204030204" pitchFamily="34" charset="0"/>
                          <a:cs typeface="Calibri" panose="020F0502020204030204" pitchFamily="34" charset="0"/>
                        </a:rPr>
                        <a:t>Hr</a:t>
                      </a:r>
                      <a:r>
                        <a:rPr lang="en-IN" sz="1050" u="none" strike="noStrike" dirty="0">
                          <a:effectLst/>
                          <a:latin typeface="Calibri" panose="020F0502020204030204" pitchFamily="34" charset="0"/>
                          <a:cs typeface="Calibri" panose="020F0502020204030204" pitchFamily="34" charset="0"/>
                        </a:rPr>
                        <a:t> refreshed =Rs.150000</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38" marR="7838" marT="7838" marB="0" anchor="ctr"/>
                </a:tc>
              </a:tr>
            </a:tbl>
          </a:graphicData>
        </a:graphic>
      </p:graphicFrame>
    </p:spTree>
    <p:extLst>
      <p:ext uri="{BB962C8B-B14F-4D97-AF65-F5344CB8AC3E}">
        <p14:creationId xmlns:p14="http://schemas.microsoft.com/office/powerpoint/2010/main" val="385505413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914400"/>
          </a:xfrm>
        </p:spPr>
        <p:txBody>
          <a:bodyPr>
            <a:normAutofit/>
          </a:bodyPr>
          <a:lstStyle/>
          <a:p>
            <a:r>
              <a:rPr lang="en-IN" dirty="0" smtClean="0"/>
              <a:t>Deodorant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09569327"/>
              </p:ext>
            </p:extLst>
          </p:nvPr>
        </p:nvGraphicFramePr>
        <p:xfrm>
          <a:off x="1011238" y="1235075"/>
          <a:ext cx="7904162" cy="5089524"/>
        </p:xfrm>
        <a:graphic>
          <a:graphicData uri="http://schemas.openxmlformats.org/drawingml/2006/table">
            <a:tbl>
              <a:tblPr>
                <a:tableStyleId>{5940675A-B579-460E-94D1-54222C63F5DA}</a:tableStyleId>
              </a:tblPr>
              <a:tblGrid>
                <a:gridCol w="360362"/>
                <a:gridCol w="1219200"/>
                <a:gridCol w="2057400"/>
                <a:gridCol w="1524000"/>
                <a:gridCol w="1850601"/>
                <a:gridCol w="892599"/>
              </a:tblGrid>
              <a:tr h="194720">
                <a:tc>
                  <a:txBody>
                    <a:bodyPr/>
                    <a:lstStyle/>
                    <a:p>
                      <a:pPr algn="ctr" fontAlgn="b"/>
                      <a:r>
                        <a:rPr lang="en-IN" sz="1050" u="none" strike="noStrike" dirty="0" err="1">
                          <a:effectLst/>
                          <a:latin typeface="Calibri" panose="020F0502020204030204" pitchFamily="34" charset="0"/>
                          <a:cs typeface="Calibri" panose="020F0502020204030204" pitchFamily="34" charset="0"/>
                        </a:rPr>
                        <a:t>Sr.No</a:t>
                      </a:r>
                      <a:r>
                        <a:rPr lang="en-IN" sz="1050" u="none" strike="noStrike" dirty="0">
                          <a:effectLst/>
                          <a:latin typeface="Calibri" panose="020F0502020204030204" pitchFamily="34" charset="0"/>
                          <a:cs typeface="Calibri" panose="020F0502020204030204" pitchFamily="34" charset="0"/>
                        </a:rPr>
                        <a:t>.</a:t>
                      </a:r>
                      <a:endParaRPr lang="en-IN" sz="1050" b="1" i="0" u="none" strike="noStrike" dirty="0">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Product</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Claims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Description</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Ingredients</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Testing</a:t>
                      </a:r>
                      <a:endParaRPr lang="en-IN" sz="1050" b="1"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r>
              <a:tr h="1882617">
                <a:tc>
                  <a:txBody>
                    <a:bodyPr/>
                    <a:lstStyle/>
                    <a:p>
                      <a:pPr algn="ctr" fontAlgn="t"/>
                      <a:r>
                        <a:rPr lang="en-IN" sz="1050" u="none" strike="noStrike">
                          <a:effectLst/>
                          <a:latin typeface="Calibri" panose="020F0502020204030204" pitchFamily="34" charset="0"/>
                          <a:cs typeface="Calibri" panose="020F0502020204030204" pitchFamily="34" charset="0"/>
                        </a:rPr>
                        <a:t>1</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Nivea men fresh active Deodorant-burst.Longlasting fragrance.</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None stopfresh effect all day long.without colourants and preservatives.skin tolerance dermatologicaly proven.</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t"/>
                      <a:r>
                        <a:rPr lang="en-IN" sz="1050" u="none" strike="noStrike" dirty="0">
                          <a:effectLst/>
                          <a:latin typeface="Calibri" panose="020F0502020204030204" pitchFamily="34" charset="0"/>
                          <a:cs typeface="Calibri" panose="020F0502020204030204" pitchFamily="34" charset="0"/>
                        </a:rPr>
                        <a:t> </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Butane,Alcohol(99.5%)content 21.6%v/v with 1%Diethyl phthalate,Isobutane,propane,Butyloctamic acid,ethylhexylglycerin,methyl phenylbutanol,octyldodecanol,propylene glycol,aqua,parfum.</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PIPT test= Rs.65000 HRIPT test=Rs.350000</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r>
              <a:tr h="1129570">
                <a:tc>
                  <a:txBody>
                    <a:bodyPr/>
                    <a:lstStyle/>
                    <a:p>
                      <a:pPr algn="ctr" fontAlgn="t"/>
                      <a:r>
                        <a:rPr lang="en-IN" sz="1050" u="none" strike="noStrike">
                          <a:effectLst/>
                          <a:latin typeface="Calibri" panose="020F0502020204030204" pitchFamily="34" charset="0"/>
                          <a:cs typeface="Calibri" panose="020F0502020204030204" pitchFamily="34" charset="0"/>
                        </a:rPr>
                        <a:t>2</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KS spark deodorant spray</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 </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just some of the benefits of the spicy and sizzling fragrance of spark.</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t"/>
                      <a:r>
                        <a:rPr lang="en-IN" sz="1050" u="none" strike="noStrike">
                          <a:effectLst/>
                          <a:latin typeface="Calibri" panose="020F0502020204030204" pitchFamily="34" charset="0"/>
                          <a:cs typeface="Calibri" panose="020F0502020204030204" pitchFamily="34" charset="0"/>
                        </a:rPr>
                        <a:t>Alcohol,perfume,propylene glycol,diethyl phthalate,triclosan,alcohol 95%v/v 44%w/w in 1% diethyl phthalate.</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ctr"/>
                      <a:r>
                        <a:rPr lang="en-IN" sz="1050" u="none" strike="noStrike" dirty="0">
                          <a:effectLst/>
                          <a:latin typeface="Calibri" panose="020F0502020204030204" pitchFamily="34" charset="0"/>
                          <a:cs typeface="Calibri" panose="020F0502020204030204" pitchFamily="34" charset="0"/>
                        </a:rPr>
                        <a:t>PIPT test= Rs.65000.</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8129" marR="8129" marT="8129" marB="0" anchor="ctr"/>
                </a:tc>
              </a:tr>
              <a:tr h="1882617">
                <a:tc>
                  <a:txBody>
                    <a:bodyPr/>
                    <a:lstStyle/>
                    <a:p>
                      <a:pPr algn="ctr" fontAlgn="ctr"/>
                      <a:r>
                        <a:rPr lang="en-IN" sz="1050" u="none" strike="noStrike">
                          <a:effectLst/>
                          <a:latin typeface="Calibri" panose="020F0502020204030204" pitchFamily="34" charset="0"/>
                          <a:cs typeface="Calibri" panose="020F0502020204030204" pitchFamily="34" charset="0"/>
                        </a:rPr>
                        <a:t>3</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Engage bodylicious deo spray</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Ozone friendly, No CFC</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ctr"/>
                      <a:r>
                        <a:rPr lang="en-IN" sz="1050" u="none" strike="noStrike">
                          <a:effectLst/>
                          <a:latin typeface="Calibri" panose="020F0502020204030204" pitchFamily="34" charset="0"/>
                          <a:cs typeface="Calibri" panose="020F0502020204030204" pitchFamily="34" charset="0"/>
                        </a:rPr>
                        <a:t> </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b"/>
                      <a:r>
                        <a:rPr lang="en-IN" sz="1050" u="none" strike="noStrike">
                          <a:effectLst/>
                          <a:latin typeface="Calibri" panose="020F0502020204030204" pitchFamily="34" charset="0"/>
                          <a:cs typeface="Calibri" panose="020F0502020204030204" pitchFamily="34" charset="0"/>
                        </a:rPr>
                        <a:t>Alcohol content:Ethyl Alcohol(95% v/v)44.3%w/w,1% Diethyl Phthalate 1%w/w. Ingredients:Propellen,Ethyl alcohol,fragrance,Propylene glycol,Diethyl phthalate,Triclosan</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8129" marR="8129" marT="8129" marB="0" anchor="ctr"/>
                </a:tc>
                <a:tc>
                  <a:txBody>
                    <a:bodyPr/>
                    <a:lstStyle/>
                    <a:p>
                      <a:pPr algn="ctr" fontAlgn="ctr"/>
                      <a:r>
                        <a:rPr lang="en-IN" sz="1050" u="none" strike="noStrike" dirty="0">
                          <a:effectLst/>
                          <a:latin typeface="Calibri" panose="020F0502020204030204" pitchFamily="34" charset="0"/>
                          <a:cs typeface="Calibri" panose="020F0502020204030204" pitchFamily="34" charset="0"/>
                        </a:rPr>
                        <a:t>PIPT test= Rs.65000</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8129" marR="8129" marT="8129" marB="0" anchor="ctr"/>
                </a:tc>
              </a:tr>
            </a:tbl>
          </a:graphicData>
        </a:graphic>
      </p:graphicFrame>
    </p:spTree>
    <p:extLst>
      <p:ext uri="{BB962C8B-B14F-4D97-AF65-F5344CB8AC3E}">
        <p14:creationId xmlns:p14="http://schemas.microsoft.com/office/powerpoint/2010/main" val="2410060833"/>
      </p:ext>
    </p:extLst>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6548</TotalTime>
  <Words>1462</Words>
  <Application>Microsoft Office PowerPoint</Application>
  <PresentationFormat>On-screen Show (4:3)</PresentationFormat>
  <Paragraphs>249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Men Grooming Products R&amp;D  </vt:lpstr>
      <vt:lpstr>Men Grooming Products</vt:lpstr>
      <vt:lpstr>Shaving  Cream/Shaving Gel</vt:lpstr>
      <vt:lpstr>Shaving  Cream/Shaving Gel</vt:lpstr>
      <vt:lpstr>Shaving  Foam</vt:lpstr>
      <vt:lpstr>Soaps</vt:lpstr>
      <vt:lpstr>Soaps</vt:lpstr>
      <vt:lpstr>Soaps</vt:lpstr>
      <vt:lpstr>Deodorant</vt:lpstr>
      <vt:lpstr>Face wash</vt:lpstr>
      <vt:lpstr>SHOWER GEL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Development Program</dc:title>
  <dc:creator>delnaz joshi</dc:creator>
  <cp:lastModifiedBy>Pravin  Santhoor</cp:lastModifiedBy>
  <cp:revision>739</cp:revision>
  <dcterms:created xsi:type="dcterms:W3CDTF">2006-08-16T00:00:00Z</dcterms:created>
  <dcterms:modified xsi:type="dcterms:W3CDTF">2016-12-21T03:42:57Z</dcterms:modified>
</cp:coreProperties>
</file>