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99" r:id="rId3"/>
    <p:sldId id="305" r:id="rId4"/>
    <p:sldId id="310" r:id="rId5"/>
    <p:sldId id="315" r:id="rId6"/>
    <p:sldId id="321" r:id="rId7"/>
    <p:sldId id="325" r:id="rId8"/>
    <p:sldId id="327" r:id="rId9"/>
    <p:sldId id="3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73712" autoAdjust="0"/>
  </p:normalViewPr>
  <p:slideViewPr>
    <p:cSldViewPr>
      <p:cViewPr varScale="1">
        <p:scale>
          <a:sx n="74" d="100"/>
          <a:sy n="74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32"/>
          <c:cat>
            <c:strRef>
              <c:f>'[Chart in Microsoft PowerPoint]Sheet1'!$A$2:$A$4</c:f>
              <c:strCache>
                <c:ptCount val="3"/>
                <c:pt idx="0">
                  <c:v>GAIL NG contractual supply qty.scm/day </c:v>
                </c:pt>
                <c:pt idx="1">
                  <c:v>VVF NG consumption Max qty. scm/day</c:v>
                </c:pt>
                <c:pt idx="2">
                  <c:v>Min Spare NG scm/day</c:v>
                </c:pt>
              </c:strCache>
            </c:strRef>
          </c:cat>
          <c:val>
            <c:numRef>
              <c:f>'[Chart in Microsoft PowerPoint]Sheet1'!$B$2:$B$4</c:f>
              <c:numCache>
                <c:formatCode>General</c:formatCode>
                <c:ptCount val="3"/>
                <c:pt idx="0">
                  <c:v>100000</c:v>
                </c:pt>
                <c:pt idx="1">
                  <c:v>90000</c:v>
                </c:pt>
                <c:pt idx="2">
                  <c:v>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121F3-9DF9-4764-9634-C4F9F30D50E8}" type="datetimeFigureOut">
              <a:rPr lang="en-US" smtClean="0"/>
              <a:t>4/17/2017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0F81-3027-4834-B318-B3A895F1FF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0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496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 transparent 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2954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40080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6" name="Picture 14" descr="OUR_LOGO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 bwMode="auto">
          <a:xfrm>
            <a:off x="8077200" y="63500"/>
            <a:ext cx="990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875" y="6400800"/>
            <a:ext cx="5827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rgbClr val="C00000"/>
                </a:solidFill>
                <a:latin typeface="Franklin Gothic Book" pitchFamily="34" charset="0"/>
                <a:cs typeface="+mn-cs"/>
              </a:rPr>
              <a:t>Technical Services: Challenging our own Achievements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 lIns="45720" rIns="45720" bIns="45720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533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METHANOL (</a:t>
            </a:r>
            <a:r>
              <a:rPr lang="en-US" sz="3600" b="0" u="sng" dirty="0" smtClean="0">
                <a:effectLst/>
              </a:rPr>
              <a:t>C</a:t>
            </a:r>
            <a:r>
              <a:rPr lang="en-US" sz="3600" b="0" dirty="0" smtClean="0">
                <a:effectLst/>
              </a:rPr>
              <a:t>H</a:t>
            </a:r>
            <a:r>
              <a:rPr lang="en-US" sz="3600" b="0" baseline="-25000" dirty="0" smtClean="0">
                <a:effectLst/>
              </a:rPr>
              <a:t>3</a:t>
            </a:r>
            <a:r>
              <a:rPr lang="en-US" sz="3600" b="0" dirty="0" smtClean="0">
                <a:effectLst/>
              </a:rPr>
              <a:t>OH) small scale Production for </a:t>
            </a:r>
            <a:r>
              <a:rPr lang="en-US" sz="3600" dirty="0" smtClean="0">
                <a:effectLst/>
              </a:rPr>
              <a:t>NG consumption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854696" cy="1905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ernard MT Condensed" panose="02050806060905020404" pitchFamily="18" charset="0"/>
              </a:rPr>
              <a:t>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ernard MT Condensed" panose="02050806060905020404" pitchFamily="18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17" y="1981200"/>
            <a:ext cx="74707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8102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r>
              <a:rPr lang="en-US" sz="2400" dirty="0" smtClean="0"/>
              <a:t>Presented By: Mr. Govind Ghule &amp; Mr. Sagar Panchal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35386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14350"/>
          </a:xfrm>
        </p:spPr>
        <p:txBody>
          <a:bodyPr/>
          <a:lstStyle/>
          <a:p>
            <a:r>
              <a:rPr lang="en-US" sz="4000" dirty="0"/>
              <a:t>I</a:t>
            </a:r>
            <a:r>
              <a:rPr lang="en-US" sz="4000" dirty="0" smtClean="0"/>
              <a:t>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sz="2400" dirty="0">
                <a:cs typeface="Angsana New" panose="02020603050405020304" pitchFamily="18" charset="-34"/>
              </a:rPr>
              <a:t>Methanol is the simplest alcohol, being only a methyl group linked to a hydroxyl </a:t>
            </a:r>
            <a:r>
              <a:rPr lang="en-US" sz="2400" dirty="0" smtClean="0">
                <a:cs typeface="Angsana New" panose="02020603050405020304" pitchFamily="18" charset="-34"/>
              </a:rPr>
              <a:t>group . </a:t>
            </a:r>
            <a:r>
              <a:rPr lang="en-US" sz="2400" dirty="0">
                <a:cs typeface="Angsana New" panose="02020603050405020304" pitchFamily="18" charset="-34"/>
              </a:rPr>
              <a:t>It is a light, volatile, colorless, flammable </a:t>
            </a:r>
            <a:r>
              <a:rPr lang="en-US" sz="2400" dirty="0" smtClean="0">
                <a:cs typeface="Angsana New" panose="02020603050405020304" pitchFamily="18" charset="-34"/>
              </a:rPr>
              <a:t>liquid.</a:t>
            </a:r>
          </a:p>
          <a:p>
            <a:r>
              <a:rPr lang="en-US" sz="2400" dirty="0">
                <a:cs typeface="Angsana New" panose="02020603050405020304" pitchFamily="18" charset="-34"/>
              </a:rPr>
              <a:t>M</a:t>
            </a:r>
            <a:r>
              <a:rPr lang="en-US" sz="2400" dirty="0" smtClean="0">
                <a:cs typeface="Angsana New" panose="02020603050405020304" pitchFamily="18" charset="-34"/>
              </a:rPr>
              <a:t>ethanol </a:t>
            </a:r>
            <a:r>
              <a:rPr lang="en-US" sz="2400" dirty="0">
                <a:cs typeface="Angsana New" panose="02020603050405020304" pitchFamily="18" charset="-34"/>
              </a:rPr>
              <a:t>is highly toxic .</a:t>
            </a:r>
            <a:r>
              <a:rPr lang="en-US" sz="2400" dirty="0" smtClean="0">
                <a:cs typeface="Angsana New" panose="02020603050405020304" pitchFamily="18" charset="-34"/>
              </a:rPr>
              <a:t>At </a:t>
            </a:r>
            <a:r>
              <a:rPr lang="en-US" sz="2400" dirty="0">
                <a:cs typeface="Angsana New" panose="02020603050405020304" pitchFamily="18" charset="-34"/>
              </a:rPr>
              <a:t>room temperature, it is a polar liquid, and is used as an antifreeze, solvent, fuel, and as a denaturant for ethanol. It is also used for producing biodiesel </a:t>
            </a:r>
            <a:r>
              <a:rPr lang="en-US" sz="2400" dirty="0" smtClean="0">
                <a:cs typeface="Angsana New" panose="02020603050405020304" pitchFamily="18" charset="-34"/>
              </a:rPr>
              <a:t>.</a:t>
            </a:r>
          </a:p>
          <a:p>
            <a:r>
              <a:rPr lang="en-US" sz="2400" dirty="0" smtClean="0">
                <a:cs typeface="Angsana New" panose="02020603050405020304" pitchFamily="18" charset="-34"/>
              </a:rPr>
              <a:t>It is </a:t>
            </a:r>
            <a:r>
              <a:rPr lang="en-US" sz="2400" dirty="0">
                <a:cs typeface="Angsana New" panose="02020603050405020304" pitchFamily="18" charset="-34"/>
              </a:rPr>
              <a:t>primarily used in making other chemicals. About 40% of methanol is converted to formaldehyde, and from there into products as diverse as plastics, plywood, paints, explosives, and permanent press textiles</a:t>
            </a:r>
            <a:r>
              <a:rPr lang="en-US" sz="2400" dirty="0" smtClean="0">
                <a:cs typeface="Angsana New" panose="02020603050405020304" pitchFamily="18" charset="-34"/>
              </a:rPr>
              <a:t>.</a:t>
            </a:r>
          </a:p>
          <a:p>
            <a:r>
              <a:rPr lang="en-US" sz="2400" dirty="0">
                <a:cs typeface="Angsana New" panose="02020603050405020304" pitchFamily="18" charset="-34"/>
              </a:rPr>
              <a:t>Methanol is occasionally used to fuel internal combustion engines. As a fuel for mud racers, methanol mixed with gasoline and nitrous oxide produces more power than gasoline and nitrous oxide alone</a:t>
            </a:r>
            <a:r>
              <a:rPr lang="en-US" sz="2400" dirty="0" smtClean="0">
                <a:cs typeface="Angsana New" panose="02020603050405020304" pitchFamily="18" charset="-34"/>
              </a:rPr>
              <a:t>.</a:t>
            </a:r>
          </a:p>
          <a:p>
            <a:endParaRPr lang="en-US" sz="2400" dirty="0">
              <a:cs typeface="Angsana New" panose="02020603050405020304" pitchFamily="18" charset="-34"/>
            </a:endParaRPr>
          </a:p>
          <a:p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12830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</p:spPr>
        <p:txBody>
          <a:bodyPr/>
          <a:lstStyle/>
          <a:p>
            <a:r>
              <a:rPr lang="en-US" sz="4400" dirty="0" smtClean="0"/>
              <a:t>Demand &amp; Supply </a:t>
            </a:r>
            <a:r>
              <a:rPr lang="en-US" sz="4400" dirty="0"/>
              <a:t>for methanol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/>
          <a:lstStyle/>
          <a:p>
            <a:r>
              <a:rPr lang="en-US" sz="2000" dirty="0"/>
              <a:t>India is a large importer of methanol. Due to insufficient domestic production </a:t>
            </a:r>
            <a:endParaRPr lang="en-US" sz="2000" dirty="0" smtClean="0"/>
          </a:p>
          <a:p>
            <a:r>
              <a:rPr lang="en-US" sz="2000" dirty="0" smtClean="0"/>
              <a:t>Domestic </a:t>
            </a:r>
            <a:r>
              <a:rPr lang="en-US" sz="2000" dirty="0"/>
              <a:t>methanol production has increased </a:t>
            </a:r>
            <a:r>
              <a:rPr lang="en-US" sz="2000" dirty="0" smtClean="0"/>
              <a:t>by </a:t>
            </a:r>
            <a:r>
              <a:rPr lang="en-US" sz="2000" dirty="0"/>
              <a:t>13% in FY11, reflecting improvement in </a:t>
            </a:r>
            <a:r>
              <a:rPr lang="en-US" sz="2000" dirty="0" smtClean="0"/>
              <a:t>utilization </a:t>
            </a:r>
            <a:r>
              <a:rPr lang="en-US" sz="2000" dirty="0"/>
              <a:t>rates by players such as Deepak </a:t>
            </a:r>
            <a:r>
              <a:rPr lang="en-US" sz="2000" dirty="0" smtClean="0"/>
              <a:t>Fertilizers</a:t>
            </a:r>
            <a:r>
              <a:rPr lang="en-US" sz="2000" dirty="0"/>
              <a:t>&amp; Petrochemicals Corporation Ltd </a:t>
            </a:r>
            <a:r>
              <a:rPr lang="en-US" sz="2000" dirty="0" smtClean="0"/>
              <a:t>(</a:t>
            </a:r>
            <a:r>
              <a:rPr lang="en-US" sz="2000" dirty="0"/>
              <a:t>Deepak Fertilizers),  Gujarat Narmada Valley </a:t>
            </a:r>
            <a:r>
              <a:rPr lang="en-US" sz="2000" dirty="0" smtClean="0"/>
              <a:t>Fertilizers </a:t>
            </a:r>
            <a:r>
              <a:rPr lang="en-US" sz="2000" dirty="0"/>
              <a:t>Company Ltd (GNVFC) and </a:t>
            </a:r>
            <a:r>
              <a:rPr lang="en-US" sz="2000" dirty="0" err="1" smtClean="0"/>
              <a:t>Rashtriya</a:t>
            </a:r>
            <a:r>
              <a:rPr lang="en-US" sz="2000" dirty="0" smtClean="0"/>
              <a:t> </a:t>
            </a:r>
            <a:r>
              <a:rPr lang="en-US" sz="2000" dirty="0"/>
              <a:t>Chemicals &amp; Fertilizers Ltd (RCF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Demand for methanol has increased at a CAGR of 8% from 0.87 </a:t>
            </a:r>
            <a:r>
              <a:rPr lang="en-US" sz="2000" dirty="0" err="1"/>
              <a:t>mmtpa</a:t>
            </a:r>
            <a:r>
              <a:rPr lang="en-US" sz="2000" dirty="0"/>
              <a:t> in FY06 to 1.26 </a:t>
            </a:r>
            <a:r>
              <a:rPr lang="en-US" sz="2000" dirty="0" err="1" smtClean="0"/>
              <a:t>mmtpa</a:t>
            </a:r>
            <a:r>
              <a:rPr lang="en-US" sz="2000" dirty="0" smtClean="0"/>
              <a:t> </a:t>
            </a:r>
            <a:r>
              <a:rPr lang="en-US" sz="2000" dirty="0"/>
              <a:t>in FY11. The domestic production of methanol is not sufficient to meet the </a:t>
            </a:r>
            <a:r>
              <a:rPr lang="en-US" sz="2000" dirty="0" smtClean="0"/>
              <a:t>demand </a:t>
            </a:r>
            <a:r>
              <a:rPr lang="en-US" sz="2000" dirty="0"/>
              <a:t>of methanol in India. As a result, in FY11, the net import of methanol was 0.92 </a:t>
            </a:r>
            <a:r>
              <a:rPr lang="en-US" sz="2000" dirty="0" err="1" smtClean="0"/>
              <a:t>mmtpa</a:t>
            </a:r>
            <a:r>
              <a:rPr lang="en-US" sz="2000" dirty="0" smtClean="0"/>
              <a:t> </a:t>
            </a:r>
            <a:r>
              <a:rPr lang="en-US" sz="2000" dirty="0"/>
              <a:t>i.e. ~2.5 times the domestic production of 0.38 </a:t>
            </a:r>
            <a:r>
              <a:rPr lang="en-US" sz="2000" dirty="0" err="1"/>
              <a:t>mmtpa</a:t>
            </a:r>
            <a:r>
              <a:rPr lang="en-US" sz="2000" dirty="0"/>
              <a:t>. Import of methanol </a:t>
            </a:r>
            <a:r>
              <a:rPr lang="en-US" sz="2000" dirty="0" smtClean="0"/>
              <a:t>has </a:t>
            </a:r>
            <a:r>
              <a:rPr lang="en-US" sz="2000" dirty="0"/>
              <a:t>increased at a high CAGR of 18% from 0.4 </a:t>
            </a:r>
            <a:r>
              <a:rPr lang="en-US" sz="2000" dirty="0" err="1"/>
              <a:t>mmtpa</a:t>
            </a:r>
            <a:r>
              <a:rPr lang="en-US" sz="2000" dirty="0"/>
              <a:t> in FY06 to 0.92 </a:t>
            </a:r>
            <a:r>
              <a:rPr lang="en-US" sz="2000" dirty="0" err="1"/>
              <a:t>mmtpa</a:t>
            </a:r>
            <a:r>
              <a:rPr lang="en-US" sz="2000" dirty="0"/>
              <a:t> in FY11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mmtpa</a:t>
            </a:r>
            <a:r>
              <a:rPr lang="en-US" sz="2000" dirty="0" smtClean="0"/>
              <a:t>----Million metric tons per annum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21947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850"/>
          </a:xfrm>
        </p:spPr>
        <p:txBody>
          <a:bodyPr/>
          <a:lstStyle/>
          <a:p>
            <a:r>
              <a:rPr lang="en-US" sz="4000" dirty="0" smtClean="0"/>
              <a:t>Availability of NG and Production Methanol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376073"/>
          </a:xfrm>
        </p:spPr>
        <p:txBody>
          <a:bodyPr/>
          <a:lstStyle/>
          <a:p>
            <a:r>
              <a:rPr lang="en-US" sz="2000" dirty="0"/>
              <a:t>GAIL NG contractual supply </a:t>
            </a:r>
            <a:r>
              <a:rPr lang="en-US" sz="2000" dirty="0" err="1"/>
              <a:t>q</a:t>
            </a:r>
            <a:r>
              <a:rPr lang="en-US" sz="2000" dirty="0" err="1" smtClean="0"/>
              <a:t>ty</a:t>
            </a:r>
            <a:r>
              <a:rPr lang="en-US" sz="2000" dirty="0" smtClean="0"/>
              <a:t>             100000  </a:t>
            </a:r>
            <a:r>
              <a:rPr lang="en-US" sz="2000" dirty="0" err="1" smtClean="0"/>
              <a:t>scm</a:t>
            </a:r>
            <a:r>
              <a:rPr lang="en-US" sz="2000" dirty="0" smtClean="0"/>
              <a:t>/day </a:t>
            </a:r>
          </a:p>
          <a:p>
            <a:r>
              <a:rPr lang="en-US" sz="2000" dirty="0"/>
              <a:t>VVF NG consumption Max qty. </a:t>
            </a:r>
            <a:r>
              <a:rPr lang="en-US" sz="2000" dirty="0" smtClean="0"/>
              <a:t>                90000 </a:t>
            </a:r>
            <a:r>
              <a:rPr lang="en-US" sz="2000" dirty="0" err="1"/>
              <a:t>scm</a:t>
            </a:r>
            <a:r>
              <a:rPr lang="en-US" sz="2000" dirty="0"/>
              <a:t>/day</a:t>
            </a:r>
          </a:p>
          <a:p>
            <a:r>
              <a:rPr lang="en-US" sz="2000" dirty="0" smtClean="0"/>
              <a:t>Available of Natural Gas                            10000 </a:t>
            </a:r>
            <a:r>
              <a:rPr lang="en-US" sz="2000" dirty="0" err="1" smtClean="0"/>
              <a:t>scm</a:t>
            </a:r>
            <a:r>
              <a:rPr lang="en-US" sz="2000" dirty="0" smtClean="0"/>
              <a:t>/day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267200" y="21336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624978"/>
              </p:ext>
            </p:extLst>
          </p:nvPr>
        </p:nvGraphicFramePr>
        <p:xfrm>
          <a:off x="685800" y="3200400"/>
          <a:ext cx="7696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67200" y="24384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67200" y="2833255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733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0099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52400" y="4876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381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GasTechno</a:t>
            </a:r>
            <a:r>
              <a:rPr lang="en-US" sz="4000" baseline="30000" dirty="0"/>
              <a:t> </a:t>
            </a:r>
            <a:r>
              <a:rPr lang="en-US" sz="4000" dirty="0" smtClean="0"/>
              <a:t>Features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81600"/>
          </a:xfrm>
        </p:spPr>
        <p:txBody>
          <a:bodyPr/>
          <a:lstStyle/>
          <a:p>
            <a:r>
              <a:rPr lang="en-US" sz="2000" dirty="0" smtClean="0"/>
              <a:t>Small </a:t>
            </a:r>
            <a:r>
              <a:rPr lang="en-US" sz="2000" dirty="0"/>
              <a:t>Scale Solution</a:t>
            </a:r>
            <a:br>
              <a:rPr lang="en-US" sz="2000" dirty="0"/>
            </a:br>
            <a:r>
              <a:rPr lang="en-US" sz="2000" dirty="0" smtClean="0"/>
              <a:t>Gas Techno plants </a:t>
            </a:r>
            <a:r>
              <a:rPr lang="en-US" sz="2000" dirty="0"/>
              <a:t>are scalable and transportable with the ability to profitably operate at small volumes, allowing even modest point sources to meet carbon reduction goals.</a:t>
            </a:r>
          </a:p>
          <a:p>
            <a:r>
              <a:rPr lang="en-US" sz="2000" dirty="0" smtClean="0"/>
              <a:t>Affordable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Gas Techno </a:t>
            </a:r>
            <a:r>
              <a:rPr lang="en-US" sz="2000" dirty="0"/>
              <a:t>plants are up to 70% lower in capital costs than traditional methanol plants at commercial scales. Operating costs are also reduced by an estimated 20% or more.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GasTechno</a:t>
            </a:r>
            <a:r>
              <a:rPr lang="en-US" sz="2000" baseline="30000" dirty="0"/>
              <a:t>®</a:t>
            </a:r>
            <a:r>
              <a:rPr lang="en-US" sz="2000" dirty="0"/>
              <a:t> process is a non-catalytic gas-to-liquids technology that converts methane to methanol in one step. Developed by alternative energy company Gas Technologies LLC, </a:t>
            </a:r>
            <a:r>
              <a:rPr lang="en-US" sz="2000" dirty="0" err="1"/>
              <a:t>GasTechno</a:t>
            </a:r>
            <a:r>
              <a:rPr lang="en-US" sz="2000" baseline="30000" dirty="0"/>
              <a:t>®</a:t>
            </a:r>
            <a:r>
              <a:rPr lang="en-US" sz="2000" dirty="0"/>
              <a:t> is an economic gas conversion platform for small scale producers</a:t>
            </a:r>
            <a:r>
              <a:rPr lang="en-US" sz="2000" dirty="0" smtClean="0"/>
              <a:t>.’</a:t>
            </a:r>
          </a:p>
          <a:p>
            <a:r>
              <a:rPr lang="en-US" sz="2000" dirty="0"/>
              <a:t> "GTL In A Box" or "Methanol In A Box" (since it is housed in a 40-foot shipping container), the Mini-GTL plant is an ideal and economically viable option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077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86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46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r>
              <a:rPr lang="en-US" sz="2000" dirty="0"/>
              <a:t>Tentative Plot size area required to install plant</a:t>
            </a:r>
            <a:r>
              <a:rPr lang="en-US" sz="2000" dirty="0" smtClean="0"/>
              <a:t>.---</a:t>
            </a:r>
            <a:r>
              <a:rPr lang="en-US" sz="2000" dirty="0"/>
              <a:t>300 </a:t>
            </a:r>
            <a:r>
              <a:rPr lang="en-US" sz="2000" dirty="0" err="1"/>
              <a:t>ft</a:t>
            </a:r>
            <a:r>
              <a:rPr lang="en-US" sz="2000" dirty="0"/>
              <a:t> x 300 </a:t>
            </a:r>
            <a:r>
              <a:rPr lang="en-US" sz="2000" dirty="0" err="1"/>
              <a:t>ft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229600" cy="450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8401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5236"/>
      </p:ext>
    </p:extLst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Week 5 Oct 2015 Dashboard</Template>
  <TotalTime>2373</TotalTime>
  <Words>239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METHANOL (CH3OH) small scale Production for NG consumption </vt:lpstr>
      <vt:lpstr>Introduction</vt:lpstr>
      <vt:lpstr>Demand &amp; Supply for methanol</vt:lpstr>
      <vt:lpstr>Availability of NG and Production Methanol </vt:lpstr>
      <vt:lpstr>PowerPoint Presentation</vt:lpstr>
      <vt:lpstr>GasTechno Features: </vt:lpstr>
      <vt:lpstr>PowerPoint Presentation</vt:lpstr>
      <vt:lpstr>Tentative Plot size area required to install plant.---300 ft x 300 ft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VAM chilled water to GDP</dc:title>
  <dc:creator>Lakhan Singh</dc:creator>
  <cp:lastModifiedBy>Govind  Ghule</cp:lastModifiedBy>
  <cp:revision>142</cp:revision>
  <dcterms:created xsi:type="dcterms:W3CDTF">2006-08-16T00:00:00Z</dcterms:created>
  <dcterms:modified xsi:type="dcterms:W3CDTF">2017-04-17T09:04:49Z</dcterms:modified>
</cp:coreProperties>
</file>