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4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8763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P- 705A/B Root Cause of Failure  analysis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828801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722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Pump Overview</a:t>
            </a:r>
          </a:p>
          <a:p>
            <a:r>
              <a:rPr lang="en-US" sz="2000" dirty="0"/>
              <a:t>Objective</a:t>
            </a:r>
          </a:p>
          <a:p>
            <a:r>
              <a:rPr lang="en-US" sz="2000" dirty="0"/>
              <a:t>Process flow diagram (PFD)</a:t>
            </a:r>
          </a:p>
          <a:p>
            <a:r>
              <a:rPr lang="en-US" sz="2000" dirty="0"/>
              <a:t>Root cause analysis</a:t>
            </a:r>
          </a:p>
          <a:p>
            <a:r>
              <a:rPr lang="en-US" sz="2000" dirty="0"/>
              <a:t>Suggestion</a:t>
            </a:r>
          </a:p>
          <a:p>
            <a:r>
              <a:rPr lang="en-US" sz="2000" dirty="0"/>
              <a:t>Action Taken</a:t>
            </a:r>
          </a:p>
          <a:p>
            <a:r>
              <a:rPr lang="en-US" sz="2000" dirty="0"/>
              <a:t>Observations after implementation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374901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Frequent mechanical seal failure of P-705 A/B (Loop reactor circulation pump)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32871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Pump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Location: Ground floor loop reactor</a:t>
            </a:r>
          </a:p>
          <a:p>
            <a:r>
              <a:rPr lang="en-US" sz="2000" dirty="0"/>
              <a:t>Purpose </a:t>
            </a:r>
            <a:r>
              <a:rPr lang="en-US" sz="2000" dirty="0"/>
              <a:t>of pump: To circulate material across loop reactor and steam </a:t>
            </a:r>
            <a:r>
              <a:rPr lang="en-US" sz="2000" dirty="0"/>
              <a:t>generator</a:t>
            </a:r>
          </a:p>
          <a:p>
            <a:r>
              <a:rPr lang="en-US" sz="2000" dirty="0"/>
              <a:t>Pump Specifications</a:t>
            </a:r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78872"/>
              </p:ext>
            </p:extLst>
          </p:nvPr>
        </p:nvGraphicFramePr>
        <p:xfrm>
          <a:off x="762000" y="3505202"/>
          <a:ext cx="7620000" cy="25907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04211"/>
                <a:gridCol w="2673683"/>
                <a:gridCol w="3342106"/>
              </a:tblGrid>
              <a:tr h="249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Tag. 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P-705 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P-705 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Make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RHUR PUMPEN </a:t>
                      </a:r>
                      <a:r>
                        <a:rPr lang="en-US" sz="1200" u="none" strike="noStrike" dirty="0" smtClean="0">
                          <a:effectLst/>
                        </a:rPr>
                        <a:t>GMBH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RPH-01-250-501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SV N8-8 X 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 err="1">
                          <a:effectLst/>
                        </a:rPr>
                        <a:t>Sr.No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5111026205/100/02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Pressure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In =23.12, out=26.04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Head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Speed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990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0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Motor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KW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4143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PFD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687" y="2200274"/>
            <a:ext cx="5479174" cy="4067175"/>
            <a:chOff x="0" y="0"/>
            <a:chExt cx="5491841" cy="4067175"/>
          </a:xfrm>
        </p:grpSpPr>
        <p:sp>
          <p:nvSpPr>
            <p:cNvPr id="5" name="Rounded Rectangle 4"/>
            <p:cNvSpPr/>
            <p:nvPr/>
          </p:nvSpPr>
          <p:spPr>
            <a:xfrm>
              <a:off x="2544533" y="933450"/>
              <a:ext cx="1119868" cy="1905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Loop</a:t>
              </a:r>
              <a:r>
                <a:rPr lang="en-US" sz="1100" baseline="0" dirty="0"/>
                <a:t> Reactor</a:t>
              </a:r>
              <a:endParaRPr lang="en-US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54217" y="1162050"/>
              <a:ext cx="937624" cy="15716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Steam generator</a:t>
              </a:r>
            </a:p>
          </p:txBody>
        </p:sp>
        <p:cxnSp>
          <p:nvCxnSpPr>
            <p:cNvPr id="7" name="Elbow Connector 6"/>
            <p:cNvCxnSpPr>
              <a:stCxn id="6" idx="0"/>
            </p:cNvCxnSpPr>
            <p:nvPr/>
          </p:nvCxnSpPr>
          <p:spPr>
            <a:xfrm rot="16200000" flipV="1">
              <a:off x="3494633" y="-366347"/>
              <a:ext cx="1152524" cy="190427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0"/>
            </p:cNvCxnSpPr>
            <p:nvPr/>
          </p:nvCxnSpPr>
          <p:spPr>
            <a:xfrm flipH="1">
              <a:off x="3104468" y="0"/>
              <a:ext cx="23813" cy="933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057648" y="3686175"/>
              <a:ext cx="361950" cy="381000"/>
              <a:chOff x="4057648" y="3686175"/>
              <a:chExt cx="361950" cy="381000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4076698" y="3810000"/>
                <a:ext cx="333375" cy="257175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57648" y="3686175"/>
                <a:ext cx="361950" cy="3429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cxnSp>
          <p:nvCxnSpPr>
            <p:cNvPr id="10" name="Elbow Connector 9"/>
            <p:cNvCxnSpPr>
              <a:stCxn id="5" idx="2"/>
            </p:cNvCxnSpPr>
            <p:nvPr/>
          </p:nvCxnSpPr>
          <p:spPr>
            <a:xfrm rot="16200000" flipH="1">
              <a:off x="3171483" y="2771435"/>
              <a:ext cx="1028700" cy="11627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28" idx="0"/>
              <a:endCxn id="6" idx="2"/>
            </p:cNvCxnSpPr>
            <p:nvPr/>
          </p:nvCxnSpPr>
          <p:spPr>
            <a:xfrm rot="5400000" flipH="1" flipV="1">
              <a:off x="4154576" y="2817722"/>
              <a:ext cx="952500" cy="78440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8045" y="3095625"/>
              <a:ext cx="5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1081766" y="3105150"/>
              <a:ext cx="2017940" cy="561975"/>
            </a:xfrm>
            <a:prstGeom prst="bentConnector3">
              <a:avLst>
                <a:gd name="adj1" fmla="val 23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0800000" flipV="1">
              <a:off x="0" y="3093982"/>
              <a:ext cx="860626" cy="582667"/>
            </a:xfrm>
            <a:prstGeom prst="bentConnector3">
              <a:avLst>
                <a:gd name="adj1" fmla="val -19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llate 14"/>
            <p:cNvSpPr/>
            <p:nvPr/>
          </p:nvSpPr>
          <p:spPr>
            <a:xfrm>
              <a:off x="1045966" y="3185949"/>
              <a:ext cx="91965" cy="197069"/>
            </a:xfrm>
            <a:prstGeom prst="flowChartCol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6" name="Flowchart: Collate 15"/>
            <p:cNvSpPr/>
            <p:nvPr/>
          </p:nvSpPr>
          <p:spPr>
            <a:xfrm>
              <a:off x="834350" y="3179380"/>
              <a:ext cx="93373" cy="197069"/>
            </a:xfrm>
            <a:prstGeom prst="flowChartCol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7" name="Flowchart: Collate 16"/>
            <p:cNvSpPr/>
            <p:nvPr/>
          </p:nvSpPr>
          <p:spPr>
            <a:xfrm rot="16200000">
              <a:off x="2671092" y="3562172"/>
              <a:ext cx="91965" cy="198353"/>
            </a:xfrm>
            <a:prstGeom prst="flowChartCol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969664" y="0"/>
              <a:ext cx="0" cy="31066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340" y="516289"/>
              <a:ext cx="242759" cy="198783"/>
              <a:chOff x="762336" y="516289"/>
              <a:chExt cx="237657" cy="198783"/>
            </a:xfrm>
          </p:grpSpPr>
          <p:sp>
            <p:nvSpPr>
              <p:cNvPr id="24" name="Flowchart: Collate 23"/>
              <p:cNvSpPr/>
              <p:nvPr/>
            </p:nvSpPr>
            <p:spPr>
              <a:xfrm>
                <a:off x="913722" y="517644"/>
                <a:ext cx="86271" cy="197069"/>
              </a:xfrm>
              <a:prstGeom prst="flowChartCollat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336" y="516289"/>
                <a:ext cx="66261" cy="1987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cxnSp>
            <p:nvCxnSpPr>
              <p:cNvPr id="26" name="Straight Connector 25"/>
              <p:cNvCxnSpPr>
                <a:stCxn id="25" idx="3"/>
                <a:endCxn id="24" idx="1"/>
              </p:cNvCxnSpPr>
              <p:nvPr/>
            </p:nvCxnSpPr>
            <p:spPr>
              <a:xfrm>
                <a:off x="828597" y="615681"/>
                <a:ext cx="128261" cy="4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40085" y="1403288"/>
              <a:ext cx="275936" cy="197069"/>
              <a:chOff x="740082" y="1403288"/>
              <a:chExt cx="271749" cy="197069"/>
            </a:xfrm>
          </p:grpSpPr>
          <p:sp>
            <p:nvSpPr>
              <p:cNvPr id="21" name="Flowchart: Collate 20"/>
              <p:cNvSpPr/>
              <p:nvPr/>
            </p:nvSpPr>
            <p:spPr>
              <a:xfrm>
                <a:off x="919866" y="1403288"/>
                <a:ext cx="91965" cy="197069"/>
              </a:xfrm>
              <a:prstGeom prst="flowChartCollat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lowchart: Delay 21"/>
              <p:cNvSpPr/>
              <p:nvPr/>
            </p:nvSpPr>
            <p:spPr>
              <a:xfrm rot="10800000">
                <a:off x="740082" y="1414480"/>
                <a:ext cx="113110" cy="178594"/>
              </a:xfrm>
              <a:prstGeom prst="flowChartDelay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cxnSp>
            <p:nvCxnSpPr>
              <p:cNvPr id="23" name="Straight Connector 22"/>
              <p:cNvCxnSpPr>
                <a:stCxn id="22" idx="1"/>
                <a:endCxn id="21" idx="1"/>
              </p:cNvCxnSpPr>
              <p:nvPr/>
            </p:nvCxnSpPr>
            <p:spPr>
              <a:xfrm flipV="1">
                <a:off x="853192" y="1501823"/>
                <a:ext cx="112657" cy="19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5632465" y="6229349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P-705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21559" y="3538088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dk1"/>
                </a:solidFill>
              </a:rPr>
              <a:t>LCV-302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8464" y="271656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dk1"/>
                </a:solidFill>
              </a:rPr>
              <a:t>XV-311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3811" y="5636537"/>
            <a:ext cx="668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dk1"/>
                </a:solidFill>
              </a:rPr>
              <a:t>From </a:t>
            </a:r>
          </a:p>
          <a:p>
            <a:pPr algn="ctr"/>
            <a:r>
              <a:rPr lang="en-US" sz="1100" dirty="0" smtClean="0">
                <a:solidFill>
                  <a:schemeClr val="dk1"/>
                </a:solidFill>
              </a:rPr>
              <a:t>P-705 B</a:t>
            </a:r>
            <a:endParaRPr lang="en-US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6515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9531"/>
              </p:ext>
            </p:extLst>
          </p:nvPr>
        </p:nvGraphicFramePr>
        <p:xfrm>
          <a:off x="228598" y="1624453"/>
          <a:ext cx="8763001" cy="4471547"/>
        </p:xfrm>
        <a:graphic>
          <a:graphicData uri="http://schemas.openxmlformats.org/drawingml/2006/table">
            <a:tbl>
              <a:tblPr/>
              <a:tblGrid>
                <a:gridCol w="286464"/>
                <a:gridCol w="692287"/>
                <a:gridCol w="692287"/>
                <a:gridCol w="692287"/>
                <a:gridCol w="734063"/>
                <a:gridCol w="1360702"/>
                <a:gridCol w="1575551"/>
                <a:gridCol w="2729360"/>
              </a:tblGrid>
              <a:tr h="58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Sr. No.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Drawing No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Seal life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Problem Reported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Suspected Root Cause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 Taken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Burgmann MFC/85N 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month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and OB seal leakage 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O-Ring Extrusion and IB Seal Hang up.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Hang up due to In-effective flow and nickel catalyst causing O-Ring Extrusion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Approached Eagle Poonawala for the problem, recommended EPIL Y9 D56/D64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Y9 D56/D64-B01917 AA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Bellow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4-5 months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leakage from shaft and sleeve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Sleeve design not proper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Sleeve dimensions not proper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Changed sleeve Dimensions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Y9 D56/D64-B01917 AA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Bellow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4-5 months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Frequent seal leak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and OB 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Hang up. Material Clogging Near IB seal.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Approached Jhon Crane for the same, recommended their 48 VRS/ 48 VRS dual seal on trial basis with plan 54.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GA-169435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month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Leakage.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Ineffective flusing in IB area.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Installed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EBIL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Y9 D56/ D64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GA-169435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and half month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Installed after reconditioning from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Jhon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Crane. Seal leaked after around 1 and half months. EBIL Seal  Y9 D56/D64 installed back on pump.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38475" y="9144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P-705A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Root Cause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179173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08887"/>
              </p:ext>
            </p:extLst>
          </p:nvPr>
        </p:nvGraphicFramePr>
        <p:xfrm>
          <a:off x="76199" y="1524000"/>
          <a:ext cx="8991600" cy="4571997"/>
        </p:xfrm>
        <a:graphic>
          <a:graphicData uri="http://schemas.openxmlformats.org/drawingml/2006/table">
            <a:tbl>
              <a:tblPr/>
              <a:tblGrid>
                <a:gridCol w="211990"/>
                <a:gridCol w="717039"/>
                <a:gridCol w="717039"/>
                <a:gridCol w="717039"/>
                <a:gridCol w="760309"/>
                <a:gridCol w="1257107"/>
                <a:gridCol w="1537027"/>
                <a:gridCol w="3074050"/>
              </a:tblGrid>
              <a:tr h="646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Sr. No.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Drawing No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Seal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seal life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Problem Reported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Suspected Root Cause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 Taken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09-H75VKP-D1/95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 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2-3 months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Ring Cutting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In- effective Circulation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Steam jacketing Provided to Barrier Fluid Inlet and outlet Piping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Barrier fluid Changed from pure glycerin to 80% Glycerin + 20% water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SOP for API plan 53 B Altered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09-H75VKP-D1/95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 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2-3 months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hang up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DA type MR squareness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 changed to CS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09-H75VKP-D1/95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 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2-3 months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viton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O-rings getting square in shape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 o-ring MOC 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o-ring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MOC changed from Viton to FFKM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kalrez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(200&amp;260)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09-H75VKP-D1/95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 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1-2 months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ring face catalyst or metal deposition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face MOC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face changed from Carbon to SiC.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09-H75VKP-D1/95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 Spring Type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1-2 months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Seal Leakage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 O ring Extrusion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Effective flow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 distributor provided inside seal housing and pumping ring type changed from pedal type to screw type. Drawing revised from H75 VKP to H75 VKF</a:t>
                      </a:r>
                    </a:p>
                  </a:txBody>
                  <a:tcPr marL="5606" marR="5606" marT="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4296" y="634425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P-705B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422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Suggestion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provision to gradually start pump which can lead to seal failure, Soft-starter </a:t>
            </a:r>
            <a:r>
              <a:rPr lang="en-US" sz="2000" dirty="0"/>
              <a:t>should be installed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As observes from past observation data and present observation, chances of  human error during batch transfer can lead sudden decrease in pump suction pressure so Operators </a:t>
            </a:r>
            <a:r>
              <a:rPr lang="en-US" sz="2000" dirty="0"/>
              <a:t>should be instructed to take extra precaution </a:t>
            </a:r>
            <a:r>
              <a:rPr lang="en-US" sz="2000" dirty="0" smtClean="0"/>
              <a:t>before </a:t>
            </a:r>
            <a:r>
              <a:rPr lang="en-US" sz="2000" dirty="0"/>
              <a:t>initiating batch transfer </a:t>
            </a:r>
            <a:r>
              <a:rPr lang="en-US" sz="2000" dirty="0" smtClean="0"/>
              <a:t>process (i.e. Operator should stop pump without fail before opening transferring valves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mechanical seal of the both pumps should be checked by mechanical department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90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 Taken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88720"/>
          </a:xfrm>
        </p:spPr>
        <p:txBody>
          <a:bodyPr/>
          <a:lstStyle/>
          <a:p>
            <a:pPr algn="just"/>
            <a:r>
              <a:rPr lang="en-US" sz="2000" dirty="0"/>
              <a:t>M</a:t>
            </a:r>
            <a:r>
              <a:rPr lang="en-US" sz="2000" dirty="0"/>
              <a:t>echanical seal design of both pumps </a:t>
            </a:r>
            <a:r>
              <a:rPr lang="en-US" sz="2000" dirty="0"/>
              <a:t>(</a:t>
            </a:r>
            <a:r>
              <a:rPr lang="en-US" sz="2000" dirty="0"/>
              <a:t> P-705A &amp; P-705B) is changed in July – 2016 .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276600"/>
            <a:ext cx="8229600" cy="8382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Observation After Implementation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82296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MTBF </a:t>
            </a:r>
            <a:r>
              <a:rPr lang="en-US" sz="2000" dirty="0"/>
              <a:t>(mean time between failure) of both pumps initially </a:t>
            </a:r>
            <a:r>
              <a:rPr lang="en-US" sz="2000" b="1" dirty="0">
                <a:latin typeface="Algerian" panose="04020705040A02060702" pitchFamily="82" charset="0"/>
              </a:rPr>
              <a:t>1.5</a:t>
            </a:r>
            <a:r>
              <a:rPr lang="en-US" sz="2000" dirty="0"/>
              <a:t> months is changed to </a:t>
            </a:r>
            <a:r>
              <a:rPr lang="en-US" sz="2000" b="1" dirty="0">
                <a:latin typeface="Algerian" panose="04020705040A02060702" pitchFamily="82" charset="0"/>
              </a:rPr>
              <a:t>8 </a:t>
            </a:r>
            <a:r>
              <a:rPr lang="en-US" sz="2000" dirty="0"/>
              <a:t>months (from July2016 to March 2016 ) still working  </a:t>
            </a:r>
            <a:r>
              <a:rPr lang="en-US" sz="2000" dirty="0"/>
              <a:t>without </a:t>
            </a:r>
            <a:r>
              <a:rPr lang="en-US" sz="2000" dirty="0"/>
              <a:t>any failure</a:t>
            </a:r>
            <a:endParaRPr lang="en-US" sz="2000" dirty="0"/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377036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VF-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DFA TF heat load</Template>
  <TotalTime>550</TotalTime>
  <Words>666</Words>
  <Application>Microsoft Office PowerPoint</Application>
  <PresentationFormat>On-screen Show (4:3)</PresentationFormat>
  <Paragraphs>165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VVF-theme</vt:lpstr>
      <vt:lpstr>P- 705A/B Root Cause of Failure  analysis</vt:lpstr>
      <vt:lpstr>Outline</vt:lpstr>
      <vt:lpstr>Problem </vt:lpstr>
      <vt:lpstr>Pump overview</vt:lpstr>
      <vt:lpstr>PFD</vt:lpstr>
      <vt:lpstr>Root Cause analysis</vt:lpstr>
      <vt:lpstr>PowerPoint Presentation</vt:lpstr>
      <vt:lpstr>Suggestion</vt:lpstr>
      <vt:lpstr>Action Taken</vt:lpstr>
      <vt:lpstr>Thank You 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P- 705 analysis</dc:title>
  <dc:creator>Lakhan Singh</dc:creator>
  <cp:lastModifiedBy>Amey Deshpande</cp:lastModifiedBy>
  <cp:revision>27</cp:revision>
  <dcterms:created xsi:type="dcterms:W3CDTF">2006-08-16T00:00:00Z</dcterms:created>
  <dcterms:modified xsi:type="dcterms:W3CDTF">2017-04-01T10:24:07Z</dcterms:modified>
</cp:coreProperties>
</file>