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2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38" r:id="rId10"/>
    <p:sldId id="316" r:id="rId11"/>
    <p:sldId id="317" r:id="rId12"/>
    <p:sldId id="318" r:id="rId13"/>
    <p:sldId id="339" r:id="rId14"/>
    <p:sldId id="319" r:id="rId15"/>
    <p:sldId id="321" r:id="rId16"/>
    <p:sldId id="322" r:id="rId17"/>
    <p:sldId id="340" r:id="rId18"/>
    <p:sldId id="323" r:id="rId19"/>
    <p:sldId id="324" r:id="rId20"/>
    <p:sldId id="326" r:id="rId21"/>
    <p:sldId id="327" r:id="rId22"/>
    <p:sldId id="341" r:id="rId23"/>
    <p:sldId id="328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66"/>
    <a:srgbClr val="333399"/>
    <a:srgbClr val="B8FF71"/>
    <a:srgbClr val="6699FF"/>
    <a:srgbClr val="99FF33"/>
    <a:srgbClr val="00CC00"/>
    <a:srgbClr val="FF0066"/>
    <a:srgbClr val="FF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0" autoAdjust="0"/>
    <p:restoredTop sz="94660"/>
  </p:normalViewPr>
  <p:slideViewPr>
    <p:cSldViewPr>
      <p:cViewPr>
        <p:scale>
          <a:sx n="73" d="100"/>
          <a:sy n="73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March%202015\Pratibimb%20March%202015%20Feedback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al.patwardhan\Desktop\Book1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March%202015\Pratibimb%20March%202015%20Feedback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al.patwardhan\Desktop\Book1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March%202015\Pratibimb%20March%202015%20Feedback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al.patwardhan\Desktop\Book1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April%202014%20Feedback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al.patwardhan\Desktop\Book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omal\Misc\Pratibimb\Pratibimb%20Nov%202015\Pratibimb%20Nov%202015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al.patwardhan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Corporate Communications</c:v>
                </c:pt>
                <c:pt idx="1">
                  <c:v>PCP SCM</c:v>
                </c:pt>
                <c:pt idx="2">
                  <c:v>EXIM</c:v>
                </c:pt>
                <c:pt idx="3">
                  <c:v>R&amp;D</c:v>
                </c:pt>
                <c:pt idx="4">
                  <c:v>Engineering Purchase</c:v>
                </c:pt>
                <c:pt idx="5">
                  <c:v>Legal &amp; Secretarial</c:v>
                </c:pt>
                <c:pt idx="6">
                  <c:v>Finance &amp; Accounts</c:v>
                </c:pt>
                <c:pt idx="7">
                  <c:v>Strategic Procurement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989824"/>
        <c:axId val="104991360"/>
      </c:barChart>
      <c:catAx>
        <c:axId val="104989824"/>
        <c:scaling>
          <c:orientation val="minMax"/>
        </c:scaling>
        <c:delete val="0"/>
        <c:axPos val="b"/>
        <c:majorTickMark val="out"/>
        <c:minorTickMark val="none"/>
        <c:tickLblPos val="nextTo"/>
        <c:crossAx val="104991360"/>
        <c:crosses val="autoZero"/>
        <c:auto val="1"/>
        <c:lblAlgn val="ctr"/>
        <c:lblOffset val="100"/>
        <c:noMultiLvlLbl val="0"/>
      </c:catAx>
      <c:valAx>
        <c:axId val="104991360"/>
        <c:scaling>
          <c:orientation val="minMax"/>
          <c:max val="1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989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860992"/>
        <c:axId val="157862528"/>
      </c:barChart>
      <c:catAx>
        <c:axId val="1578609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7862528"/>
        <c:crosses val="autoZero"/>
        <c:auto val="1"/>
        <c:lblAlgn val="ctr"/>
        <c:lblOffset val="100"/>
        <c:noMultiLvlLbl val="0"/>
      </c:catAx>
      <c:valAx>
        <c:axId val="157862528"/>
        <c:scaling>
          <c:orientation val="minMax"/>
          <c:max val="8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7860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Admin!$J$12:$J$13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Admin!$K$12:$K$13</c:f>
              <c:numCache>
                <c:formatCode>General</c:formatCode>
                <c:ptCount val="2"/>
                <c:pt idx="0">
                  <c:v>7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948928"/>
        <c:axId val="157954816"/>
      </c:barChart>
      <c:catAx>
        <c:axId val="157948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7954816"/>
        <c:crosses val="autoZero"/>
        <c:auto val="1"/>
        <c:lblAlgn val="ctr"/>
        <c:lblOffset val="100"/>
        <c:noMultiLvlLbl val="0"/>
      </c:catAx>
      <c:valAx>
        <c:axId val="157954816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7948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963392"/>
        <c:axId val="157964928"/>
      </c:barChart>
      <c:catAx>
        <c:axId val="157963392"/>
        <c:scaling>
          <c:orientation val="minMax"/>
        </c:scaling>
        <c:delete val="0"/>
        <c:axPos val="b"/>
        <c:majorTickMark val="out"/>
        <c:minorTickMark val="none"/>
        <c:tickLblPos val="nextTo"/>
        <c:crossAx val="157964928"/>
        <c:crosses val="autoZero"/>
        <c:auto val="1"/>
        <c:lblAlgn val="ctr"/>
        <c:lblOffset val="100"/>
        <c:noMultiLvlLbl val="0"/>
      </c:catAx>
      <c:valAx>
        <c:axId val="157964928"/>
        <c:scaling>
          <c:orientation val="minMax"/>
          <c:max val="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963392"/>
        <c:crosses val="autoZero"/>
        <c:crossBetween val="between"/>
        <c:majorUnit val="1"/>
        <c:minorUnit val="0.2"/>
      </c:valAx>
    </c:plotArea>
    <c:plotVisOnly val="1"/>
    <c:dispBlanksAs val="gap"/>
    <c:showDLblsOverMax val="0"/>
  </c:chart>
  <c:txPr>
    <a:bodyPr/>
    <a:lstStyle/>
    <a:p>
      <a:pPr algn="ctr">
        <a:defRPr lang="en-IN" sz="1200" b="1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993600"/>
        <c:axId val="104077952"/>
      </c:barChart>
      <c:catAx>
        <c:axId val="1579936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4077952"/>
        <c:crosses val="autoZero"/>
        <c:auto val="1"/>
        <c:lblAlgn val="ctr"/>
        <c:lblOffset val="100"/>
        <c:noMultiLvlLbl val="0"/>
      </c:catAx>
      <c:valAx>
        <c:axId val="104077952"/>
        <c:scaling>
          <c:orientation val="minMax"/>
          <c:max val="8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7993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Admin!$L$12:$L$13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Admin!$M$12:$M$13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090624"/>
        <c:axId val="104108800"/>
      </c:barChart>
      <c:catAx>
        <c:axId val="104090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4108800"/>
        <c:crosses val="autoZero"/>
        <c:auto val="1"/>
        <c:lblAlgn val="ctr"/>
        <c:lblOffset val="100"/>
        <c:noMultiLvlLbl val="0"/>
      </c:catAx>
      <c:valAx>
        <c:axId val="104108800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4090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Admin!$N$12:$N$15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Admin!$O$12:$O$15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379584"/>
        <c:axId val="157381376"/>
      </c:barChart>
      <c:catAx>
        <c:axId val="157379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57381376"/>
        <c:crosses val="autoZero"/>
        <c:auto val="1"/>
        <c:lblAlgn val="ctr"/>
        <c:lblOffset val="100"/>
        <c:noMultiLvlLbl val="0"/>
      </c:catAx>
      <c:valAx>
        <c:axId val="157381376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7379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Admin!$P$12:$P$15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Admin!$Q$12:$Q$15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410816"/>
        <c:axId val="157412352"/>
      </c:barChart>
      <c:catAx>
        <c:axId val="1574108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57412352"/>
        <c:crosses val="autoZero"/>
        <c:auto val="1"/>
        <c:lblAlgn val="ctr"/>
        <c:lblOffset val="100"/>
        <c:noMultiLvlLbl val="0"/>
      </c:catAx>
      <c:valAx>
        <c:axId val="157412352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74108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233984"/>
        <c:axId val="104248064"/>
      </c:barChart>
      <c:catAx>
        <c:axId val="104233984"/>
        <c:scaling>
          <c:orientation val="minMax"/>
        </c:scaling>
        <c:delete val="0"/>
        <c:axPos val="b"/>
        <c:majorTickMark val="out"/>
        <c:minorTickMark val="none"/>
        <c:tickLblPos val="nextTo"/>
        <c:crossAx val="104248064"/>
        <c:crosses val="autoZero"/>
        <c:auto val="1"/>
        <c:lblAlgn val="ctr"/>
        <c:lblOffset val="100"/>
        <c:noMultiLvlLbl val="0"/>
      </c:catAx>
      <c:valAx>
        <c:axId val="104248064"/>
        <c:scaling>
          <c:orientation val="minMax"/>
          <c:max val="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233984"/>
        <c:crosses val="autoZero"/>
        <c:crossBetween val="between"/>
        <c:majorUnit val="1"/>
        <c:minorUnit val="0.2"/>
      </c:valAx>
    </c:plotArea>
    <c:plotVisOnly val="1"/>
    <c:dispBlanksAs val="gap"/>
    <c:showDLblsOverMax val="0"/>
  </c:chart>
  <c:txPr>
    <a:bodyPr/>
    <a:lstStyle/>
    <a:p>
      <a:pPr algn="ctr">
        <a:defRPr lang="en-IN" sz="1200" b="1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254464"/>
        <c:axId val="158020352"/>
      </c:barChart>
      <c:catAx>
        <c:axId val="104254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8020352"/>
        <c:crosses val="autoZero"/>
        <c:auto val="1"/>
        <c:lblAlgn val="ctr"/>
        <c:lblOffset val="100"/>
        <c:noMultiLvlLbl val="0"/>
      </c:catAx>
      <c:valAx>
        <c:axId val="158020352"/>
        <c:scaling>
          <c:orientation val="minMax"/>
          <c:max val="8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4254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Payroll!$G$10:$G$11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Payroll!$H$10:$H$11</c:f>
              <c:numCache>
                <c:formatCode>General</c:formatCode>
                <c:ptCount val="2"/>
                <c:pt idx="0">
                  <c:v>7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037120"/>
        <c:axId val="158038656"/>
      </c:barChart>
      <c:catAx>
        <c:axId val="158037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8038656"/>
        <c:crosses val="autoZero"/>
        <c:auto val="1"/>
        <c:lblAlgn val="ctr"/>
        <c:lblOffset val="100"/>
        <c:noMultiLvlLbl val="0"/>
      </c:catAx>
      <c:valAx>
        <c:axId val="158038656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8037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152668416447942E-2"/>
          <c:y val="7.407407407407407E-2"/>
          <c:w val="0.91084733158355202"/>
          <c:h val="0.8381944444444444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Payroll!$I$10:$I$13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Payroll!$J$10:$J$13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106368"/>
        <c:axId val="158107904"/>
      </c:barChart>
      <c:catAx>
        <c:axId val="158106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58107904"/>
        <c:crosses val="autoZero"/>
        <c:auto val="1"/>
        <c:lblAlgn val="ctr"/>
        <c:lblOffset val="100"/>
        <c:noMultiLvlLbl val="0"/>
      </c:catAx>
      <c:valAx>
        <c:axId val="158107904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810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Payroll!$K$10:$K$13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Payroll!$L$10:$L$13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420544"/>
        <c:axId val="157426432"/>
      </c:barChart>
      <c:catAx>
        <c:axId val="157420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57426432"/>
        <c:crosses val="autoZero"/>
        <c:auto val="1"/>
        <c:lblAlgn val="ctr"/>
        <c:lblOffset val="100"/>
        <c:noMultiLvlLbl val="0"/>
      </c:catAx>
      <c:valAx>
        <c:axId val="157426432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7420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448832"/>
        <c:axId val="157458816"/>
      </c:barChart>
      <c:catAx>
        <c:axId val="157448832"/>
        <c:scaling>
          <c:orientation val="minMax"/>
        </c:scaling>
        <c:delete val="0"/>
        <c:axPos val="b"/>
        <c:majorTickMark val="out"/>
        <c:minorTickMark val="none"/>
        <c:tickLblPos val="nextTo"/>
        <c:crossAx val="157458816"/>
        <c:crosses val="autoZero"/>
        <c:auto val="1"/>
        <c:lblAlgn val="ctr"/>
        <c:lblOffset val="100"/>
        <c:noMultiLvlLbl val="0"/>
      </c:catAx>
      <c:valAx>
        <c:axId val="157458816"/>
        <c:scaling>
          <c:orientation val="minMax"/>
          <c:max val="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448832"/>
        <c:crosses val="autoZero"/>
        <c:crossBetween val="between"/>
        <c:majorUnit val="1"/>
        <c:minorUnit val="0.2"/>
      </c:valAx>
    </c:plotArea>
    <c:plotVisOnly val="1"/>
    <c:dispBlanksAs val="gap"/>
    <c:showDLblsOverMax val="0"/>
  </c:chart>
  <c:txPr>
    <a:bodyPr/>
    <a:lstStyle/>
    <a:p>
      <a:pPr algn="ctr">
        <a:defRPr lang="en-IN" sz="1200" b="1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Induction!$F$12:$F$13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Induction!$G$12:$G$13</c:f>
              <c:numCache>
                <c:formatCode>General</c:formatCode>
                <c:ptCount val="2"/>
                <c:pt idx="0">
                  <c:v>6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475008"/>
        <c:axId val="158476544"/>
      </c:barChart>
      <c:catAx>
        <c:axId val="15847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8476544"/>
        <c:crosses val="autoZero"/>
        <c:auto val="1"/>
        <c:lblAlgn val="ctr"/>
        <c:lblOffset val="100"/>
        <c:noMultiLvlLbl val="0"/>
      </c:catAx>
      <c:valAx>
        <c:axId val="158476544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8475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708223972003497E-2"/>
          <c:y val="2.6249999999999999E-2"/>
          <c:w val="0.91084733158355202"/>
          <c:h val="0.8381944444444444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Induction!$H$12:$H$13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Induction!$I$12:$I$13</c:f>
              <c:numCache>
                <c:formatCode>General</c:formatCode>
                <c:ptCount val="2"/>
                <c:pt idx="0">
                  <c:v>7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493312"/>
        <c:axId val="158495104"/>
      </c:barChart>
      <c:catAx>
        <c:axId val="158493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8495104"/>
        <c:crosses val="autoZero"/>
        <c:auto val="1"/>
        <c:lblAlgn val="ctr"/>
        <c:lblOffset val="100"/>
        <c:noMultiLvlLbl val="0"/>
      </c:catAx>
      <c:valAx>
        <c:axId val="158495104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84933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Induction!$J$12:$J$15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Induction!$K$12:$K$15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335104"/>
        <c:axId val="178340992"/>
      </c:barChart>
      <c:catAx>
        <c:axId val="178335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78340992"/>
        <c:crosses val="autoZero"/>
        <c:auto val="1"/>
        <c:lblAlgn val="ctr"/>
        <c:lblOffset val="100"/>
        <c:noMultiLvlLbl val="0"/>
      </c:catAx>
      <c:valAx>
        <c:axId val="178340992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83351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Induction!$L$12:$L$15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Induction!$M$12:$M$15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386816"/>
        <c:axId val="178388352"/>
      </c:barChart>
      <c:catAx>
        <c:axId val="1783868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78388352"/>
        <c:crosses val="autoZero"/>
        <c:auto val="1"/>
        <c:lblAlgn val="ctr"/>
        <c:lblOffset val="100"/>
        <c:noMultiLvlLbl val="0"/>
      </c:catAx>
      <c:valAx>
        <c:axId val="178388352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83868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Induction!$N$12:$N$15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Induction!$O$12:$O$15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783168"/>
        <c:axId val="177784704"/>
      </c:barChart>
      <c:catAx>
        <c:axId val="177783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77784704"/>
        <c:crosses val="autoZero"/>
        <c:auto val="1"/>
        <c:lblAlgn val="ctr"/>
        <c:lblOffset val="100"/>
        <c:noMultiLvlLbl val="0"/>
      </c:catAx>
      <c:valAx>
        <c:axId val="177784704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7783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Induction!$P$12:$P$15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Induction!$Q$12:$Q$15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509888"/>
        <c:axId val="179515776"/>
      </c:barChart>
      <c:catAx>
        <c:axId val="179509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79515776"/>
        <c:crosses val="autoZero"/>
        <c:auto val="1"/>
        <c:lblAlgn val="ctr"/>
        <c:lblOffset val="100"/>
        <c:noMultiLvlLbl val="0"/>
      </c:catAx>
      <c:valAx>
        <c:axId val="179515776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9509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KRA!$F$11:$F$12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KRA!$G$11:$G$12</c:f>
              <c:numCache>
                <c:formatCode>General</c:formatCode>
                <c:ptCount val="2"/>
                <c:pt idx="0">
                  <c:v>6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446912"/>
        <c:axId val="179448448"/>
      </c:barChart>
      <c:catAx>
        <c:axId val="179446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9448448"/>
        <c:crosses val="autoZero"/>
        <c:auto val="1"/>
        <c:lblAlgn val="ctr"/>
        <c:lblOffset val="100"/>
        <c:noMultiLvlLbl val="0"/>
      </c:catAx>
      <c:valAx>
        <c:axId val="179448448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9446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KRA!$H$11:$H$14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KRA!$I$11:$I$14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570176"/>
        <c:axId val="179571712"/>
      </c:barChart>
      <c:catAx>
        <c:axId val="179570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79571712"/>
        <c:crosses val="autoZero"/>
        <c:auto val="1"/>
        <c:lblAlgn val="ctr"/>
        <c:lblOffset val="100"/>
        <c:noMultiLvlLbl val="0"/>
      </c:catAx>
      <c:valAx>
        <c:axId val="179571712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95701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KRA!$J$11:$J$14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KRA!$K$11:$K$14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597312"/>
        <c:axId val="179598848"/>
      </c:barChart>
      <c:catAx>
        <c:axId val="179597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79598848"/>
        <c:crosses val="autoZero"/>
        <c:auto val="1"/>
        <c:lblAlgn val="ctr"/>
        <c:lblOffset val="100"/>
        <c:noMultiLvlLbl val="0"/>
      </c:catAx>
      <c:valAx>
        <c:axId val="179598848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9597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'Org Culture'!$F$11:$F$14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'Org Culture'!$G$11:$G$14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648768"/>
        <c:axId val="179662848"/>
      </c:barChart>
      <c:catAx>
        <c:axId val="179648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79662848"/>
        <c:crosses val="autoZero"/>
        <c:auto val="1"/>
        <c:lblAlgn val="ctr"/>
        <c:lblOffset val="100"/>
        <c:noMultiLvlLbl val="0"/>
      </c:catAx>
      <c:valAx>
        <c:axId val="179662848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9648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'Org Culture'!$H$11:$H$14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'Org Culture'!$I$11:$I$14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692288"/>
        <c:axId val="179693824"/>
      </c:barChart>
      <c:catAx>
        <c:axId val="1796922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79693824"/>
        <c:crosses val="autoZero"/>
        <c:auto val="1"/>
        <c:lblAlgn val="ctr"/>
        <c:lblOffset val="100"/>
        <c:noMultiLvlLbl val="0"/>
      </c:catAx>
      <c:valAx>
        <c:axId val="179693824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9692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'Org Culture'!$L$11:$L$14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'Org Culture'!$M$11:$M$14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276224"/>
        <c:axId val="180286208"/>
      </c:barChart>
      <c:catAx>
        <c:axId val="1802762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80286208"/>
        <c:crosses val="autoZero"/>
        <c:auto val="1"/>
        <c:lblAlgn val="ctr"/>
        <c:lblOffset val="100"/>
        <c:noMultiLvlLbl val="0"/>
      </c:catAx>
      <c:valAx>
        <c:axId val="180286208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80276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'Org Culture'!$J$11:$J$14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'Org Culture'!$K$11:$K$14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975680"/>
        <c:axId val="179977216"/>
      </c:barChart>
      <c:catAx>
        <c:axId val="1799756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79977216"/>
        <c:crosses val="autoZero"/>
        <c:auto val="1"/>
        <c:lblAlgn val="ctr"/>
        <c:lblOffset val="100"/>
        <c:noMultiLvlLbl val="0"/>
      </c:catAx>
      <c:valAx>
        <c:axId val="179977216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9975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'Org Culture'!$N$11:$N$14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'Org Culture'!$O$11:$O$14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006272"/>
        <c:axId val="180024448"/>
      </c:barChart>
      <c:catAx>
        <c:axId val="1800062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80024448"/>
        <c:crosses val="autoZero"/>
        <c:auto val="1"/>
        <c:lblAlgn val="ctr"/>
        <c:lblOffset val="100"/>
        <c:noMultiLvlLbl val="0"/>
      </c:catAx>
      <c:valAx>
        <c:axId val="180024448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80006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'Org Culture'!$P$11:$P$14</c:f>
              <c:strCache>
                <c:ptCount val="4"/>
                <c:pt idx="0">
                  <c:v>Strongly Disagree</c:v>
                </c:pt>
                <c:pt idx="1">
                  <c:v>Disagree</c:v>
                </c:pt>
                <c:pt idx="2">
                  <c:v>Slightly Agree</c:v>
                </c:pt>
                <c:pt idx="3">
                  <c:v>Strongly Agree</c:v>
                </c:pt>
              </c:strCache>
            </c:strRef>
          </c:cat>
          <c:val>
            <c:numRef>
              <c:f>'Org Culture'!$Q$11:$Q$14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074368"/>
        <c:axId val="180075904"/>
      </c:barChart>
      <c:catAx>
        <c:axId val="180074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80075904"/>
        <c:crosses val="autoZero"/>
        <c:auto val="1"/>
        <c:lblAlgn val="ctr"/>
        <c:lblOffset val="100"/>
        <c:noMultiLvlLbl val="0"/>
      </c:catAx>
      <c:valAx>
        <c:axId val="180075904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80074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Sheet1!$A$40:$A$42</c:f>
              <c:strCache>
                <c:ptCount val="3"/>
                <c:pt idx="0">
                  <c:v>Total Participants</c:v>
                </c:pt>
                <c:pt idx="1">
                  <c:v>Responses Recorded</c:v>
                </c:pt>
                <c:pt idx="2">
                  <c:v>Responses not received</c:v>
                </c:pt>
              </c:strCache>
            </c:strRef>
          </c:cat>
          <c:val>
            <c:numRef>
              <c:f>Sheet1!$B$40:$B$42</c:f>
              <c:numCache>
                <c:formatCode>General</c:formatCode>
                <c:ptCount val="3"/>
                <c:pt idx="0">
                  <c:v>11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1623942840478274"/>
          <c:y val="0.37014521282665752"/>
          <c:w val="0.36788755572220139"/>
          <c:h val="0.32492696565103274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970880"/>
        <c:axId val="104976768"/>
      </c:barChart>
      <c:catAx>
        <c:axId val="104970880"/>
        <c:scaling>
          <c:orientation val="minMax"/>
        </c:scaling>
        <c:delete val="0"/>
        <c:axPos val="b"/>
        <c:majorTickMark val="out"/>
        <c:minorTickMark val="none"/>
        <c:tickLblPos val="nextTo"/>
        <c:crossAx val="104976768"/>
        <c:crosses val="autoZero"/>
        <c:auto val="1"/>
        <c:lblAlgn val="ctr"/>
        <c:lblOffset val="100"/>
        <c:noMultiLvlLbl val="0"/>
      </c:catAx>
      <c:valAx>
        <c:axId val="104976768"/>
        <c:scaling>
          <c:orientation val="minMax"/>
          <c:max val="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970880"/>
        <c:crosses val="autoZero"/>
        <c:crossBetween val="between"/>
        <c:majorUnit val="1"/>
        <c:minorUnit val="0.2"/>
      </c:valAx>
    </c:plotArea>
    <c:plotVisOnly val="1"/>
    <c:dispBlanksAs val="gap"/>
    <c:showDLblsOverMax val="0"/>
  </c:chart>
  <c:txPr>
    <a:bodyPr/>
    <a:lstStyle/>
    <a:p>
      <a:pPr algn="ctr">
        <a:defRPr lang="en-IN" sz="1200" b="1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Admin!$F$12:$F$13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Admin!$G$12:$G$13</c:f>
              <c:numCache>
                <c:formatCode>General</c:formatCode>
                <c:ptCount val="2"/>
                <c:pt idx="0">
                  <c:v>6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079552"/>
        <c:axId val="105081088"/>
      </c:barChart>
      <c:catAx>
        <c:axId val="105079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5081088"/>
        <c:crosses val="autoZero"/>
        <c:auto val="1"/>
        <c:lblAlgn val="ctr"/>
        <c:lblOffset val="100"/>
        <c:noMultiLvlLbl val="0"/>
      </c:catAx>
      <c:valAx>
        <c:axId val="105081088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5079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708223972003497E-2"/>
          <c:y val="2.6249999999999999E-2"/>
          <c:w val="0.91084733158355202"/>
          <c:h val="0.8381944444444444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Admin!$F$12:$F$13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Admin!$G$12:$G$13</c:f>
              <c:numCache>
                <c:formatCode>General</c:formatCode>
                <c:ptCount val="2"/>
                <c:pt idx="0">
                  <c:v>6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097856"/>
        <c:axId val="105103744"/>
      </c:barChart>
      <c:catAx>
        <c:axId val="105097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5103744"/>
        <c:crosses val="autoZero"/>
        <c:auto val="1"/>
        <c:lblAlgn val="ctr"/>
        <c:lblOffset val="100"/>
        <c:noMultiLvlLbl val="0"/>
      </c:catAx>
      <c:valAx>
        <c:axId val="105103744"/>
        <c:scaling>
          <c:orientation val="minMax"/>
          <c:max val="7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50978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828224"/>
        <c:axId val="157829760"/>
      </c:barChart>
      <c:catAx>
        <c:axId val="157828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57829760"/>
        <c:crosses val="autoZero"/>
        <c:auto val="1"/>
        <c:lblAlgn val="ctr"/>
        <c:lblOffset val="100"/>
        <c:noMultiLvlLbl val="0"/>
      </c:catAx>
      <c:valAx>
        <c:axId val="157829760"/>
        <c:scaling>
          <c:orientation val="minMax"/>
          <c:max val="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828224"/>
        <c:crosses val="autoZero"/>
        <c:crossBetween val="between"/>
        <c:majorUnit val="1"/>
        <c:minorUnit val="0.2"/>
      </c:valAx>
    </c:plotArea>
    <c:plotVisOnly val="1"/>
    <c:dispBlanksAs val="gap"/>
    <c:showDLblsOverMax val="0"/>
  </c:chart>
  <c:txPr>
    <a:bodyPr/>
    <a:lstStyle/>
    <a:p>
      <a:pPr algn="ctr">
        <a:defRPr lang="en-IN" sz="1200" b="1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BFCF0-7F09-404E-A205-BB058EF3093E}" type="datetimeFigureOut">
              <a:rPr lang="en-IN" smtClean="0"/>
              <a:t>27-11-2015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5E2A3-5624-4CEE-9CA5-F45FAEB17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7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27-11-2015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logo (top right) and</a:t>
            </a:r>
            <a:r>
              <a:rPr lang="en-US" baseline="0" dirty="0" smtClean="0"/>
              <a:t> page number (bottom right) placement across.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8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11/27/2015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image" Target="../media/image6.emf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7851648" cy="182880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dirty="0" smtClean="0"/>
              <a:t>      </a:t>
            </a:r>
            <a:br>
              <a:rPr lang="en-US" dirty="0" smtClean="0"/>
            </a:br>
            <a:r>
              <a:rPr lang="en-US" dirty="0" smtClean="0"/>
              <a:t>New Employee Connect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67200"/>
            <a:ext cx="7854696" cy="1752600"/>
          </a:xfrm>
        </p:spPr>
        <p:txBody>
          <a:bodyPr>
            <a:normAutofit fontScale="25000" lnSpcReduction="20000"/>
          </a:bodyPr>
          <a:lstStyle/>
          <a:p>
            <a:endParaRPr lang="en-US" b="1" i="1" dirty="0" smtClean="0">
              <a:solidFill>
                <a:srgbClr val="7030A0"/>
              </a:solidFill>
            </a:endParaRPr>
          </a:p>
          <a:p>
            <a:endParaRPr lang="en-US" b="1" i="1" dirty="0">
              <a:solidFill>
                <a:srgbClr val="7030A0"/>
              </a:solidFill>
            </a:endParaRPr>
          </a:p>
          <a:p>
            <a:endParaRPr lang="en-US" b="1" i="1" dirty="0" smtClean="0">
              <a:solidFill>
                <a:srgbClr val="7030A0"/>
              </a:solidFill>
            </a:endParaRPr>
          </a:p>
          <a:p>
            <a:endParaRPr lang="en-US" b="1" i="1" dirty="0" smtClean="0">
              <a:solidFill>
                <a:srgbClr val="7030A0"/>
              </a:solidFill>
            </a:endParaRPr>
          </a:p>
          <a:p>
            <a:endParaRPr lang="en-US" b="1" i="1" dirty="0" smtClean="0">
              <a:solidFill>
                <a:srgbClr val="7030A0"/>
              </a:solidFill>
            </a:endParaRPr>
          </a:p>
          <a:p>
            <a:r>
              <a:rPr lang="en-US" sz="7400" b="1" i="1" dirty="0" smtClean="0">
                <a:solidFill>
                  <a:srgbClr val="7030A0"/>
                </a:solidFill>
              </a:rPr>
              <a:t>By </a:t>
            </a:r>
            <a:r>
              <a:rPr lang="en-US" sz="7400" b="1" i="1" dirty="0">
                <a:solidFill>
                  <a:srgbClr val="7030A0"/>
                </a:solidFill>
              </a:rPr>
              <a:t>Corporate Human </a:t>
            </a:r>
            <a:r>
              <a:rPr lang="en-US" sz="7400" b="1" i="1" dirty="0" smtClean="0">
                <a:solidFill>
                  <a:srgbClr val="7030A0"/>
                </a:solidFill>
              </a:rPr>
              <a:t>Resources</a:t>
            </a:r>
          </a:p>
          <a:p>
            <a:endParaRPr lang="en-US" sz="7400" b="1" i="1" dirty="0" smtClean="0">
              <a:solidFill>
                <a:srgbClr val="7030A0"/>
              </a:solidFill>
            </a:endParaRPr>
          </a:p>
          <a:p>
            <a:r>
              <a:rPr lang="en-US" sz="7400" b="1" i="1" dirty="0" smtClean="0">
                <a:solidFill>
                  <a:srgbClr val="7030A0"/>
                </a:solidFill>
              </a:rPr>
              <a:t>27</a:t>
            </a:r>
            <a:r>
              <a:rPr lang="en-US" sz="7400" b="1" i="1" baseline="30000" dirty="0" smtClean="0">
                <a:solidFill>
                  <a:srgbClr val="7030A0"/>
                </a:solidFill>
              </a:rPr>
              <a:t>th</a:t>
            </a:r>
            <a:r>
              <a:rPr lang="en-US" sz="7400" b="1" i="1" dirty="0" smtClean="0">
                <a:solidFill>
                  <a:srgbClr val="7030A0"/>
                </a:solidFill>
              </a:rPr>
              <a:t> November , 2015</a:t>
            </a:r>
            <a:endParaRPr lang="en-IN" sz="7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20088" y="1136"/>
            <a:ext cx="74771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25" y="764966"/>
            <a:ext cx="6965275" cy="2816434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</a:t>
            </a:r>
            <a:endParaRPr lang="en-IN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247382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 smtClean="0"/>
              <a:t>You are made aware about the canteen facility VVF provides &amp; SOP </a:t>
            </a:r>
            <a:r>
              <a:rPr lang="en-IN" sz="1600" i="1" dirty="0"/>
              <a:t>for mobile bill reimbursement/mobile plan and Domestic or International Travel?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1" y="525780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You are satisfied with the relocation facilities (Initial stay in the guesthouse + Food), which the organization provided you during your initial days in VVF (India) Ltd.(This question was applicable to only out of station employees) </a:t>
            </a:r>
            <a:r>
              <a:rPr lang="en-IN" sz="1600" i="1" dirty="0" smtClean="0"/>
              <a:t>N=2</a:t>
            </a:r>
            <a:endParaRPr lang="en-IN" sz="1600" i="1" dirty="0"/>
          </a:p>
        </p:txBody>
      </p:sp>
      <p:sp>
        <p:nvSpPr>
          <p:cNvPr id="8" name="Oval 7"/>
          <p:cNvSpPr/>
          <p:nvPr/>
        </p:nvSpPr>
        <p:spPr>
          <a:xfrm>
            <a:off x="1600200" y="4800600"/>
            <a:ext cx="4572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47244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234758"/>
              </p:ext>
            </p:extLst>
          </p:nvPr>
        </p:nvGraphicFramePr>
        <p:xfrm>
          <a:off x="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823228"/>
              </p:ext>
            </p:extLst>
          </p:nvPr>
        </p:nvGraphicFramePr>
        <p:xfrm>
          <a:off x="4533901" y="19659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029200" y="47244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96000" y="4800600"/>
            <a:ext cx="4572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</a:t>
            </a:r>
            <a:endParaRPr lang="en-IN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568202"/>
            <a:ext cx="75438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50"/>
              </a:spcBef>
              <a:buClr>
                <a:schemeClr val="accent3"/>
              </a:buClr>
            </a:pPr>
            <a:r>
              <a:rPr lang="en-US" sz="2000" i="1" dirty="0">
                <a:solidFill>
                  <a:srgbClr val="FF0000"/>
                </a:solidFill>
              </a:rPr>
              <a:t>Key Highlights: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Fulfilled </a:t>
            </a:r>
            <a:r>
              <a:rPr lang="en-US" dirty="0" smtClean="0"/>
              <a:t>providing  Cubicle/Cabin, Telephone Extension List and Stationery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Ensured SOP </a:t>
            </a:r>
            <a:r>
              <a:rPr lang="en-US" dirty="0"/>
              <a:t>for Mobile Bill reimbursement and Domestic/International Travel policy is explained on DOJ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pPr>
              <a:spcBef>
                <a:spcPts val="250"/>
              </a:spcBef>
              <a:buClr>
                <a:schemeClr val="accent3"/>
              </a:buClr>
            </a:pPr>
            <a:r>
              <a:rPr lang="en-US" sz="2000" i="1" dirty="0">
                <a:solidFill>
                  <a:srgbClr val="FF0000"/>
                </a:solidFill>
              </a:rPr>
              <a:t>Key Concerns: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Providing </a:t>
            </a:r>
            <a:r>
              <a:rPr lang="en-US" dirty="0" smtClean="0"/>
              <a:t>Visiting Cards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Improvement in Re-location facilities</a:t>
            </a:r>
          </a:p>
          <a:p>
            <a:pPr>
              <a:spcBef>
                <a:spcPts val="250"/>
              </a:spcBef>
              <a:buClr>
                <a:schemeClr val="accent3"/>
              </a:buClr>
            </a:pPr>
            <a:endParaRPr lang="en-US" sz="2000" i="1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362075"/>
          </a:xfrm>
        </p:spPr>
        <p:txBody>
          <a:bodyPr/>
          <a:lstStyle/>
          <a:p>
            <a:r>
              <a:rPr lang="en-US" dirty="0" smtClean="0"/>
              <a:t>Payroll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2089254"/>
            <a:ext cx="4724400" cy="3930546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00" y="51816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Biometric Process (Finger Print Impression)</a:t>
            </a:r>
            <a:endParaRPr lang="en-IN" sz="1600" i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1665"/>
              </p:ext>
            </p:extLst>
          </p:nvPr>
        </p:nvGraphicFramePr>
        <p:xfrm>
          <a:off x="-10236" y="1905000"/>
          <a:ext cx="4810836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219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Did you receive following within 2 Days from DOJ?</a:t>
            </a:r>
            <a:endParaRPr lang="en-I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206728"/>
              </p:ext>
            </p:extLst>
          </p:nvPr>
        </p:nvGraphicFramePr>
        <p:xfrm>
          <a:off x="4533900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486790"/>
              </p:ext>
            </p:extLst>
          </p:nvPr>
        </p:nvGraphicFramePr>
        <p:xfrm>
          <a:off x="2254431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638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</a:t>
            </a:r>
            <a:endParaRPr lang="en-IN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247382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You are satisfied with the way Payroll team helped you in opening a new Provident Fund Account or transferring your Provident Fund </a:t>
            </a:r>
            <a:r>
              <a:rPr lang="en-IN" sz="1600" i="1" dirty="0" smtClean="0"/>
              <a:t>money?</a:t>
            </a:r>
            <a:endParaRPr lang="en-IN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5323582"/>
            <a:ext cx="360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You are satisfied with the information the Payroll team provided you about the office timings and working </a:t>
            </a:r>
            <a:r>
              <a:rPr lang="en-IN" sz="1600" i="1" dirty="0" smtClean="0"/>
              <a:t>hours?</a:t>
            </a:r>
            <a:endParaRPr lang="en-IN" sz="1600" i="1" dirty="0"/>
          </a:p>
        </p:txBody>
      </p:sp>
      <p:sp>
        <p:nvSpPr>
          <p:cNvPr id="8" name="Oval 7"/>
          <p:cNvSpPr/>
          <p:nvPr/>
        </p:nvSpPr>
        <p:spPr>
          <a:xfrm>
            <a:off x="1600200" y="4800600"/>
            <a:ext cx="4572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7244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19800" y="4876800"/>
            <a:ext cx="4572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47244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896791"/>
              </p:ext>
            </p:extLst>
          </p:nvPr>
        </p:nvGraphicFramePr>
        <p:xfrm>
          <a:off x="0" y="175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722258"/>
              </p:ext>
            </p:extLst>
          </p:nvPr>
        </p:nvGraphicFramePr>
        <p:xfrm>
          <a:off x="4395787" y="18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49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</a:t>
            </a:r>
            <a:endParaRPr lang="en-IN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75438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Key Highlights: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Completion of Biometric Process within 2 days from DOJ</a:t>
            </a:r>
            <a:endParaRPr lang="en-US" dirty="0"/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IN" dirty="0"/>
              <a:t>Complete information provided by the Payroll team about the office timings and working hours</a:t>
            </a:r>
            <a:endParaRPr lang="en-US" dirty="0"/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sz="2000" i="1" dirty="0" smtClean="0">
                <a:solidFill>
                  <a:srgbClr val="FF0000"/>
                </a:solidFill>
              </a:rPr>
              <a:t>Key Concerns: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/>
              <a:t>Improvement  in the process of </a:t>
            </a:r>
            <a:r>
              <a:rPr lang="en-IN" dirty="0"/>
              <a:t>opening a new Provident Fund Account or transferring  Provident Fund money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sz="2000" i="1" dirty="0" smtClean="0">
                <a:solidFill>
                  <a:srgbClr val="FF0000"/>
                </a:solidFill>
              </a:rPr>
              <a:t>Verbatim: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/>
              <a:t>“In my previous company my take home v/s CTC </a:t>
            </a:r>
            <a:r>
              <a:rPr lang="en-US"/>
              <a:t>was </a:t>
            </a:r>
            <a:r>
              <a:rPr lang="en-US" smtClean="0"/>
              <a:t>better</a:t>
            </a:r>
            <a:r>
              <a:rPr lang="en-IN" smtClean="0"/>
              <a:t>”.</a:t>
            </a:r>
            <a:endParaRPr lang="en-US" dirty="0" smtClean="0"/>
          </a:p>
          <a:p>
            <a:pPr>
              <a:spcBef>
                <a:spcPts val="250"/>
              </a:spcBef>
              <a:buClr>
                <a:schemeClr val="accent3"/>
              </a:buClr>
            </a:pPr>
            <a:endParaRPr lang="en-US" sz="2000" i="1" dirty="0">
              <a:solidFill>
                <a:srgbClr val="FF0000"/>
              </a:solidFill>
            </a:endParaRPr>
          </a:p>
          <a:p>
            <a:endParaRPr lang="en-IN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362456"/>
          </a:xfrm>
        </p:spPr>
        <p:txBody>
          <a:bodyPr/>
          <a:lstStyle/>
          <a:p>
            <a:r>
              <a:rPr lang="en-US" dirty="0" smtClean="0"/>
              <a:t>Induction &amp; Onboarding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96" y="2362200"/>
            <a:ext cx="4294704" cy="3024188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4864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a) Laptop/Desktop</a:t>
            </a:r>
            <a:endParaRPr lang="en-IN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b) Email Address</a:t>
            </a:r>
            <a:endParaRPr lang="en-IN" sz="1600" i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198182"/>
              </p:ext>
            </p:extLst>
          </p:nvPr>
        </p:nvGraphicFramePr>
        <p:xfrm>
          <a:off x="-10236" y="1905000"/>
          <a:ext cx="4810836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219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Did you receive following within 2 Days from DOJ?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089290"/>
              </p:ext>
            </p:extLst>
          </p:nvPr>
        </p:nvGraphicFramePr>
        <p:xfrm>
          <a:off x="76200" y="2133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050691"/>
              </p:ext>
            </p:extLst>
          </p:nvPr>
        </p:nvGraphicFramePr>
        <p:xfrm>
          <a:off x="4533900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247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257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All your bills with respect to your joining have been reimbursed and settled.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5247382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You are satisfied with the way Recruitment team conducted your induction.</a:t>
            </a:r>
            <a:endParaRPr lang="en-IN" sz="1600" i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53000" y="46482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96000" y="4800600"/>
            <a:ext cx="4572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46482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00200" y="4800600"/>
            <a:ext cx="4572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ANALYSIS</a:t>
            </a:r>
            <a:endParaRPr lang="en-IN" sz="4000" dirty="0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910866"/>
              </p:ext>
            </p:extLst>
          </p:nvPr>
        </p:nvGraphicFramePr>
        <p:xfrm>
          <a:off x="76200" y="175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23634"/>
              </p:ext>
            </p:extLst>
          </p:nvPr>
        </p:nvGraphicFramePr>
        <p:xfrm>
          <a:off x="4495800" y="175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4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/>
              <a:t/>
            </a:r>
            <a:br>
              <a:rPr lang="en-US" dirty="0"/>
            </a:br>
            <a:endParaRPr lang="en-IN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54864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 smtClean="0"/>
              <a:t>.</a:t>
            </a:r>
            <a:endParaRPr lang="en-IN" sz="1600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46482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00200" y="4800600"/>
            <a:ext cx="4572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05400" y="47244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4876800"/>
            <a:ext cx="4572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286800"/>
              </p:ext>
            </p:extLst>
          </p:nvPr>
        </p:nvGraphicFramePr>
        <p:xfrm>
          <a:off x="13063" y="175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200" y="53340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You were personally introduced to all your colleagues, sub-ordinates, managers in the organization.</a:t>
            </a:r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307793"/>
              </p:ext>
            </p:extLst>
          </p:nvPr>
        </p:nvGraphicFramePr>
        <p:xfrm>
          <a:off x="4507774" y="18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00600" y="54864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You were assigned a reporting manager on the 1st day of your joining.</a:t>
            </a:r>
          </a:p>
        </p:txBody>
      </p:sp>
    </p:spTree>
    <p:extLst>
      <p:ext uri="{BB962C8B-B14F-4D97-AF65-F5344CB8AC3E}">
        <p14:creationId xmlns:p14="http://schemas.microsoft.com/office/powerpoint/2010/main" val="382999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12176"/>
            <a:ext cx="1752600" cy="3707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305800" cy="762000"/>
          </a:xfrm>
        </p:spPr>
        <p:txBody>
          <a:bodyPr>
            <a:normAutofit fontScale="90000"/>
          </a:bodyPr>
          <a:lstStyle/>
          <a:p>
            <a:pPr>
              <a:spcBef>
                <a:spcPts val="250"/>
              </a:spcBef>
              <a:buClr>
                <a:schemeClr val="accent3"/>
              </a:buClr>
            </a:pPr>
            <a:r>
              <a:rPr lang="en-US" sz="4400" dirty="0" smtClean="0"/>
              <a:t>THE OBJECTIVE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1800" i="1" dirty="0">
                <a:solidFill>
                  <a:schemeClr val="tx1"/>
                </a:solidFill>
                <a:ea typeface="+mn-ea"/>
                <a:cs typeface="+mn-cs"/>
              </a:rPr>
              <a:t/>
            </a:r>
            <a:br>
              <a:rPr lang="en-IN" sz="1800" i="1" dirty="0">
                <a:solidFill>
                  <a:schemeClr val="tx1"/>
                </a:solidFill>
                <a:ea typeface="+mn-ea"/>
                <a:cs typeface="+mn-cs"/>
              </a:rPr>
            </a:br>
            <a:r>
              <a:rPr lang="en-US" sz="1800" i="1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endParaRPr lang="en-IN" sz="1800" i="1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04800" y="1905000"/>
            <a:ext cx="8229600" cy="41148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50"/>
              </a:spcBef>
              <a:buFont typeface="Wingdings" pitchFamily="2" charset="2"/>
              <a:buChar char="q"/>
            </a:pPr>
            <a:r>
              <a:rPr lang="en-IN" sz="1800" b="1" dirty="0"/>
              <a:t>To understand from newly joined employees their experiences at the time of joining till the first </a:t>
            </a:r>
            <a:r>
              <a:rPr lang="en-IN" sz="1800" b="1" dirty="0" smtClean="0"/>
              <a:t>60 </a:t>
            </a:r>
            <a:r>
              <a:rPr lang="en-IN" sz="1800" b="1" dirty="0"/>
              <a:t>days</a:t>
            </a:r>
          </a:p>
          <a:p>
            <a:pPr marL="285750" indent="-285750">
              <a:spcBef>
                <a:spcPts val="250"/>
              </a:spcBef>
              <a:buFont typeface="Wingdings" pitchFamily="2" charset="2"/>
              <a:buChar char="q"/>
            </a:pPr>
            <a:endParaRPr lang="en-IN" sz="1800" b="1" dirty="0"/>
          </a:p>
          <a:p>
            <a:pPr marL="285750" indent="-285750">
              <a:spcBef>
                <a:spcPts val="250"/>
              </a:spcBef>
              <a:buFont typeface="Wingdings" pitchFamily="2" charset="2"/>
              <a:buChar char="q"/>
            </a:pPr>
            <a:r>
              <a:rPr lang="en-IN" sz="1800" b="1" dirty="0"/>
              <a:t>To provide a platform to give your valuable feedback and share the same with the leadership team of VVF (India) Ltd.</a:t>
            </a:r>
          </a:p>
          <a:p>
            <a:pPr marL="285750" indent="-285750">
              <a:spcBef>
                <a:spcPts val="250"/>
              </a:spcBef>
              <a:buFont typeface="Wingdings" pitchFamily="2" charset="2"/>
              <a:buChar char="q"/>
            </a:pPr>
            <a:endParaRPr lang="en-IN" sz="1800" b="1" dirty="0"/>
          </a:p>
          <a:p>
            <a:pPr marL="285750" indent="-285750">
              <a:spcBef>
                <a:spcPts val="250"/>
              </a:spcBef>
              <a:buFont typeface="Wingdings" pitchFamily="2" charset="2"/>
              <a:buChar char="q"/>
            </a:pPr>
            <a:r>
              <a:rPr lang="en-IN" sz="1800" b="1" dirty="0"/>
              <a:t>To provide a mechanism to act on feedback and suggestions received from you and make improvements to the process</a:t>
            </a:r>
          </a:p>
          <a:p>
            <a:pPr marL="285750" indent="-285750">
              <a:spcBef>
                <a:spcPts val="250"/>
              </a:spcBef>
              <a:buFont typeface="Wingdings" pitchFamily="2" charset="2"/>
              <a:buChar char="q"/>
            </a:pPr>
            <a:endParaRPr lang="en-US" sz="1800" b="1" dirty="0"/>
          </a:p>
          <a:p>
            <a:pPr marL="285750" indent="-285750">
              <a:spcBef>
                <a:spcPts val="250"/>
              </a:spcBef>
              <a:buFont typeface="Wingdings" pitchFamily="2" charset="2"/>
              <a:buChar char="q"/>
            </a:pPr>
            <a:r>
              <a:rPr lang="en-US" sz="1800" b="1" dirty="0"/>
              <a:t>Forum for constructive areas that can be discussed in a group</a:t>
            </a:r>
            <a:endParaRPr lang="en-IN" sz="1800" b="1" dirty="0"/>
          </a:p>
          <a:p>
            <a:pPr>
              <a:spcBef>
                <a:spcPts val="250"/>
              </a:spcBef>
            </a:pPr>
            <a:endParaRPr lang="en-IN" sz="1800" b="1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</a:t>
            </a:r>
            <a:endParaRPr lang="en-IN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19114"/>
            <a:ext cx="7696200" cy="350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Key Highlights: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Provided Laptop/Desktop, Email address within 2 days from DOJ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/>
              <a:t>Assigned reporting manager on </a:t>
            </a:r>
            <a:r>
              <a:rPr lang="en-US" dirty="0" smtClean="0"/>
              <a:t>DOJ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Personally introduced to colleagues; subordinates &amp; manager on DOJ</a:t>
            </a:r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r>
              <a:rPr lang="en-US" sz="2000" i="1" dirty="0" smtClean="0">
                <a:solidFill>
                  <a:srgbClr val="FF0000"/>
                </a:solidFill>
              </a:rPr>
              <a:t>Key Concerns: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Bills to be reimbursed on time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Improvement in Induction process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spcBef>
                <a:spcPts val="250"/>
              </a:spcBef>
              <a:buClr>
                <a:schemeClr val="accent3"/>
              </a:buClr>
            </a:pPr>
            <a:endParaRPr lang="en-US" sz="2000" i="1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KRAs &amp; Goal Setting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33675"/>
            <a:ext cx="3898900" cy="2924175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5206425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 smtClean="0"/>
              <a:t>Have your KRAs being set by your Manager</a:t>
            </a:r>
            <a:endParaRPr lang="en-IN" sz="1600" i="1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099327"/>
              </p:ext>
            </p:extLst>
          </p:nvPr>
        </p:nvGraphicFramePr>
        <p:xfrm>
          <a:off x="2254431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826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62838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You were clearly told about the organizational goals and their linkage to your performance incentives.</a:t>
            </a:r>
            <a:endParaRPr lang="en-IN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57150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You are satisfied with the way Performance Management Team explained you the performance management system in VVF. </a:t>
            </a:r>
            <a:endParaRPr lang="en-IN" sz="16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51054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76400" y="5257800"/>
            <a:ext cx="4572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0" y="51054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19800" y="5257800"/>
            <a:ext cx="4572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226719"/>
              </p:ext>
            </p:extLst>
          </p:nvPr>
        </p:nvGraphicFramePr>
        <p:xfrm>
          <a:off x="76200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537812"/>
              </p:ext>
            </p:extLst>
          </p:nvPr>
        </p:nvGraphicFramePr>
        <p:xfrm>
          <a:off x="4419600" y="2286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58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524000"/>
            <a:ext cx="7543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Key Highlights: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KRAs set for all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Clearly informed on organization </a:t>
            </a:r>
            <a:r>
              <a:rPr lang="en-US" dirty="0"/>
              <a:t>goals and linkage to PI</a:t>
            </a:r>
          </a:p>
          <a:p>
            <a:r>
              <a:rPr lang="en-US" dirty="0" smtClean="0"/>
              <a:t> 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Key Concerns: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</a:t>
            </a:r>
            <a:r>
              <a:rPr lang="en-US" dirty="0" smtClean="0"/>
              <a:t>atisfaction </a:t>
            </a:r>
            <a:r>
              <a:rPr lang="en-US" dirty="0"/>
              <a:t>with the information PMS </a:t>
            </a:r>
            <a:r>
              <a:rPr lang="en-US" dirty="0" smtClean="0"/>
              <a:t>cycle</a:t>
            </a:r>
          </a:p>
          <a:p>
            <a:endParaRPr lang="en-US" dirty="0"/>
          </a:p>
          <a:p>
            <a:endParaRPr lang="en-US" dirty="0"/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IN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Organization Culture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14600"/>
            <a:ext cx="4495800" cy="38297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endParaRPr lang="en-IN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5698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You interact regularly with your buddy and you get a chance to reflect on your work.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54864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You interact regularly with your manager and you get a chance to reflect on your work.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078365"/>
              </p:ext>
            </p:extLst>
          </p:nvPr>
        </p:nvGraphicFramePr>
        <p:xfrm>
          <a:off x="76200" y="2133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33400" y="50292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00200" y="5105400"/>
            <a:ext cx="4572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  <a:endParaRPr lang="en-IN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478468"/>
              </p:ext>
            </p:extLst>
          </p:nvPr>
        </p:nvGraphicFramePr>
        <p:xfrm>
          <a:off x="4504509" y="2133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876800" y="50292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19800" y="5105400"/>
            <a:ext cx="4572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0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endParaRPr lang="en-IN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628382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You agree with the statement that, “the work environment in VVF (India) Ltd. is conducive for learning, development and growth".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56460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There is sufficient amount of freedom provided to you at work, to take timely and critical decisions.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51816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00200" y="5257800"/>
            <a:ext cx="4572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061840"/>
              </p:ext>
            </p:extLst>
          </p:nvPr>
        </p:nvGraphicFramePr>
        <p:xfrm>
          <a:off x="4419600" y="22990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978182"/>
              </p:ext>
            </p:extLst>
          </p:nvPr>
        </p:nvGraphicFramePr>
        <p:xfrm>
          <a:off x="19594" y="2286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876800" y="51054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867400" y="5257800"/>
            <a:ext cx="4572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0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85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endParaRPr lang="en-IN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6388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You are satisfied with the support you get from your subordinates, colleagues, and seniors regarding your work.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56460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You are engaged well in your job and you feel that you'll have a fulfilling career with VVF.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028472"/>
              </p:ext>
            </p:extLst>
          </p:nvPr>
        </p:nvGraphicFramePr>
        <p:xfrm>
          <a:off x="28303" y="2133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57200" y="50292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6800" y="5029200"/>
            <a:ext cx="2514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47800" y="5181600"/>
            <a:ext cx="4572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  <a:endParaRPr lang="en-IN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571236"/>
              </p:ext>
            </p:extLst>
          </p:nvPr>
        </p:nvGraphicFramePr>
        <p:xfrm>
          <a:off x="4495800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Oval 14"/>
          <p:cNvSpPr/>
          <p:nvPr/>
        </p:nvSpPr>
        <p:spPr>
          <a:xfrm>
            <a:off x="5867400" y="5181600"/>
            <a:ext cx="4572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56597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Key </a:t>
            </a:r>
            <a:r>
              <a:rPr lang="en-US" sz="2000" i="1" dirty="0">
                <a:solidFill>
                  <a:srgbClr val="FF0000"/>
                </a:solidFill>
              </a:rPr>
              <a:t>Highlights </a:t>
            </a:r>
            <a:r>
              <a:rPr lang="en-US" sz="2000" i="1" dirty="0" smtClean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Regular interactions with manager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Satisfaction </a:t>
            </a:r>
            <a:r>
              <a:rPr lang="en-US" dirty="0"/>
              <a:t>on support received from colleagues &amp; Managers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High job-engagement levels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 smtClean="0">
                <a:solidFill>
                  <a:srgbClr val="FF0000"/>
                </a:solidFill>
              </a:rPr>
              <a:t>Key </a:t>
            </a:r>
            <a:r>
              <a:rPr lang="en-US" sz="2000" i="1" dirty="0">
                <a:solidFill>
                  <a:srgbClr val="FF0000"/>
                </a:solidFill>
              </a:rPr>
              <a:t>Concerns </a:t>
            </a:r>
            <a:r>
              <a:rPr lang="en-US" sz="2000" i="1" dirty="0" smtClean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Low interactions with Buddy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Low perception on VVF providing  conducive work </a:t>
            </a:r>
            <a:r>
              <a:rPr lang="en-US" dirty="0" smtClean="0"/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Low amount </a:t>
            </a:r>
            <a:r>
              <a:rPr lang="en-US" dirty="0"/>
              <a:t>of freedom provided to take critical &amp; timey decisions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305800" cy="762000"/>
          </a:xfrm>
        </p:spPr>
        <p:txBody>
          <a:bodyPr>
            <a:normAutofit fontScale="90000"/>
          </a:bodyPr>
          <a:lstStyle/>
          <a:p>
            <a:pPr>
              <a:spcBef>
                <a:spcPts val="250"/>
              </a:spcBef>
              <a:buClr>
                <a:schemeClr val="accent3"/>
              </a:buClr>
            </a:pPr>
            <a:r>
              <a:rPr lang="en-US" sz="4400" dirty="0" smtClean="0"/>
              <a:t>FOCUS GROUP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1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endParaRPr lang="en-IN" sz="18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04800" y="1905000"/>
            <a:ext cx="8229600" cy="41148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50"/>
              </a:spcBef>
            </a:pPr>
            <a:endParaRPr lang="en-IN" sz="1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268602"/>
              </p:ext>
            </p:extLst>
          </p:nvPr>
        </p:nvGraphicFramePr>
        <p:xfrm>
          <a:off x="1295400" y="1295400"/>
          <a:ext cx="6781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510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9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   SUGGESTIONS!!!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524000"/>
            <a:ext cx="7543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IN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58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9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   Thank You !!!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5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305800" cy="762000"/>
          </a:xfrm>
        </p:spPr>
        <p:txBody>
          <a:bodyPr>
            <a:normAutofit fontScale="90000"/>
          </a:bodyPr>
          <a:lstStyle/>
          <a:p>
            <a:pPr>
              <a:spcBef>
                <a:spcPts val="250"/>
              </a:spcBef>
              <a:buClr>
                <a:schemeClr val="accent3"/>
              </a:buClr>
            </a:pPr>
            <a:r>
              <a:rPr lang="en-US" sz="4400" dirty="0" smtClean="0"/>
              <a:t>FOCUS GROUP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1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endParaRPr lang="en-IN" sz="18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" y="838200"/>
            <a:ext cx="8229600" cy="41148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b="1" i="1" dirty="0"/>
              <a:t>N = </a:t>
            </a:r>
            <a:r>
              <a:rPr lang="en-US" sz="1800" b="1" i="1" dirty="0" smtClean="0"/>
              <a:t>11</a:t>
            </a:r>
            <a:endParaRPr lang="en-US" sz="1800" b="1" i="1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920578"/>
              </p:ext>
            </p:extLst>
          </p:nvPr>
        </p:nvGraphicFramePr>
        <p:xfrm>
          <a:off x="4572000" y="35428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752585"/>
              </p:ext>
            </p:extLst>
          </p:nvPr>
        </p:nvGraphicFramePr>
        <p:xfrm>
          <a:off x="4746551" y="1981200"/>
          <a:ext cx="43434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17609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556804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460820"/>
              </p:ext>
            </p:extLst>
          </p:nvPr>
        </p:nvGraphicFramePr>
        <p:xfrm>
          <a:off x="3810000" y="3505200"/>
          <a:ext cx="4800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237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8305800" cy="762000"/>
          </a:xfrm>
        </p:spPr>
        <p:txBody>
          <a:bodyPr>
            <a:normAutofit fontScale="90000"/>
          </a:bodyPr>
          <a:lstStyle/>
          <a:p>
            <a:pPr>
              <a:spcBef>
                <a:spcPts val="250"/>
              </a:spcBef>
              <a:buClr>
                <a:schemeClr val="accent3"/>
              </a:buClr>
            </a:pPr>
            <a:r>
              <a:rPr lang="en-US" sz="4400" dirty="0" smtClean="0"/>
              <a:t>KEY SECTIONS IN THE FEEDBACK 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1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endParaRPr lang="en-IN" sz="18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" y="1447800"/>
            <a:ext cx="8229600" cy="41148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50"/>
              </a:spcBef>
            </a:pPr>
            <a:endParaRPr lang="en-IN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2219504"/>
            <a:ext cx="7772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itchFamily="2" charset="2"/>
              <a:buChar char="q"/>
            </a:pPr>
            <a:r>
              <a:rPr lang="en-US" sz="2400" b="1" dirty="0"/>
              <a:t>Administration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itchFamily="2" charset="2"/>
              <a:buChar char="q"/>
            </a:pPr>
            <a:r>
              <a:rPr lang="en-US" sz="2400" b="1" dirty="0"/>
              <a:t>Payroll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itchFamily="2" charset="2"/>
              <a:buChar char="q"/>
            </a:pPr>
            <a:r>
              <a:rPr lang="en-US" sz="2400" b="1" dirty="0"/>
              <a:t>Induction &amp; On – Boarding</a:t>
            </a:r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itchFamily="2" charset="2"/>
              <a:buChar char="q"/>
            </a:pPr>
            <a:r>
              <a:rPr lang="en-US" sz="2400" b="1" dirty="0"/>
              <a:t>KRAs &amp; Goal Setting</a:t>
            </a:r>
          </a:p>
          <a:p>
            <a:pPr>
              <a:spcBef>
                <a:spcPts val="250"/>
              </a:spcBef>
              <a:buClr>
                <a:schemeClr val="accent3"/>
              </a:buClr>
            </a:pPr>
            <a:endParaRPr lang="en-US" sz="2400" b="1" dirty="0"/>
          </a:p>
          <a:p>
            <a:pPr marL="285750" indent="-285750">
              <a:spcBef>
                <a:spcPts val="250"/>
              </a:spcBef>
              <a:buClr>
                <a:schemeClr val="accent3"/>
              </a:buClr>
              <a:buFont typeface="Wingdings" pitchFamily="2" charset="2"/>
              <a:buChar char="q"/>
            </a:pPr>
            <a:r>
              <a:rPr lang="en-US" sz="2400" b="1" dirty="0"/>
              <a:t>Organization Culture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52525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Administration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19400"/>
            <a:ext cx="5191125" cy="349878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382000" y="640080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4864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a) Cubicle/Cabin with Keys to Lockers/Drawers</a:t>
            </a:r>
            <a:endParaRPr lang="en-IN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b) Telephone Extension List</a:t>
            </a:r>
            <a:endParaRPr lang="en-IN" sz="1600" i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123974"/>
              </p:ext>
            </p:extLst>
          </p:nvPr>
        </p:nvGraphicFramePr>
        <p:xfrm>
          <a:off x="-10236" y="1905000"/>
          <a:ext cx="4810836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219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Did you receive following within 2 Days from DOJ?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29803"/>
              </p:ext>
            </p:extLst>
          </p:nvPr>
        </p:nvGraphicFramePr>
        <p:xfrm>
          <a:off x="152400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772704"/>
              </p:ext>
            </p:extLst>
          </p:nvPr>
        </p:nvGraphicFramePr>
        <p:xfrm>
          <a:off x="4533900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122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00" y="51816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c) Stationery</a:t>
            </a:r>
            <a:endParaRPr lang="en-IN" sz="1600" i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414894"/>
              </p:ext>
            </p:extLst>
          </p:nvPr>
        </p:nvGraphicFramePr>
        <p:xfrm>
          <a:off x="-10236" y="1905000"/>
          <a:ext cx="4810836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219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Did you receive following within 2 Days from DOJ?</a:t>
            </a:r>
            <a:endParaRPr lang="en-I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919665"/>
              </p:ext>
            </p:extLst>
          </p:nvPr>
        </p:nvGraphicFramePr>
        <p:xfrm>
          <a:off x="4533900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428844"/>
              </p:ext>
            </p:extLst>
          </p:nvPr>
        </p:nvGraphicFramePr>
        <p:xfrm>
          <a:off x="2254431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62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132416"/>
              </p:ext>
            </p:extLst>
          </p:nvPr>
        </p:nvGraphicFramePr>
        <p:xfrm>
          <a:off x="-10236" y="1905000"/>
          <a:ext cx="4810836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219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Did you receive Visiting Cards within 7 days from DOJ?</a:t>
            </a:r>
            <a:endParaRPr lang="en-I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287250"/>
              </p:ext>
            </p:extLst>
          </p:nvPr>
        </p:nvGraphicFramePr>
        <p:xfrm>
          <a:off x="4533900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158325"/>
              </p:ext>
            </p:extLst>
          </p:nvPr>
        </p:nvGraphicFramePr>
        <p:xfrm>
          <a:off x="2254431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648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2652</TotalTime>
  <Words>845</Words>
  <Application>Microsoft Office PowerPoint</Application>
  <PresentationFormat>On-screen Show (4:3)</PresentationFormat>
  <Paragraphs>194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       New Employee Connect</vt:lpstr>
      <vt:lpstr>THE OBJECTIVE                  </vt:lpstr>
      <vt:lpstr>FOCUS GROUP                  </vt:lpstr>
      <vt:lpstr>FOCUS GROUP                  </vt:lpstr>
      <vt:lpstr>KEY SECTIONS IN THE FEEDBACK FORM                 </vt:lpstr>
      <vt:lpstr>Administration</vt:lpstr>
      <vt:lpstr>DATA ANALYSIS                      </vt:lpstr>
      <vt:lpstr>DATA ANALYSIS                      </vt:lpstr>
      <vt:lpstr>DATA ANALYSIS                      </vt:lpstr>
      <vt:lpstr>DATA ANALYSIS                          </vt:lpstr>
      <vt:lpstr>DATA ANALYSIS                         </vt:lpstr>
      <vt:lpstr>Payroll </vt:lpstr>
      <vt:lpstr>DATA ANALYSIS                      </vt:lpstr>
      <vt:lpstr>DATA ANALYSIS                          </vt:lpstr>
      <vt:lpstr>DATA ANALYSIS                         </vt:lpstr>
      <vt:lpstr>Induction &amp; Onboarding</vt:lpstr>
      <vt:lpstr>DATA ANALYSIS                      </vt:lpstr>
      <vt:lpstr>DATA ANALYSIS</vt:lpstr>
      <vt:lpstr>DATA ANALYSIS  </vt:lpstr>
      <vt:lpstr>DATA ANALYSIS                         </vt:lpstr>
      <vt:lpstr>KRAs &amp; Goal Setting</vt:lpstr>
      <vt:lpstr>DATA ANALYSIS  </vt:lpstr>
      <vt:lpstr>DATA ANALYSIS  </vt:lpstr>
      <vt:lpstr>DATA ANALYSIS   </vt:lpstr>
      <vt:lpstr>Organization Culture</vt:lpstr>
      <vt:lpstr>DATA ANALYSIS                    </vt:lpstr>
      <vt:lpstr>DATA ANALYSIS                    </vt:lpstr>
      <vt:lpstr>DATA ANALYSIS                    </vt:lpstr>
      <vt:lpstr>DATA ANALYSIS   </vt:lpstr>
      <vt:lpstr>   SUGGESTIONS!!!   </vt:lpstr>
      <vt:lpstr>   Thank You !!!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Komal Patwardhan</cp:lastModifiedBy>
  <cp:revision>385</cp:revision>
  <dcterms:created xsi:type="dcterms:W3CDTF">2006-08-16T00:00:00Z</dcterms:created>
  <dcterms:modified xsi:type="dcterms:W3CDTF">2015-11-27T08:47:06Z</dcterms:modified>
</cp:coreProperties>
</file>