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5" r:id="rId4"/>
    <p:sldId id="259" r:id="rId5"/>
    <p:sldId id="258" r:id="rId6"/>
    <p:sldId id="280" r:id="rId7"/>
    <p:sldId id="277" r:id="rId8"/>
    <p:sldId id="279" r:id="rId9"/>
    <p:sldId id="281" r:id="rId10"/>
    <p:sldId id="261" r:id="rId11"/>
    <p:sldId id="262" r:id="rId12"/>
    <p:sldId id="274" r:id="rId13"/>
    <p:sldId id="278" r:id="rId14"/>
    <p:sldId id="263" r:id="rId15"/>
    <p:sldId id="264" r:id="rId16"/>
    <p:sldId id="272" r:id="rId17"/>
    <p:sldId id="269" r:id="rId18"/>
    <p:sldId id="26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2"/>
    </p:cViewPr>
  </p:sorter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image" Target="../media/image1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 sz="2200">
                <a:solidFill>
                  <a:srgbClr val="FFC000"/>
                </a:solidFill>
                <a:latin typeface="Arial Black" panose="020B0A04020102020204" pitchFamily="34" charset="0"/>
              </a:defRPr>
            </a:pP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VVF NG CONSUMPTION REPORT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7385561896506053E-2"/>
          <c:y val="0.13224637681159421"/>
          <c:w val="0.60205386597317534"/>
          <c:h val="0.8253623188405797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VVF NG CONSUMPTION REPORT</c:v>
                </c:pt>
              </c:strCache>
            </c:strRef>
          </c:tx>
          <c:dPt>
            <c:idx val="0"/>
            <c:bubble3D val="0"/>
          </c:dPt>
          <c:dLbls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  <a:latin typeface="Arial Black" panose="020B0A04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GAIL NG contractual supply qty.scm/day </c:v>
                </c:pt>
                <c:pt idx="1">
                  <c:v>VVF NG consumption Max qty. scm/day</c:v>
                </c:pt>
                <c:pt idx="2">
                  <c:v>Min Spare NG scm/day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100000</c:v>
                </c:pt>
                <c:pt idx="1">
                  <c:v>90000</c:v>
                </c:pt>
                <c:pt idx="2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4142924221628261"/>
          <c:y val="0.18740214538400091"/>
          <c:w val="0.34931156541212166"/>
          <c:h val="0.71125432690478907"/>
        </c:manualLayout>
      </c:layout>
      <c:overlay val="0"/>
      <c:txPr>
        <a:bodyPr/>
        <a:lstStyle/>
        <a:p>
          <a:pPr>
            <a:defRPr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 algn="ctr">
              <a:defRPr sz="3200" baseline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defRPr>
            </a:pPr>
            <a:r>
              <a:rPr lang="en-US" sz="3200" baseline="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H2O2 Report </a:t>
            </a:r>
            <a:endParaRPr lang="en-US" sz="3200" baseline="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38927485878269091"/>
          <c:y val="9.0935508061492313E-3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  <c:spPr>
        <a:solidFill>
          <a:schemeClr val="accent5">
            <a:lumMod val="40000"/>
            <a:lumOff val="60000"/>
          </a:schemeClr>
        </a:solidFill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</c:spPr>
    </c:backWall>
    <c:plotArea>
      <c:layout>
        <c:manualLayout>
          <c:layoutTarget val="inner"/>
          <c:xMode val="edge"/>
          <c:yMode val="edge"/>
          <c:x val="0.11144635681601747"/>
          <c:y val="0.14399118860142482"/>
          <c:w val="0.88855359296304182"/>
          <c:h val="0.4176512935883014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 14-15 MT/A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50800" dir="5400000" algn="ctr" rotWithShape="0">
                  <a:srgbClr val="00B050"/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baseline="0">
                    <a:solidFill>
                      <a:srgbClr val="FFFF00"/>
                    </a:solidFill>
                    <a:latin typeface="Arial Black" panose="020B0A04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Total plant capacity MT/A </c:v>
                </c:pt>
                <c:pt idx="1">
                  <c:v>Total supply MT/A -2014-15</c:v>
                </c:pt>
                <c:pt idx="2">
                  <c:v>Total Demand  MT/A 2014-15</c:v>
                </c:pt>
                <c:pt idx="3">
                  <c:v> Gap MT/A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111225</c:v>
                </c:pt>
                <c:pt idx="1">
                  <c:v>96172</c:v>
                </c:pt>
                <c:pt idx="2">
                  <c:v>119800</c:v>
                </c:pt>
                <c:pt idx="3">
                  <c:v>23628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562688"/>
        <c:axId val="24568576"/>
        <c:axId val="0"/>
      </c:bar3DChart>
      <c:catAx>
        <c:axId val="245626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 baseline="0">
                <a:solidFill>
                  <a:srgbClr val="FF0000"/>
                </a:solidFill>
                <a:latin typeface="Arial Black" panose="020B0A04020102020204" pitchFamily="34" charset="0"/>
              </a:defRPr>
            </a:pPr>
            <a:endParaRPr lang="en-US"/>
          </a:p>
        </c:txPr>
        <c:crossAx val="24568576"/>
        <c:crosses val="autoZero"/>
        <c:auto val="1"/>
        <c:lblAlgn val="ctr"/>
        <c:lblOffset val="100"/>
        <c:noMultiLvlLbl val="0"/>
      </c:catAx>
      <c:valAx>
        <c:axId val="245685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solidFill>
                      <a:srgbClr val="FF0000"/>
                    </a:solidFill>
                    <a:latin typeface="Arial Black" panose="020B0A04020102020204" pitchFamily="34" charset="0"/>
                  </a:defRPr>
                </a:pPr>
                <a:r>
                  <a:rPr lang="en-US" baseline="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H2O2 MT/A</a:t>
                </a:r>
                <a:endParaRPr lang="en-US" baseline="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4.0022345179825503E-2"/>
              <c:y val="0.2339220361539314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  <a:latin typeface="Arial Black" panose="020B0A04020102020204" pitchFamily="34" charset="0"/>
              </a:defRPr>
            </a:pPr>
            <a:endParaRPr lang="en-US"/>
          </a:p>
        </c:txPr>
        <c:crossAx val="24562688"/>
        <c:crosses val="autoZero"/>
        <c:crossBetween val="between"/>
      </c:valAx>
      <c:dTable>
        <c:showHorzBorder val="0"/>
        <c:showVertBorder val="0"/>
        <c:showOutline val="0"/>
        <c:showKeys val="1"/>
        <c:spPr>
          <a:solidFill>
            <a:schemeClr val="bg2">
              <a:lumMod val="25000"/>
            </a:schemeClr>
          </a:solidFill>
        </c:spPr>
        <c:txPr>
          <a:bodyPr/>
          <a:lstStyle/>
          <a:p>
            <a:pPr rtl="0">
              <a:defRPr sz="1400" baseline="0">
                <a:solidFill>
                  <a:srgbClr val="FFC000"/>
                </a:solidFill>
                <a:latin typeface="Arial Black" panose="020B0A04020102020204" pitchFamily="34" charset="0"/>
              </a:defRPr>
            </a:pPr>
            <a:endParaRPr lang="en-US"/>
          </a:p>
        </c:txPr>
      </c:dTable>
      <c:spPr>
        <a:solidFill>
          <a:schemeClr val="bg2"/>
        </a:solidFill>
      </c:spPr>
    </c:plotArea>
    <c:plotVisOnly val="1"/>
    <c:dispBlanksAs val="gap"/>
    <c:showDLblsOverMax val="0"/>
  </c:chart>
  <c:spPr>
    <a:solidFill>
      <a:schemeClr val="bg2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 sz="1800">
                <a:solidFill>
                  <a:schemeClr val="accent4">
                    <a:lumMod val="75000"/>
                  </a:schemeClr>
                </a:solidFill>
              </a:defRPr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Installed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Capacity Vs Production of existing players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21450635978195035"/>
          <c:y val="1.2195121951219513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2"/>
        </a:solidFill>
      </c:spPr>
    </c:sideWall>
    <c:backWall>
      <c:thickness val="0"/>
      <c:spPr>
        <a:solidFill>
          <a:schemeClr val="bg2"/>
        </a:solidFill>
      </c:spPr>
    </c:backWall>
    <c:plotArea>
      <c:layout>
        <c:manualLayout>
          <c:layoutTarget val="inner"/>
          <c:xMode val="edge"/>
          <c:yMode val="edge"/>
          <c:x val="1.0256410256410256E-2"/>
          <c:y val="0.23707702969713054"/>
          <c:w val="0.98461538461538467"/>
          <c:h val="0.6619566609051916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Installed capacity FY14-15 MT/A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.10512820512820513"/>
                  <c:y val="2.92792792792792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rgbClr val="FF0000"/>
                    </a:solidFill>
                    <a:latin typeface="Arial Black" panose="020B0A04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Sheet1!$A$14:$A$17</c:f>
              <c:strCache>
                <c:ptCount val="4"/>
                <c:pt idx="0">
                  <c:v>NPL</c:v>
                </c:pt>
                <c:pt idx="1">
                  <c:v>GACL</c:v>
                </c:pt>
                <c:pt idx="2">
                  <c:v>APL</c:v>
                </c:pt>
                <c:pt idx="3">
                  <c:v>HOCL</c:v>
                </c:pt>
              </c:strCache>
            </c:strRef>
          </c:cat>
          <c:val>
            <c:numRef>
              <c:f>Sheet1!$B$14:$B$17</c:f>
              <c:numCache>
                <c:formatCode>General</c:formatCode>
                <c:ptCount val="4"/>
                <c:pt idx="0">
                  <c:v>48000</c:v>
                </c:pt>
                <c:pt idx="1">
                  <c:v>40000</c:v>
                </c:pt>
                <c:pt idx="2">
                  <c:v>18000</c:v>
                </c:pt>
                <c:pt idx="3">
                  <c:v>5225</c:v>
                </c:pt>
              </c:numCache>
            </c:numRef>
          </c:val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Production in FY14-15 MT/A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7.692307692307694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0256410256410256"/>
                  <c:y val="7.8828828828828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11794871794871795"/>
                  <c:y val="5.4054054054054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rgbClr val="FF0000"/>
                    </a:solidFill>
                    <a:latin typeface="Arial Black" panose="020B0A04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Sheet1!$A$14:$A$17</c:f>
              <c:strCache>
                <c:ptCount val="4"/>
                <c:pt idx="0">
                  <c:v>NPL</c:v>
                </c:pt>
                <c:pt idx="1">
                  <c:v>GACL</c:v>
                </c:pt>
                <c:pt idx="2">
                  <c:v>APL</c:v>
                </c:pt>
                <c:pt idx="3">
                  <c:v>HOCL</c:v>
                </c:pt>
              </c:strCache>
            </c:strRef>
          </c:cat>
          <c:val>
            <c:numRef>
              <c:f>Sheet1!$C$14:$C$17</c:f>
              <c:numCache>
                <c:formatCode>General</c:formatCode>
                <c:ptCount val="4"/>
                <c:pt idx="0">
                  <c:v>44111</c:v>
                </c:pt>
                <c:pt idx="1">
                  <c:v>38201</c:v>
                </c:pt>
                <c:pt idx="2">
                  <c:v>9035</c:v>
                </c:pt>
                <c:pt idx="3">
                  <c:v>4825</c:v>
                </c:pt>
              </c:numCache>
            </c:numRef>
          </c:val>
        </c:ser>
        <c:ser>
          <c:idx val="2"/>
          <c:order val="2"/>
          <c:tx>
            <c:strRef>
              <c:f>Sheet1!$D$13</c:f>
              <c:strCache>
                <c:ptCount val="1"/>
              </c:strCache>
            </c:strRef>
          </c:tx>
          <c:invertIfNegative val="0"/>
          <c:cat>
            <c:strRef>
              <c:f>Sheet1!$A$14:$A$17</c:f>
              <c:strCache>
                <c:ptCount val="4"/>
                <c:pt idx="0">
                  <c:v>NPL</c:v>
                </c:pt>
                <c:pt idx="1">
                  <c:v>GACL</c:v>
                </c:pt>
                <c:pt idx="2">
                  <c:v>APL</c:v>
                </c:pt>
                <c:pt idx="3">
                  <c:v>HOCL</c:v>
                </c:pt>
              </c:strCache>
            </c:strRef>
          </c:cat>
          <c:val>
            <c:numRef>
              <c:f>Sheet1!$D$14:$D$17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2138880"/>
        <c:axId val="22140416"/>
        <c:axId val="0"/>
      </c:bar3DChart>
      <c:catAx>
        <c:axId val="221388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22140416"/>
        <c:crosses val="autoZero"/>
        <c:auto val="1"/>
        <c:lblAlgn val="ctr"/>
        <c:lblOffset val="100"/>
        <c:noMultiLvlLbl val="0"/>
      </c:catAx>
      <c:valAx>
        <c:axId val="22140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138880"/>
        <c:crosses val="autoZero"/>
        <c:crossBetween val="between"/>
      </c:valAx>
    </c:plotArea>
    <c:legend>
      <c:legendPos val="t"/>
      <c:legendEntry>
        <c:idx val="2"/>
        <c:delete val="1"/>
      </c:legendEntry>
      <c:layout/>
      <c:overlay val="0"/>
      <c:txPr>
        <a:bodyPr/>
        <a:lstStyle/>
        <a:p>
          <a:pPr>
            <a:defRPr>
              <a:solidFill>
                <a:srgbClr val="FF0000"/>
              </a:solidFill>
              <a:latin typeface="Arial Black" panose="020B0A04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lang="en-US" dirty="0" smtClean="0">
                <a:solidFill>
                  <a:srgbClr val="FF0000"/>
                </a:solidFill>
              </a:rPr>
              <a:t>Global demand  </a:t>
            </a:r>
            <a:r>
              <a:rPr lang="en-US" dirty="0">
                <a:solidFill>
                  <a:srgbClr val="FF0000"/>
                </a:solidFill>
              </a:rPr>
              <a:t>(Million metric tons)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110869365013584E-2"/>
          <c:y val="0.12512740594925634"/>
          <c:w val="0.70262294515817103"/>
          <c:h val="0.782507655293088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 demand (Million metric tons)</c:v>
                </c:pt>
              </c:strCache>
            </c:strRef>
          </c:tx>
          <c:spPr>
            <a:blipFill>
              <a:blip xmlns:r="http://schemas.openxmlformats.org/officeDocument/2006/relationships" r:embed="rId1">
                <a:duotone>
                  <a:schemeClr val="accent5">
                    <a:shade val="63000"/>
                    <a:tint val="82000"/>
                  </a:schemeClr>
                  <a:schemeClr val="accent5">
                    <a:tint val="10000"/>
                    <a:satMod val="400000"/>
                  </a:schemeClr>
                </a:duotone>
              </a:blip>
              <a:tile tx="0" ty="0" sx="40000" sy="40000" flip="none" algn="tl"/>
            </a:blipFill>
            <a:ln w="12700" cap="flat" cmpd="sng" algn="ctr">
              <a:solidFill>
                <a:schemeClr val="accent5"/>
              </a:solidFill>
              <a:prstDash val="solid"/>
            </a:ln>
            <a:effectLst>
              <a:outerShdw blurRad="95000" rotWithShape="0">
                <a:srgbClr val="000000">
                  <a:alpha val="50000"/>
                </a:srgbClr>
              </a:outerShdw>
              <a:softEdge rad="12700"/>
            </a:effectLst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Lbls>
            <c:txPr>
              <a:bodyPr/>
              <a:lstStyle/>
              <a:p>
                <a:pPr>
                  <a:defRPr sz="1600">
                    <a:solidFill>
                      <a:srgbClr val="FF0000"/>
                    </a:solidFill>
                    <a:latin typeface="Arial Black" panose="020B0A040201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1.8</c:v>
                </c:pt>
                <c:pt idx="1">
                  <c:v>2.1</c:v>
                </c:pt>
                <c:pt idx="2">
                  <c:v>2.4</c:v>
                </c:pt>
                <c:pt idx="3">
                  <c:v>2.8</c:v>
                </c:pt>
                <c:pt idx="4">
                  <c:v>3.2</c:v>
                </c:pt>
                <c:pt idx="5">
                  <c:v>3.8</c:v>
                </c:pt>
                <c:pt idx="6">
                  <c:v>4.2</c:v>
                </c:pt>
                <c:pt idx="7">
                  <c:v>5.3</c:v>
                </c:pt>
                <c:pt idx="8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152384"/>
        <c:axId val="7153920"/>
      </c:barChart>
      <c:catAx>
        <c:axId val="715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7153920"/>
        <c:crosses val="autoZero"/>
        <c:auto val="1"/>
        <c:lblAlgn val="ctr"/>
        <c:lblOffset val="100"/>
        <c:noMultiLvlLbl val="0"/>
      </c:catAx>
      <c:valAx>
        <c:axId val="71539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  <a:latin typeface="Arial Black" panose="020B0A04020102020204" pitchFamily="34" charset="0"/>
              </a:defRPr>
            </a:pPr>
            <a:endParaRPr lang="en-US"/>
          </a:p>
        </c:txPr>
        <c:crossAx val="7152384"/>
        <c:crosses val="autoZero"/>
        <c:crossBetween val="between"/>
      </c:valAx>
      <c:spPr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 baseline="0">
          <a:solidFill>
            <a:srgbClr val="FFFF00"/>
          </a:solidFill>
        </a:defRPr>
      </a:pPr>
      <a:endParaRPr lang="en-US"/>
    </a:p>
  </c:txPr>
  <c:externalData r:id="rId2">
    <c:autoUpdate val="0"/>
  </c:externalData>
</c:chartSpace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16EA6-9A43-4BF0-842F-DBF200EE782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53DF598-9689-4024-9101-0DC35015DEEB}">
      <dgm:prSet custT="1"/>
      <dgm:spPr/>
      <dgm:t>
        <a:bodyPr/>
        <a:lstStyle/>
        <a:p>
          <a:pPr rtl="0"/>
          <a:r>
            <a:rPr lang="en-US" sz="1800" b="1" cap="none" spc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rPr>
            <a:t>There are only four manufacturers in India .</a:t>
          </a:r>
          <a:endParaRPr lang="en-US" sz="1800" b="1" cap="none" spc="0" baseline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407D1735-97D3-4B05-99B3-6878FB000D2F}" type="parTrans" cxnId="{B86EBC08-7300-47D2-B139-0F5AD84226EC}">
      <dgm:prSet/>
      <dgm:spPr/>
      <dgm:t>
        <a:bodyPr/>
        <a:lstStyle/>
        <a:p>
          <a:endParaRPr lang="en-US"/>
        </a:p>
      </dgm:t>
    </dgm:pt>
    <dgm:pt modelId="{51BE693E-ECF9-4E8A-ACFE-4F47C6C7B5D1}" type="sibTrans" cxnId="{B86EBC08-7300-47D2-B139-0F5AD84226EC}">
      <dgm:prSet/>
      <dgm:spPr/>
      <dgm:t>
        <a:bodyPr/>
        <a:lstStyle/>
        <a:p>
          <a:endParaRPr lang="en-US"/>
        </a:p>
      </dgm:t>
    </dgm:pt>
    <dgm:pt modelId="{B8CC3C6F-6847-47B8-B128-ED96BB1A3E32}">
      <dgm:prSet custT="1"/>
      <dgm:spPr/>
      <dgm:t>
        <a:bodyPr/>
        <a:lstStyle/>
        <a:p>
          <a:pPr rtl="0"/>
          <a:r>
            <a:rPr lang="en-US" sz="18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1.Gujrat Alkalies  and Chemicals    Ltd.</a:t>
          </a:r>
          <a:endParaRPr lang="en-US" sz="1800" baseline="0" dirty="0">
            <a:solidFill>
              <a:srgbClr val="FFFF00"/>
            </a:solidFill>
            <a:latin typeface="Arial Black" panose="020B0A04020102020204" pitchFamily="34" charset="0"/>
          </a:endParaRPr>
        </a:p>
      </dgm:t>
    </dgm:pt>
    <dgm:pt modelId="{A2ED9905-F92A-401B-BD00-7C9902E2BCF0}" type="parTrans" cxnId="{DE78FC29-C926-4A46-BDC5-D3A6242C2D3C}">
      <dgm:prSet/>
      <dgm:spPr/>
      <dgm:t>
        <a:bodyPr/>
        <a:lstStyle/>
        <a:p>
          <a:endParaRPr lang="en-US"/>
        </a:p>
      </dgm:t>
    </dgm:pt>
    <dgm:pt modelId="{1D498776-3AD0-4C01-A329-F6C9D062A7CC}" type="sibTrans" cxnId="{DE78FC29-C926-4A46-BDC5-D3A6242C2D3C}">
      <dgm:prSet/>
      <dgm:spPr/>
      <dgm:t>
        <a:bodyPr/>
        <a:lstStyle/>
        <a:p>
          <a:endParaRPr lang="en-US"/>
        </a:p>
      </dgm:t>
    </dgm:pt>
    <dgm:pt modelId="{68413EDF-F839-4A01-93E0-6734E2E362FA}">
      <dgm:prSet custT="1"/>
      <dgm:spPr/>
      <dgm:t>
        <a:bodyPr/>
        <a:lstStyle/>
        <a:p>
          <a:pPr rtl="0"/>
          <a:r>
            <a:rPr lang="en-US" sz="18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2.National Peroxide Ltd</a:t>
          </a:r>
          <a:endParaRPr lang="en-US" sz="1800" baseline="0" dirty="0">
            <a:solidFill>
              <a:srgbClr val="FFFF00"/>
            </a:solidFill>
            <a:latin typeface="Arial Black" panose="020B0A04020102020204" pitchFamily="34" charset="0"/>
          </a:endParaRPr>
        </a:p>
      </dgm:t>
    </dgm:pt>
    <dgm:pt modelId="{5556CEBA-2E0B-4EC0-BB10-E14FACE18AF0}" type="parTrans" cxnId="{15CE9EA8-5B8B-4960-8650-768A345FCBFD}">
      <dgm:prSet/>
      <dgm:spPr/>
      <dgm:t>
        <a:bodyPr/>
        <a:lstStyle/>
        <a:p>
          <a:endParaRPr lang="en-US"/>
        </a:p>
      </dgm:t>
    </dgm:pt>
    <dgm:pt modelId="{679B1807-9AC4-4AA0-B013-D6E8C21C171D}" type="sibTrans" cxnId="{15CE9EA8-5B8B-4960-8650-768A345FCBFD}">
      <dgm:prSet/>
      <dgm:spPr/>
      <dgm:t>
        <a:bodyPr/>
        <a:lstStyle/>
        <a:p>
          <a:endParaRPr lang="en-US"/>
        </a:p>
      </dgm:t>
    </dgm:pt>
    <dgm:pt modelId="{7768F4BE-E76F-4D36-BEC8-51B280EDF08E}">
      <dgm:prSet custT="1"/>
      <dgm:spPr/>
      <dgm:t>
        <a:bodyPr/>
        <a:lstStyle/>
        <a:p>
          <a:pPr rtl="0"/>
          <a:r>
            <a:rPr lang="en-US" sz="18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3.Asian Peroxide Ltd</a:t>
          </a:r>
          <a:endParaRPr lang="en-US" sz="1800" baseline="0" dirty="0">
            <a:solidFill>
              <a:srgbClr val="FFFF00"/>
            </a:solidFill>
            <a:latin typeface="Arial Black" panose="020B0A04020102020204" pitchFamily="34" charset="0"/>
          </a:endParaRPr>
        </a:p>
      </dgm:t>
    </dgm:pt>
    <dgm:pt modelId="{DBBBB7E1-2696-4299-B2A5-23C222484AA6}" type="parTrans" cxnId="{1D098F57-E3A8-458C-A298-03B1EDDF016C}">
      <dgm:prSet/>
      <dgm:spPr/>
      <dgm:t>
        <a:bodyPr/>
        <a:lstStyle/>
        <a:p>
          <a:endParaRPr lang="en-US"/>
        </a:p>
      </dgm:t>
    </dgm:pt>
    <dgm:pt modelId="{52379613-126A-45C4-BF60-78E5F0667AD8}" type="sibTrans" cxnId="{1D098F57-E3A8-458C-A298-03B1EDDF016C}">
      <dgm:prSet/>
      <dgm:spPr/>
      <dgm:t>
        <a:bodyPr/>
        <a:lstStyle/>
        <a:p>
          <a:endParaRPr lang="en-US"/>
        </a:p>
      </dgm:t>
    </dgm:pt>
    <dgm:pt modelId="{4BFFA362-ED3D-4EAE-AAD3-45BCA41755D7}">
      <dgm:prSet custT="1"/>
      <dgm:spPr/>
      <dgm:t>
        <a:bodyPr/>
        <a:lstStyle/>
        <a:p>
          <a:pPr rtl="0"/>
          <a:r>
            <a:rPr lang="en-US" sz="18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4.Hindustan Organic Chemicals Ltd</a:t>
          </a:r>
          <a:r>
            <a:rPr lang="en-US" sz="2000" baseline="0" dirty="0" smtClean="0">
              <a:solidFill>
                <a:srgbClr val="FFFF00"/>
              </a:solidFill>
            </a:rPr>
            <a:t>.</a:t>
          </a:r>
          <a:endParaRPr lang="en-US" sz="2000" baseline="0" dirty="0">
            <a:solidFill>
              <a:srgbClr val="FFFF00"/>
            </a:solidFill>
          </a:endParaRPr>
        </a:p>
      </dgm:t>
    </dgm:pt>
    <dgm:pt modelId="{804174BC-C41F-44DB-A9D0-23E8C33248BA}" type="parTrans" cxnId="{5CA30AF8-4A0D-4EFA-A9C9-F4932AEDBD57}">
      <dgm:prSet/>
      <dgm:spPr/>
      <dgm:t>
        <a:bodyPr/>
        <a:lstStyle/>
        <a:p>
          <a:endParaRPr lang="en-US"/>
        </a:p>
      </dgm:t>
    </dgm:pt>
    <dgm:pt modelId="{4E6D88AF-7D0F-48B2-9E12-FAB28D12B580}" type="sibTrans" cxnId="{5CA30AF8-4A0D-4EFA-A9C9-F4932AEDBD57}">
      <dgm:prSet/>
      <dgm:spPr/>
      <dgm:t>
        <a:bodyPr/>
        <a:lstStyle/>
        <a:p>
          <a:endParaRPr lang="en-US"/>
        </a:p>
      </dgm:t>
    </dgm:pt>
    <dgm:pt modelId="{0F144189-4FCF-4EED-A9E5-95E183BBB78C}" type="pres">
      <dgm:prSet presAssocID="{BDB16EA6-9A43-4BF0-842F-DBF200EE78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43CB6E-1B69-4F3A-9D6F-AF98215BB94A}" type="pres">
      <dgm:prSet presAssocID="{F53DF598-9689-4024-9101-0DC35015DEEB}" presName="parentText" presStyleLbl="node1" presStyleIdx="0" presStyleCnt="5" custLinFactNeighborX="4233" custLinFactNeighborY="392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20E93-CD1E-4BBE-A84A-68467BBE3FED}" type="pres">
      <dgm:prSet presAssocID="{51BE693E-ECF9-4E8A-ACFE-4F47C6C7B5D1}" presName="spacer" presStyleCnt="0"/>
      <dgm:spPr/>
    </dgm:pt>
    <dgm:pt modelId="{99D83984-82BC-487C-9A8E-91F2BCB83AEF}" type="pres">
      <dgm:prSet presAssocID="{B8CC3C6F-6847-47B8-B128-ED96BB1A3E32}" presName="parentText" presStyleLbl="node1" presStyleIdx="1" presStyleCnt="5" custLinFactNeighborX="-1049" custLinFactNeighborY="288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51AC0-DEE6-4CD0-A738-4B5352EF5176}" type="pres">
      <dgm:prSet presAssocID="{1D498776-3AD0-4C01-A329-F6C9D062A7CC}" presName="spacer" presStyleCnt="0"/>
      <dgm:spPr/>
    </dgm:pt>
    <dgm:pt modelId="{1F8C4584-7A32-4A12-B0BF-07E58C6AF2A3}" type="pres">
      <dgm:prSet presAssocID="{68413EDF-F839-4A01-93E0-6734E2E362F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BAFD9-4A16-44FC-92C6-B86F27FA2827}" type="pres">
      <dgm:prSet presAssocID="{679B1807-9AC4-4AA0-B013-D6E8C21C171D}" presName="spacer" presStyleCnt="0"/>
      <dgm:spPr/>
    </dgm:pt>
    <dgm:pt modelId="{95E25328-C5A7-42EF-A394-3A1F8FAA7363}" type="pres">
      <dgm:prSet presAssocID="{7768F4BE-E76F-4D36-BEC8-51B280EDF08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6C06E-D30B-41F6-BCAF-1BAC631A801D}" type="pres">
      <dgm:prSet presAssocID="{52379613-126A-45C4-BF60-78E5F0667AD8}" presName="spacer" presStyleCnt="0"/>
      <dgm:spPr/>
    </dgm:pt>
    <dgm:pt modelId="{B80FAF08-8A35-4B02-AC13-2D3097418947}" type="pres">
      <dgm:prSet presAssocID="{4BFFA362-ED3D-4EAE-AAD3-45BCA41755D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78FC29-C926-4A46-BDC5-D3A6242C2D3C}" srcId="{BDB16EA6-9A43-4BF0-842F-DBF200EE782D}" destId="{B8CC3C6F-6847-47B8-B128-ED96BB1A3E32}" srcOrd="1" destOrd="0" parTransId="{A2ED9905-F92A-401B-BD00-7C9902E2BCF0}" sibTransId="{1D498776-3AD0-4C01-A329-F6C9D062A7CC}"/>
    <dgm:cxn modelId="{DEB9F81F-3C30-404C-9820-CC9AB224A63C}" type="presOf" srcId="{BDB16EA6-9A43-4BF0-842F-DBF200EE782D}" destId="{0F144189-4FCF-4EED-A9E5-95E183BBB78C}" srcOrd="0" destOrd="0" presId="urn:microsoft.com/office/officeart/2005/8/layout/vList2"/>
    <dgm:cxn modelId="{1893D9B3-81D3-4FAA-A29C-BEE3A7382CFB}" type="presOf" srcId="{68413EDF-F839-4A01-93E0-6734E2E362FA}" destId="{1F8C4584-7A32-4A12-B0BF-07E58C6AF2A3}" srcOrd="0" destOrd="0" presId="urn:microsoft.com/office/officeart/2005/8/layout/vList2"/>
    <dgm:cxn modelId="{EA91382A-5699-4A24-9F69-553955FED0A9}" type="presOf" srcId="{4BFFA362-ED3D-4EAE-AAD3-45BCA41755D7}" destId="{B80FAF08-8A35-4B02-AC13-2D3097418947}" srcOrd="0" destOrd="0" presId="urn:microsoft.com/office/officeart/2005/8/layout/vList2"/>
    <dgm:cxn modelId="{5CA30AF8-4A0D-4EFA-A9C9-F4932AEDBD57}" srcId="{BDB16EA6-9A43-4BF0-842F-DBF200EE782D}" destId="{4BFFA362-ED3D-4EAE-AAD3-45BCA41755D7}" srcOrd="4" destOrd="0" parTransId="{804174BC-C41F-44DB-A9D0-23E8C33248BA}" sibTransId="{4E6D88AF-7D0F-48B2-9E12-FAB28D12B580}"/>
    <dgm:cxn modelId="{B86EBC08-7300-47D2-B139-0F5AD84226EC}" srcId="{BDB16EA6-9A43-4BF0-842F-DBF200EE782D}" destId="{F53DF598-9689-4024-9101-0DC35015DEEB}" srcOrd="0" destOrd="0" parTransId="{407D1735-97D3-4B05-99B3-6878FB000D2F}" sibTransId="{51BE693E-ECF9-4E8A-ACFE-4F47C6C7B5D1}"/>
    <dgm:cxn modelId="{08209E10-7FC7-4BB6-A017-BBE7EC1FFD66}" type="presOf" srcId="{7768F4BE-E76F-4D36-BEC8-51B280EDF08E}" destId="{95E25328-C5A7-42EF-A394-3A1F8FAA7363}" srcOrd="0" destOrd="0" presId="urn:microsoft.com/office/officeart/2005/8/layout/vList2"/>
    <dgm:cxn modelId="{7EED7946-6E54-46A1-B0A2-59D8171814BB}" type="presOf" srcId="{B8CC3C6F-6847-47B8-B128-ED96BB1A3E32}" destId="{99D83984-82BC-487C-9A8E-91F2BCB83AEF}" srcOrd="0" destOrd="0" presId="urn:microsoft.com/office/officeart/2005/8/layout/vList2"/>
    <dgm:cxn modelId="{1D098F57-E3A8-458C-A298-03B1EDDF016C}" srcId="{BDB16EA6-9A43-4BF0-842F-DBF200EE782D}" destId="{7768F4BE-E76F-4D36-BEC8-51B280EDF08E}" srcOrd="3" destOrd="0" parTransId="{DBBBB7E1-2696-4299-B2A5-23C222484AA6}" sibTransId="{52379613-126A-45C4-BF60-78E5F0667AD8}"/>
    <dgm:cxn modelId="{15CE9EA8-5B8B-4960-8650-768A345FCBFD}" srcId="{BDB16EA6-9A43-4BF0-842F-DBF200EE782D}" destId="{68413EDF-F839-4A01-93E0-6734E2E362FA}" srcOrd="2" destOrd="0" parTransId="{5556CEBA-2E0B-4EC0-BB10-E14FACE18AF0}" sibTransId="{679B1807-9AC4-4AA0-B013-D6E8C21C171D}"/>
    <dgm:cxn modelId="{8D046B48-8160-4540-8A8C-F7671625C89A}" type="presOf" srcId="{F53DF598-9689-4024-9101-0DC35015DEEB}" destId="{6243CB6E-1B69-4F3A-9D6F-AF98215BB94A}" srcOrd="0" destOrd="0" presId="urn:microsoft.com/office/officeart/2005/8/layout/vList2"/>
    <dgm:cxn modelId="{E87E1A49-100B-4DD2-9F11-B2DB26A9C7CF}" type="presParOf" srcId="{0F144189-4FCF-4EED-A9E5-95E183BBB78C}" destId="{6243CB6E-1B69-4F3A-9D6F-AF98215BB94A}" srcOrd="0" destOrd="0" presId="urn:microsoft.com/office/officeart/2005/8/layout/vList2"/>
    <dgm:cxn modelId="{5FC8D2EF-6CA0-4376-A971-111227C38D9E}" type="presParOf" srcId="{0F144189-4FCF-4EED-A9E5-95E183BBB78C}" destId="{26F20E93-CD1E-4BBE-A84A-68467BBE3FED}" srcOrd="1" destOrd="0" presId="urn:microsoft.com/office/officeart/2005/8/layout/vList2"/>
    <dgm:cxn modelId="{396B5A0B-6598-4908-87CC-37581CD901A8}" type="presParOf" srcId="{0F144189-4FCF-4EED-A9E5-95E183BBB78C}" destId="{99D83984-82BC-487C-9A8E-91F2BCB83AEF}" srcOrd="2" destOrd="0" presId="urn:microsoft.com/office/officeart/2005/8/layout/vList2"/>
    <dgm:cxn modelId="{E1983C8B-D18F-4335-B90C-96B88704E9BF}" type="presParOf" srcId="{0F144189-4FCF-4EED-A9E5-95E183BBB78C}" destId="{A8351AC0-DEE6-4CD0-A738-4B5352EF5176}" srcOrd="3" destOrd="0" presId="urn:microsoft.com/office/officeart/2005/8/layout/vList2"/>
    <dgm:cxn modelId="{12FD751A-41AB-4B32-9BE5-02D7A6E9E7ED}" type="presParOf" srcId="{0F144189-4FCF-4EED-A9E5-95E183BBB78C}" destId="{1F8C4584-7A32-4A12-B0BF-07E58C6AF2A3}" srcOrd="4" destOrd="0" presId="urn:microsoft.com/office/officeart/2005/8/layout/vList2"/>
    <dgm:cxn modelId="{FF84CF49-D088-48E3-8075-0E82C6BFF6A2}" type="presParOf" srcId="{0F144189-4FCF-4EED-A9E5-95E183BBB78C}" destId="{24FBAFD9-4A16-44FC-92C6-B86F27FA2827}" srcOrd="5" destOrd="0" presId="urn:microsoft.com/office/officeart/2005/8/layout/vList2"/>
    <dgm:cxn modelId="{4CFEEC58-49F0-42C6-82D6-D69B6E613F9F}" type="presParOf" srcId="{0F144189-4FCF-4EED-A9E5-95E183BBB78C}" destId="{95E25328-C5A7-42EF-A394-3A1F8FAA7363}" srcOrd="6" destOrd="0" presId="urn:microsoft.com/office/officeart/2005/8/layout/vList2"/>
    <dgm:cxn modelId="{977D26F1-9C74-48FF-93FC-C1BC029A09C5}" type="presParOf" srcId="{0F144189-4FCF-4EED-A9E5-95E183BBB78C}" destId="{0746C06E-D30B-41F6-BCAF-1BAC631A801D}" srcOrd="7" destOrd="0" presId="urn:microsoft.com/office/officeart/2005/8/layout/vList2"/>
    <dgm:cxn modelId="{32E54671-F4D3-4C38-85B7-F70EC782673E}" type="presParOf" srcId="{0F144189-4FCF-4EED-A9E5-95E183BBB78C}" destId="{B80FAF08-8A35-4B02-AC13-2D30974189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5DCD3-AE11-487E-8617-7ED64DD39ADD}" type="doc">
      <dgm:prSet loTypeId="urn:microsoft.com/office/officeart/2005/8/layout/StepDownProcess" loCatId="process" qsTypeId="urn:microsoft.com/office/officeart/2005/8/quickstyle/3d1" qsCatId="3D" csTypeId="urn:microsoft.com/office/officeart/2005/8/colors/colorful4" csCatId="colorful" phldr="1"/>
      <dgm:spPr/>
    </dgm:pt>
    <dgm:pt modelId="{8E54B579-B3BF-49EC-A807-3D30F80632BF}" type="pres">
      <dgm:prSet presAssocID="{5315DCD3-AE11-487E-8617-7ED64DD39ADD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8937A749-0576-4489-BEF8-977AC2475584}" type="presOf" srcId="{5315DCD3-AE11-487E-8617-7ED64DD39ADD}" destId="{8E54B579-B3BF-49EC-A807-3D30F80632B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1065F-C226-4B05-90CA-28EBE24FBAAB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D5E09-5B1B-44DF-A0D8-552443D9D90E}">
      <dgm:prSet phldrT="[Text]" custT="1"/>
      <dgm:spPr/>
      <dgm:t>
        <a:bodyPr/>
        <a:lstStyle/>
        <a:p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NG Reforming- </a:t>
          </a:r>
          <a:r>
            <a:rPr lang="en-US" sz="1400" b="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H2 ,CO2 &amp; CO forming from NG</a:t>
          </a:r>
          <a:endParaRPr lang="en-US" sz="14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B2CD4506-9176-4BDD-9477-83B6007BB636}" type="parTrans" cxnId="{41F4ACA0-0809-475F-83E9-819319EB2BB5}">
      <dgm:prSet/>
      <dgm:spPr/>
      <dgm:t>
        <a:bodyPr/>
        <a:lstStyle/>
        <a:p>
          <a:endParaRPr lang="en-US"/>
        </a:p>
      </dgm:t>
    </dgm:pt>
    <dgm:pt modelId="{2296BCAD-8090-4307-92A8-39B27DC7B0D1}" type="sibTrans" cxnId="{41F4ACA0-0809-475F-83E9-819319EB2BB5}">
      <dgm:prSet/>
      <dgm:spPr/>
      <dgm:t>
        <a:bodyPr/>
        <a:lstStyle/>
        <a:p>
          <a:endParaRPr lang="en-US"/>
        </a:p>
      </dgm:t>
    </dgm:pt>
    <dgm:pt modelId="{8F88823E-C578-41A8-855A-7223120F93D6}">
      <dgm:prSet phldrT="[Text]" custT="1"/>
      <dgm:spPr/>
      <dgm:t>
        <a:bodyPr/>
        <a:lstStyle/>
        <a:p>
          <a:r>
            <a:rPr lang="en-US" sz="1400" b="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CH4+H2O= CO+3H2</a:t>
          </a:r>
          <a:br>
            <a:rPr lang="en-US" sz="1400" b="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</a:br>
          <a:r>
            <a:rPr lang="en-US" sz="1400" b="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CO+H2O=CO2+H</a:t>
          </a:r>
          <a:r>
            <a:rPr lang="en-US" sz="1800" b="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2</a:t>
          </a:r>
          <a:endParaRPr lang="en-US" sz="1800" b="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E2EFA3C1-7A0A-4763-9EF7-0BF4244633D7}" type="parTrans" cxnId="{60902ADA-83B1-4340-B6C3-57AE0102A484}">
      <dgm:prSet/>
      <dgm:spPr/>
      <dgm:t>
        <a:bodyPr/>
        <a:lstStyle/>
        <a:p>
          <a:endParaRPr lang="en-US"/>
        </a:p>
      </dgm:t>
    </dgm:pt>
    <dgm:pt modelId="{A1A76149-B456-4F5F-840F-0ACB1DC9C180}" type="sibTrans" cxnId="{60902ADA-83B1-4340-B6C3-57AE0102A484}">
      <dgm:prSet/>
      <dgm:spPr/>
      <dgm:t>
        <a:bodyPr/>
        <a:lstStyle/>
        <a:p>
          <a:endParaRPr lang="en-US"/>
        </a:p>
      </dgm:t>
    </dgm:pt>
    <dgm:pt modelId="{5F0D1157-D4C2-467F-97CD-A850478EC1C8}">
      <dgm:prSet phldrT="[Text]" custT="1"/>
      <dgm:spPr/>
      <dgm:t>
        <a:bodyPr/>
        <a:lstStyle/>
        <a:p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Hydrogen Purification-</a:t>
          </a:r>
          <a:r>
            <a:rPr lang="en-US" sz="1400" b="0" u="none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H2 of </a:t>
          </a:r>
          <a:r>
            <a:rPr lang="en-US" sz="1400" b="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98.5</a:t>
          </a:r>
          <a:r>
            <a:rPr lang="en-US" sz="1400" b="0" u="none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 Purity obtain by PSA technology</a:t>
          </a:r>
          <a:endParaRPr lang="en-US" sz="14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BD763CEC-6477-49E0-B71D-9D1180F261D0}" type="parTrans" cxnId="{8F58623E-664B-4421-8E3A-1A910546D874}">
      <dgm:prSet/>
      <dgm:spPr/>
      <dgm:t>
        <a:bodyPr/>
        <a:lstStyle/>
        <a:p>
          <a:endParaRPr lang="en-US"/>
        </a:p>
      </dgm:t>
    </dgm:pt>
    <dgm:pt modelId="{E58B9669-A283-4578-977B-2F8CB1316D7B}" type="sibTrans" cxnId="{8F58623E-664B-4421-8E3A-1A910546D874}">
      <dgm:prSet/>
      <dgm:spPr/>
      <dgm:t>
        <a:bodyPr/>
        <a:lstStyle/>
        <a:p>
          <a:endParaRPr lang="en-US"/>
        </a:p>
      </dgm:t>
    </dgm:pt>
    <dgm:pt modelId="{8AA2A576-6E3F-42FE-8F8A-18A0E1BCE5AF}">
      <dgm:prSet phldrT="[Text]" custT="1"/>
      <dgm:spPr/>
      <dgm:t>
        <a:bodyPr/>
        <a:lstStyle/>
        <a:p>
          <a:r>
            <a:rPr lang="en-US" sz="1400" b="0" u="none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CO2 &amp; CO got removed</a:t>
          </a:r>
          <a:endParaRPr lang="en-US" sz="1400" b="0" u="none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FABC1D58-1E38-48C3-A71C-8EBCB9F3B04B}" type="parTrans" cxnId="{6E8B5930-2012-498E-AA2C-7391CC09C859}">
      <dgm:prSet/>
      <dgm:spPr/>
      <dgm:t>
        <a:bodyPr/>
        <a:lstStyle/>
        <a:p>
          <a:endParaRPr lang="en-US"/>
        </a:p>
      </dgm:t>
    </dgm:pt>
    <dgm:pt modelId="{14B673B8-3AAA-44EE-8F12-52778D914FA6}" type="sibTrans" cxnId="{6E8B5930-2012-498E-AA2C-7391CC09C859}">
      <dgm:prSet/>
      <dgm:spPr/>
      <dgm:t>
        <a:bodyPr/>
        <a:lstStyle/>
        <a:p>
          <a:endParaRPr lang="en-US"/>
        </a:p>
      </dgm:t>
    </dgm:pt>
    <dgm:pt modelId="{85DA259A-5DC3-4504-95A1-3BBE1496C4B7}">
      <dgm:prSet phldrT="[Text]" custT="1"/>
      <dgm:spPr/>
      <dgm:t>
        <a:bodyPr/>
        <a:lstStyle/>
        <a:p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Hydrogenation-Enthraquinone solution is used under existence of Pd catalyst to produce hydrogenated enthraquinone.</a:t>
          </a:r>
          <a:endParaRPr lang="en-US" sz="14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A99F64CE-EF3D-478B-8DFA-A03A9CC4346E}" type="parTrans" cxnId="{C240E537-5EBD-4C97-A9BC-1D0CD469778B}">
      <dgm:prSet/>
      <dgm:spPr/>
      <dgm:t>
        <a:bodyPr/>
        <a:lstStyle/>
        <a:p>
          <a:endParaRPr lang="en-US"/>
        </a:p>
      </dgm:t>
    </dgm:pt>
    <dgm:pt modelId="{D86565DC-5D22-4042-94EB-8D3CA69BBD5F}" type="sibTrans" cxnId="{C240E537-5EBD-4C97-A9BC-1D0CD469778B}">
      <dgm:prSet/>
      <dgm:spPr/>
      <dgm:t>
        <a:bodyPr/>
        <a:lstStyle/>
        <a:p>
          <a:endParaRPr lang="en-US"/>
        </a:p>
      </dgm:t>
    </dgm:pt>
    <dgm:pt modelId="{E5EFED5A-904C-43DF-8D3D-B5F43F676476}">
      <dgm:prSet phldrT="[Text]" custT="1"/>
      <dgm:spPr/>
      <dgm:t>
        <a:bodyPr/>
        <a:lstStyle/>
        <a:p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H2+EAQ = EAQinol</a:t>
          </a:r>
          <a:endParaRPr lang="en-US" sz="14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B2794379-8D9A-4F90-800B-670264D9A332}" type="parTrans" cxnId="{D083CAFE-A5D0-4F74-8D61-EA66B1C6A768}">
      <dgm:prSet/>
      <dgm:spPr/>
      <dgm:t>
        <a:bodyPr/>
        <a:lstStyle/>
        <a:p>
          <a:endParaRPr lang="en-US"/>
        </a:p>
      </dgm:t>
    </dgm:pt>
    <dgm:pt modelId="{92B53188-D3B7-445E-9ACD-918783CDFDBF}" type="sibTrans" cxnId="{D083CAFE-A5D0-4F74-8D61-EA66B1C6A768}">
      <dgm:prSet/>
      <dgm:spPr/>
      <dgm:t>
        <a:bodyPr/>
        <a:lstStyle/>
        <a:p>
          <a:endParaRPr lang="en-US"/>
        </a:p>
      </dgm:t>
    </dgm:pt>
    <dgm:pt modelId="{9D614650-7097-437A-A3B0-202BA11D1041}">
      <dgm:prSet custT="1"/>
      <dgm:spPr/>
      <dgm:t>
        <a:bodyPr/>
        <a:lstStyle/>
        <a:p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</a:rPr>
            <a:t>Oxidation – Hydrogenated enthraquinone reacted with oxygen </a:t>
          </a:r>
          <a:b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</a:rPr>
          </a:br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</a:rPr>
            <a:t>EAQinol + O2= H2O2 + EAQ</a:t>
          </a:r>
          <a:endParaRPr lang="en-US" sz="1400" dirty="0">
            <a:solidFill>
              <a:srgbClr val="FFFF00"/>
            </a:solidFill>
            <a:latin typeface="Arial Black" panose="020B0A04020102020204" pitchFamily="34" charset="0"/>
          </a:endParaRPr>
        </a:p>
      </dgm:t>
    </dgm:pt>
    <dgm:pt modelId="{43B1D412-CE78-41AB-8FE2-CEA2ED35CB0F}" type="parTrans" cxnId="{7C22A65E-7822-4386-9F0F-9B60F7EAEE80}">
      <dgm:prSet/>
      <dgm:spPr/>
      <dgm:t>
        <a:bodyPr/>
        <a:lstStyle/>
        <a:p>
          <a:endParaRPr lang="en-US"/>
        </a:p>
      </dgm:t>
    </dgm:pt>
    <dgm:pt modelId="{E442143D-97BC-47B1-8A21-9267129226F1}" type="sibTrans" cxnId="{7C22A65E-7822-4386-9F0F-9B60F7EAEE80}">
      <dgm:prSet/>
      <dgm:spPr/>
      <dgm:t>
        <a:bodyPr/>
        <a:lstStyle/>
        <a:p>
          <a:endParaRPr lang="en-US"/>
        </a:p>
      </dgm:t>
    </dgm:pt>
    <dgm:pt modelId="{F672248B-A276-497A-BF7A-BCD08D17BE76}">
      <dgm:prSet custT="1"/>
      <dgm:spPr/>
      <dgm:t>
        <a:bodyPr/>
        <a:lstStyle/>
        <a:p>
          <a:r>
            <a:rPr lang="en-US" sz="1400" dirty="0" smtClean="0">
              <a:solidFill>
                <a:srgbClr val="FFFF00"/>
              </a:solidFill>
              <a:latin typeface="Arial Black" panose="020B0A04020102020204" pitchFamily="34" charset="0"/>
            </a:rPr>
            <a:t>H2O2 Extraction -  The deionized water extracts the H2O2 from oxidized solution</a:t>
          </a:r>
          <a:endParaRPr lang="en-US" sz="1400" dirty="0">
            <a:solidFill>
              <a:srgbClr val="FFFF00"/>
            </a:solidFill>
            <a:latin typeface="Arial Black" panose="020B0A04020102020204" pitchFamily="34" charset="0"/>
          </a:endParaRPr>
        </a:p>
      </dgm:t>
    </dgm:pt>
    <dgm:pt modelId="{70F728CF-0016-41B5-9F24-2A7FABCF368C}" type="parTrans" cxnId="{1221F478-B7C2-47DA-8ACB-BB666543BB36}">
      <dgm:prSet/>
      <dgm:spPr/>
      <dgm:t>
        <a:bodyPr/>
        <a:lstStyle/>
        <a:p>
          <a:endParaRPr lang="en-US"/>
        </a:p>
      </dgm:t>
    </dgm:pt>
    <dgm:pt modelId="{C9A1D311-7D28-4B9C-8644-E2EECAEFE1DD}" type="sibTrans" cxnId="{1221F478-B7C2-47DA-8ACB-BB666543BB36}">
      <dgm:prSet/>
      <dgm:spPr/>
      <dgm:t>
        <a:bodyPr/>
        <a:lstStyle/>
        <a:p>
          <a:endParaRPr lang="en-US"/>
        </a:p>
      </dgm:t>
    </dgm:pt>
    <dgm:pt modelId="{B17145D0-BEBD-484E-A864-9EEF8930C3C0}" type="pres">
      <dgm:prSet presAssocID="{EB41065F-C226-4B05-90CA-28EBE24FBAA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594CA7-3CB5-4406-9C5A-CE4B61ECF774}" type="pres">
      <dgm:prSet presAssocID="{EB41065F-C226-4B05-90CA-28EBE24FBAA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66C4331B-95B9-482C-AF52-95EA0E63C867}" type="pres">
      <dgm:prSet presAssocID="{EB41065F-C226-4B05-90CA-28EBE24FBAA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4DBE8-69B6-4D6D-A3D4-D7EEDE611559}" type="pres">
      <dgm:prSet presAssocID="{EB41065F-C226-4B05-90CA-28EBE24FBAAB}" presName="FiveNodes_2" presStyleLbl="node1" presStyleIdx="1" presStyleCnt="5" custLinFactNeighborX="-3209" custLinFactNeighborY="-5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9451A-05C2-4DB1-AC76-18BCFE8F87E6}" type="pres">
      <dgm:prSet presAssocID="{EB41065F-C226-4B05-90CA-28EBE24FBAAB}" presName="FiveNodes_3" presStyleLbl="node1" presStyleIdx="2" presStyleCnt="5" custLinFactNeighborX="-2161" custLinFactNeighborY="-1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31F77-7293-45F5-89A5-FEF5D443396C}" type="pres">
      <dgm:prSet presAssocID="{EB41065F-C226-4B05-90CA-28EBE24FBAAB}" presName="FiveNodes_4" presStyleLbl="node1" presStyleIdx="3" presStyleCnt="5" custLinFactNeighborX="-6435" custLinFactNeighborY="-22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3CEDA-6E60-4317-A588-F7DAC389384F}" type="pres">
      <dgm:prSet presAssocID="{EB41065F-C226-4B05-90CA-28EBE24FBAAB}" presName="FiveNodes_5" presStyleLbl="node1" presStyleIdx="4" presStyleCnt="5" custLinFactNeighborX="-8580" custLinFactNeighborY="-34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B59F5-6E6C-4FC5-9C31-B9B3FC64DFFB}" type="pres">
      <dgm:prSet presAssocID="{EB41065F-C226-4B05-90CA-28EBE24FBAA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5C7B9-6D06-43C5-A62E-9C0399F699F1}" type="pres">
      <dgm:prSet presAssocID="{EB41065F-C226-4B05-90CA-28EBE24FBAA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6C207-FC18-4904-880D-CB77FF16508F}" type="pres">
      <dgm:prSet presAssocID="{EB41065F-C226-4B05-90CA-28EBE24FBAA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8D9A7-4320-4C82-924D-EFBA474FDF37}" type="pres">
      <dgm:prSet presAssocID="{EB41065F-C226-4B05-90CA-28EBE24FBAA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57EB4-D630-4208-9594-DEB765738EF9}" type="pres">
      <dgm:prSet presAssocID="{EB41065F-C226-4B05-90CA-28EBE24FBAA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E43B2-3E35-4E25-8C95-B6B5D71E6C8E}" type="pres">
      <dgm:prSet presAssocID="{EB41065F-C226-4B05-90CA-28EBE24FBAA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35E89-367E-4FD4-9614-1DAEFA6566B8}" type="pres">
      <dgm:prSet presAssocID="{EB41065F-C226-4B05-90CA-28EBE24FBAA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146EF-3B15-4ACF-A9B4-99C5AF710EA9}" type="pres">
      <dgm:prSet presAssocID="{EB41065F-C226-4B05-90CA-28EBE24FBAA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849BF-66D6-4E0D-99A0-57D03B87197F}" type="pres">
      <dgm:prSet presAssocID="{EB41065F-C226-4B05-90CA-28EBE24FBAA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02ADA-83B1-4340-B6C3-57AE0102A484}" srcId="{761D5E09-5B1B-44DF-A0D8-552443D9D90E}" destId="{8F88823E-C578-41A8-855A-7223120F93D6}" srcOrd="0" destOrd="0" parTransId="{E2EFA3C1-7A0A-4763-9EF7-0BF4244633D7}" sibTransId="{A1A76149-B456-4F5F-840F-0ACB1DC9C180}"/>
    <dgm:cxn modelId="{0653B312-E150-4E8E-8D2F-EE7BE5B58D7F}" type="presOf" srcId="{761D5E09-5B1B-44DF-A0D8-552443D9D90E}" destId="{45457EB4-D630-4208-9594-DEB765738EF9}" srcOrd="1" destOrd="0" presId="urn:microsoft.com/office/officeart/2005/8/layout/vProcess5"/>
    <dgm:cxn modelId="{4F5E7D87-5962-479D-A84B-499FE796D582}" type="presOf" srcId="{761D5E09-5B1B-44DF-A0D8-552443D9D90E}" destId="{66C4331B-95B9-482C-AF52-95EA0E63C867}" srcOrd="0" destOrd="0" presId="urn:microsoft.com/office/officeart/2005/8/layout/vProcess5"/>
    <dgm:cxn modelId="{29EF4CB6-EB4B-4792-9D8A-84DDFA3500FE}" type="presOf" srcId="{D86565DC-5D22-4042-94EB-8D3CA69BBD5F}" destId="{3266C207-FC18-4904-880D-CB77FF16508F}" srcOrd="0" destOrd="0" presId="urn:microsoft.com/office/officeart/2005/8/layout/vProcess5"/>
    <dgm:cxn modelId="{677CC716-3127-47DA-8CCA-FCD3F7B74F1C}" type="presOf" srcId="{5F0D1157-D4C2-467F-97CD-A850478EC1C8}" destId="{9134DBE8-69B6-4D6D-A3D4-D7EEDE611559}" srcOrd="0" destOrd="0" presId="urn:microsoft.com/office/officeart/2005/8/layout/vProcess5"/>
    <dgm:cxn modelId="{A7CC8B8D-9529-4B3E-AECB-74825F777CC6}" type="presOf" srcId="{E442143D-97BC-47B1-8A21-9267129226F1}" destId="{E5C8D9A7-4320-4C82-924D-EFBA474FDF37}" srcOrd="0" destOrd="0" presId="urn:microsoft.com/office/officeart/2005/8/layout/vProcess5"/>
    <dgm:cxn modelId="{0D0AC5D2-0B99-4A5B-8D9B-9732F86DF8EB}" type="presOf" srcId="{9D614650-7097-437A-A3B0-202BA11D1041}" destId="{4EC31F77-7293-45F5-89A5-FEF5D443396C}" srcOrd="0" destOrd="0" presId="urn:microsoft.com/office/officeart/2005/8/layout/vProcess5"/>
    <dgm:cxn modelId="{6E8B5930-2012-498E-AA2C-7391CC09C859}" srcId="{5F0D1157-D4C2-467F-97CD-A850478EC1C8}" destId="{8AA2A576-6E3F-42FE-8F8A-18A0E1BCE5AF}" srcOrd="0" destOrd="0" parTransId="{FABC1D58-1E38-48C3-A71C-8EBCB9F3B04B}" sibTransId="{14B673B8-3AAA-44EE-8F12-52778D914FA6}"/>
    <dgm:cxn modelId="{D9BD8BCF-2094-4870-B871-2D66532D98DF}" type="presOf" srcId="{8F88823E-C578-41A8-855A-7223120F93D6}" destId="{66C4331B-95B9-482C-AF52-95EA0E63C867}" srcOrd="0" destOrd="1" presId="urn:microsoft.com/office/officeart/2005/8/layout/vProcess5"/>
    <dgm:cxn modelId="{D083CAFE-A5D0-4F74-8D61-EA66B1C6A768}" srcId="{85DA259A-5DC3-4504-95A1-3BBE1496C4B7}" destId="{E5EFED5A-904C-43DF-8D3D-B5F43F676476}" srcOrd="0" destOrd="0" parTransId="{B2794379-8D9A-4F90-800B-670264D9A332}" sibTransId="{92B53188-D3B7-445E-9ACD-918783CDFDBF}"/>
    <dgm:cxn modelId="{0A67BF0C-A4D5-4C1E-B9ED-C52D56C0A7A5}" type="presOf" srcId="{2296BCAD-8090-4307-92A8-39B27DC7B0D1}" destId="{2A2B59F5-6E6C-4FC5-9C31-B9B3FC64DFFB}" srcOrd="0" destOrd="0" presId="urn:microsoft.com/office/officeart/2005/8/layout/vProcess5"/>
    <dgm:cxn modelId="{901DBFCA-C554-42B3-B4CA-0DFE4F8038E8}" type="presOf" srcId="{F672248B-A276-497A-BF7A-BCD08D17BE76}" destId="{51E849BF-66D6-4E0D-99A0-57D03B87197F}" srcOrd="1" destOrd="0" presId="urn:microsoft.com/office/officeart/2005/8/layout/vProcess5"/>
    <dgm:cxn modelId="{E4BBEA6C-CFEA-4AF2-B791-4BD938EA4477}" type="presOf" srcId="{5F0D1157-D4C2-467F-97CD-A850478EC1C8}" destId="{A36E43B2-3E35-4E25-8C95-B6B5D71E6C8E}" srcOrd="1" destOrd="0" presId="urn:microsoft.com/office/officeart/2005/8/layout/vProcess5"/>
    <dgm:cxn modelId="{9D7800DB-003E-42AD-88B0-A969D3FC6228}" type="presOf" srcId="{E58B9669-A283-4578-977B-2F8CB1316D7B}" destId="{7265C7B9-6D06-43C5-A62E-9C0399F699F1}" srcOrd="0" destOrd="0" presId="urn:microsoft.com/office/officeart/2005/8/layout/vProcess5"/>
    <dgm:cxn modelId="{7FC354B8-2243-4F70-8B9D-D936EF689DDB}" type="presOf" srcId="{8AA2A576-6E3F-42FE-8F8A-18A0E1BCE5AF}" destId="{A36E43B2-3E35-4E25-8C95-B6B5D71E6C8E}" srcOrd="1" destOrd="1" presId="urn:microsoft.com/office/officeart/2005/8/layout/vProcess5"/>
    <dgm:cxn modelId="{26FDDE5E-EC53-4138-96B2-91F61464E585}" type="presOf" srcId="{E5EFED5A-904C-43DF-8D3D-B5F43F676476}" destId="{A9435E89-367E-4FD4-9614-1DAEFA6566B8}" srcOrd="1" destOrd="1" presId="urn:microsoft.com/office/officeart/2005/8/layout/vProcess5"/>
    <dgm:cxn modelId="{1221F478-B7C2-47DA-8ACB-BB666543BB36}" srcId="{EB41065F-C226-4B05-90CA-28EBE24FBAAB}" destId="{F672248B-A276-497A-BF7A-BCD08D17BE76}" srcOrd="4" destOrd="0" parTransId="{70F728CF-0016-41B5-9F24-2A7FABCF368C}" sibTransId="{C9A1D311-7D28-4B9C-8644-E2EECAEFE1DD}"/>
    <dgm:cxn modelId="{7C22A65E-7822-4386-9F0F-9B60F7EAEE80}" srcId="{EB41065F-C226-4B05-90CA-28EBE24FBAAB}" destId="{9D614650-7097-437A-A3B0-202BA11D1041}" srcOrd="3" destOrd="0" parTransId="{43B1D412-CE78-41AB-8FE2-CEA2ED35CB0F}" sibTransId="{E442143D-97BC-47B1-8A21-9267129226F1}"/>
    <dgm:cxn modelId="{C240E537-5EBD-4C97-A9BC-1D0CD469778B}" srcId="{EB41065F-C226-4B05-90CA-28EBE24FBAAB}" destId="{85DA259A-5DC3-4504-95A1-3BBE1496C4B7}" srcOrd="2" destOrd="0" parTransId="{A99F64CE-EF3D-478B-8DFA-A03A9CC4346E}" sibTransId="{D86565DC-5D22-4042-94EB-8D3CA69BBD5F}"/>
    <dgm:cxn modelId="{62A6B27E-52C0-43D5-AF98-0E5D193581C4}" type="presOf" srcId="{9D614650-7097-437A-A3B0-202BA11D1041}" destId="{2B8146EF-3B15-4ACF-A9B4-99C5AF710EA9}" srcOrd="1" destOrd="0" presId="urn:microsoft.com/office/officeart/2005/8/layout/vProcess5"/>
    <dgm:cxn modelId="{E967C64A-2189-46B1-AC62-D790EDD3CC59}" type="presOf" srcId="{E5EFED5A-904C-43DF-8D3D-B5F43F676476}" destId="{C709451A-05C2-4DB1-AC76-18BCFE8F87E6}" srcOrd="0" destOrd="1" presId="urn:microsoft.com/office/officeart/2005/8/layout/vProcess5"/>
    <dgm:cxn modelId="{A2E27002-9DC3-4A8D-879E-A65B29C76477}" type="presOf" srcId="{EB41065F-C226-4B05-90CA-28EBE24FBAAB}" destId="{B17145D0-BEBD-484E-A864-9EEF8930C3C0}" srcOrd="0" destOrd="0" presId="urn:microsoft.com/office/officeart/2005/8/layout/vProcess5"/>
    <dgm:cxn modelId="{8F58623E-664B-4421-8E3A-1A910546D874}" srcId="{EB41065F-C226-4B05-90CA-28EBE24FBAAB}" destId="{5F0D1157-D4C2-467F-97CD-A850478EC1C8}" srcOrd="1" destOrd="0" parTransId="{BD763CEC-6477-49E0-B71D-9D1180F261D0}" sibTransId="{E58B9669-A283-4578-977B-2F8CB1316D7B}"/>
    <dgm:cxn modelId="{88EA2CE0-F1A0-43C5-A0C7-1ABAAA2268CF}" type="presOf" srcId="{F672248B-A276-497A-BF7A-BCD08D17BE76}" destId="{E923CEDA-6E60-4317-A588-F7DAC389384F}" srcOrd="0" destOrd="0" presId="urn:microsoft.com/office/officeart/2005/8/layout/vProcess5"/>
    <dgm:cxn modelId="{41F4ACA0-0809-475F-83E9-819319EB2BB5}" srcId="{EB41065F-C226-4B05-90CA-28EBE24FBAAB}" destId="{761D5E09-5B1B-44DF-A0D8-552443D9D90E}" srcOrd="0" destOrd="0" parTransId="{B2CD4506-9176-4BDD-9477-83B6007BB636}" sibTransId="{2296BCAD-8090-4307-92A8-39B27DC7B0D1}"/>
    <dgm:cxn modelId="{03B83CEB-95A1-45C5-BCE4-3703793CF518}" type="presOf" srcId="{85DA259A-5DC3-4504-95A1-3BBE1496C4B7}" destId="{A9435E89-367E-4FD4-9614-1DAEFA6566B8}" srcOrd="1" destOrd="0" presId="urn:microsoft.com/office/officeart/2005/8/layout/vProcess5"/>
    <dgm:cxn modelId="{A0F8D388-3C33-4BBF-ADF0-4BEE0A279E63}" type="presOf" srcId="{8F88823E-C578-41A8-855A-7223120F93D6}" destId="{45457EB4-D630-4208-9594-DEB765738EF9}" srcOrd="1" destOrd="1" presId="urn:microsoft.com/office/officeart/2005/8/layout/vProcess5"/>
    <dgm:cxn modelId="{34FE0384-FC87-4229-8463-F0F6BFB435D9}" type="presOf" srcId="{85DA259A-5DC3-4504-95A1-3BBE1496C4B7}" destId="{C709451A-05C2-4DB1-AC76-18BCFE8F87E6}" srcOrd="0" destOrd="0" presId="urn:microsoft.com/office/officeart/2005/8/layout/vProcess5"/>
    <dgm:cxn modelId="{BE6206D5-0DE4-48CB-984A-C227C4B1C4C2}" type="presOf" srcId="{8AA2A576-6E3F-42FE-8F8A-18A0E1BCE5AF}" destId="{9134DBE8-69B6-4D6D-A3D4-D7EEDE611559}" srcOrd="0" destOrd="1" presId="urn:microsoft.com/office/officeart/2005/8/layout/vProcess5"/>
    <dgm:cxn modelId="{7DD00CA4-4723-4AEE-B7B6-E9BC5BC374AB}" type="presParOf" srcId="{B17145D0-BEBD-484E-A864-9EEF8930C3C0}" destId="{5F594CA7-3CB5-4406-9C5A-CE4B61ECF774}" srcOrd="0" destOrd="0" presId="urn:microsoft.com/office/officeart/2005/8/layout/vProcess5"/>
    <dgm:cxn modelId="{7F35F465-D5FA-4C3D-B541-3637F96FC9ED}" type="presParOf" srcId="{B17145D0-BEBD-484E-A864-9EEF8930C3C0}" destId="{66C4331B-95B9-482C-AF52-95EA0E63C867}" srcOrd="1" destOrd="0" presId="urn:microsoft.com/office/officeart/2005/8/layout/vProcess5"/>
    <dgm:cxn modelId="{3CDC4C7F-4BA3-438F-B2A6-5E3F800CE307}" type="presParOf" srcId="{B17145D0-BEBD-484E-A864-9EEF8930C3C0}" destId="{9134DBE8-69B6-4D6D-A3D4-D7EEDE611559}" srcOrd="2" destOrd="0" presId="urn:microsoft.com/office/officeart/2005/8/layout/vProcess5"/>
    <dgm:cxn modelId="{6351E7F9-41E9-42DC-98A2-9E44328345FE}" type="presParOf" srcId="{B17145D0-BEBD-484E-A864-9EEF8930C3C0}" destId="{C709451A-05C2-4DB1-AC76-18BCFE8F87E6}" srcOrd="3" destOrd="0" presId="urn:microsoft.com/office/officeart/2005/8/layout/vProcess5"/>
    <dgm:cxn modelId="{1E273E57-021A-4294-83A8-F2CFEE71BB38}" type="presParOf" srcId="{B17145D0-BEBD-484E-A864-9EEF8930C3C0}" destId="{4EC31F77-7293-45F5-89A5-FEF5D443396C}" srcOrd="4" destOrd="0" presId="urn:microsoft.com/office/officeart/2005/8/layout/vProcess5"/>
    <dgm:cxn modelId="{D20C6F5A-F4A4-481B-8D34-2F2ADF0C601D}" type="presParOf" srcId="{B17145D0-BEBD-484E-A864-9EEF8930C3C0}" destId="{E923CEDA-6E60-4317-A588-F7DAC389384F}" srcOrd="5" destOrd="0" presId="urn:microsoft.com/office/officeart/2005/8/layout/vProcess5"/>
    <dgm:cxn modelId="{FA3AD8A7-5D16-4EE9-AD13-39E157160C6D}" type="presParOf" srcId="{B17145D0-BEBD-484E-A864-9EEF8930C3C0}" destId="{2A2B59F5-6E6C-4FC5-9C31-B9B3FC64DFFB}" srcOrd="6" destOrd="0" presId="urn:microsoft.com/office/officeart/2005/8/layout/vProcess5"/>
    <dgm:cxn modelId="{92ECC155-7309-40B9-8A73-DA2C608F2C4A}" type="presParOf" srcId="{B17145D0-BEBD-484E-A864-9EEF8930C3C0}" destId="{7265C7B9-6D06-43C5-A62E-9C0399F699F1}" srcOrd="7" destOrd="0" presId="urn:microsoft.com/office/officeart/2005/8/layout/vProcess5"/>
    <dgm:cxn modelId="{AF904018-F47E-42AC-8FB4-66086F7F2F6B}" type="presParOf" srcId="{B17145D0-BEBD-484E-A864-9EEF8930C3C0}" destId="{3266C207-FC18-4904-880D-CB77FF16508F}" srcOrd="8" destOrd="0" presId="urn:microsoft.com/office/officeart/2005/8/layout/vProcess5"/>
    <dgm:cxn modelId="{D81DC3C8-0C03-4762-BED6-FA7D501D008E}" type="presParOf" srcId="{B17145D0-BEBD-484E-A864-9EEF8930C3C0}" destId="{E5C8D9A7-4320-4C82-924D-EFBA474FDF37}" srcOrd="9" destOrd="0" presId="urn:microsoft.com/office/officeart/2005/8/layout/vProcess5"/>
    <dgm:cxn modelId="{4C380DC8-912C-4550-8FDD-E43D26A73C38}" type="presParOf" srcId="{B17145D0-BEBD-484E-A864-9EEF8930C3C0}" destId="{45457EB4-D630-4208-9594-DEB765738EF9}" srcOrd="10" destOrd="0" presId="urn:microsoft.com/office/officeart/2005/8/layout/vProcess5"/>
    <dgm:cxn modelId="{4196E6F0-963A-4BD6-9EEE-220D9B17C621}" type="presParOf" srcId="{B17145D0-BEBD-484E-A864-9EEF8930C3C0}" destId="{A36E43B2-3E35-4E25-8C95-B6B5D71E6C8E}" srcOrd="11" destOrd="0" presId="urn:microsoft.com/office/officeart/2005/8/layout/vProcess5"/>
    <dgm:cxn modelId="{C9CFDA6D-35CD-4BFB-899C-AD6D0E62E05E}" type="presParOf" srcId="{B17145D0-BEBD-484E-A864-9EEF8930C3C0}" destId="{A9435E89-367E-4FD4-9614-1DAEFA6566B8}" srcOrd="12" destOrd="0" presId="urn:microsoft.com/office/officeart/2005/8/layout/vProcess5"/>
    <dgm:cxn modelId="{C1451659-5315-4AAF-B354-2723DD5BC3AD}" type="presParOf" srcId="{B17145D0-BEBD-484E-A864-9EEF8930C3C0}" destId="{2B8146EF-3B15-4ACF-A9B4-99C5AF710EA9}" srcOrd="13" destOrd="0" presId="urn:microsoft.com/office/officeart/2005/8/layout/vProcess5"/>
    <dgm:cxn modelId="{AAC21CD3-89EA-4844-AB69-B1D53FE06518}" type="presParOf" srcId="{B17145D0-BEBD-484E-A864-9EEF8930C3C0}" destId="{51E849BF-66D6-4E0D-99A0-57D03B87197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A7E7D-EDFE-45D5-B64C-8CE2EB6E15C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30ED7-FE21-4EC6-A3C2-CE1E9041EBEB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H2O2 </a:t>
          </a:r>
          <a:r>
            <a:rPr lang="en-US" sz="2000" baseline="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Production</a:t>
          </a:r>
          <a:r>
            <a:rPr lang="en-US" sz="20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 Capacity – 10KTA</a:t>
          </a:r>
          <a:endParaRPr lang="en-US" sz="20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1691B592-3A22-4FD4-ADEA-72F678ED5B65}" type="parTrans" cxnId="{8B9C29BE-02D6-448F-A07E-84AE39601CC4}">
      <dgm:prSet/>
      <dgm:spPr/>
      <dgm:t>
        <a:bodyPr/>
        <a:lstStyle/>
        <a:p>
          <a:endParaRPr lang="en-US"/>
        </a:p>
      </dgm:t>
    </dgm:pt>
    <dgm:pt modelId="{E7FBF304-0211-43C4-B6DF-FEC53812C9CA}" type="sibTrans" cxnId="{8B9C29BE-02D6-448F-A07E-84AE39601CC4}">
      <dgm:prSet/>
      <dgm:spPr/>
      <dgm:t>
        <a:bodyPr/>
        <a:lstStyle/>
        <a:p>
          <a:endParaRPr lang="en-US"/>
        </a:p>
      </dgm:t>
    </dgm:pt>
    <dgm:pt modelId="{D1EE683D-B4F8-4822-8435-C9D9BDB4FAE2}">
      <dgm:prSet phldrT="[Text]" custT="1"/>
      <dgm:spPr/>
      <dgm:t>
        <a:bodyPr/>
        <a:lstStyle/>
        <a:p>
          <a:r>
            <a:rPr lang="en-US" sz="2000" baseline="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Saleable H2O2 Capacity(50% Concentration )– 20KTA</a:t>
          </a:r>
          <a:endParaRPr lang="en-US" sz="2000" baseline="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5AB1DB9E-5E95-42DC-AA8F-3088635FD915}" type="parTrans" cxnId="{EEEF48F6-9623-48ED-921F-A703493C3D78}">
      <dgm:prSet/>
      <dgm:spPr/>
      <dgm:t>
        <a:bodyPr/>
        <a:lstStyle/>
        <a:p>
          <a:endParaRPr lang="en-US"/>
        </a:p>
      </dgm:t>
    </dgm:pt>
    <dgm:pt modelId="{1D3E0C7C-B041-41A6-9A3F-CD64C2FCDF16}" type="sibTrans" cxnId="{EEEF48F6-9623-48ED-921F-A703493C3D78}">
      <dgm:prSet/>
      <dgm:spPr/>
      <dgm:t>
        <a:bodyPr/>
        <a:lstStyle/>
        <a:p>
          <a:endParaRPr lang="en-US"/>
        </a:p>
      </dgm:t>
    </dgm:pt>
    <dgm:pt modelId="{68D6A324-5CE2-4CB1-9F7A-4A6454B99BFF}">
      <dgm:prSet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H2O2 sell Price -</a:t>
          </a:r>
          <a:r>
            <a:rPr lang="en-US" sz="2000" baseline="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Rs30/Kg</a:t>
          </a:r>
          <a:endParaRPr lang="en-US" sz="2000" baseline="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D06F7D17-1C51-4A13-9756-A45F8CABBE7C}" type="parTrans" cxnId="{5CDB0080-5C29-432C-A785-D317BE940A35}">
      <dgm:prSet/>
      <dgm:spPr/>
      <dgm:t>
        <a:bodyPr/>
        <a:lstStyle/>
        <a:p>
          <a:endParaRPr lang="en-US"/>
        </a:p>
      </dgm:t>
    </dgm:pt>
    <dgm:pt modelId="{DC8B4586-C7F3-4E4B-B832-BDFD92A4F641}" type="sibTrans" cxnId="{5CDB0080-5C29-432C-A785-D317BE940A35}">
      <dgm:prSet/>
      <dgm:spPr/>
      <dgm:t>
        <a:bodyPr/>
        <a:lstStyle/>
        <a:p>
          <a:endParaRPr lang="en-US"/>
        </a:p>
      </dgm:t>
    </dgm:pt>
    <dgm:pt modelId="{49310FB8-8A17-4766-A607-79CE4CEC2EA9}">
      <dgm:prSet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Total Sale -  60 </a:t>
          </a:r>
          <a:r>
            <a:rPr lang="en-US" sz="2000" dirty="0" err="1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crores</a:t>
          </a:r>
          <a:r>
            <a:rPr lang="en-US" sz="20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 /Annum</a:t>
          </a:r>
          <a:endParaRPr lang="en-US" sz="20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C004E844-AA17-4384-B391-72EEA0FF418C}" type="parTrans" cxnId="{415A229B-A85B-4AEE-987C-F80C8D5CA7CA}">
      <dgm:prSet/>
      <dgm:spPr/>
      <dgm:t>
        <a:bodyPr/>
        <a:lstStyle/>
        <a:p>
          <a:endParaRPr lang="en-US"/>
        </a:p>
      </dgm:t>
    </dgm:pt>
    <dgm:pt modelId="{8696439E-B4D5-43F3-A2E8-92431FD062A2}" type="sibTrans" cxnId="{415A229B-A85B-4AEE-987C-F80C8D5CA7CA}">
      <dgm:prSet/>
      <dgm:spPr/>
      <dgm:t>
        <a:bodyPr/>
        <a:lstStyle/>
        <a:p>
          <a:endParaRPr lang="en-US"/>
        </a:p>
      </dgm:t>
    </dgm:pt>
    <dgm:pt modelId="{995D2243-DA0E-4F66-97C9-93AF8A25163A}">
      <dgm:prSet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Profit Booked @ 10% - 6Crores/Annum</a:t>
          </a:r>
          <a:endParaRPr lang="en-US" sz="20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C29E40E0-0F82-4033-ABFB-8BA0252A9E76}" type="parTrans" cxnId="{5530D690-FE87-4FE6-9CCA-6FA613DA46A4}">
      <dgm:prSet/>
      <dgm:spPr/>
      <dgm:t>
        <a:bodyPr/>
        <a:lstStyle/>
        <a:p>
          <a:endParaRPr lang="en-US"/>
        </a:p>
      </dgm:t>
    </dgm:pt>
    <dgm:pt modelId="{DF853C2F-9875-4A7E-9B52-D63E3DCC4A53}" type="sibTrans" cxnId="{5530D690-FE87-4FE6-9CCA-6FA613DA46A4}">
      <dgm:prSet/>
      <dgm:spPr/>
      <dgm:t>
        <a:bodyPr/>
        <a:lstStyle/>
        <a:p>
          <a:endParaRPr lang="en-US"/>
        </a:p>
      </dgm:t>
    </dgm:pt>
    <dgm:pt modelId="{110928B2-A7A9-4F86-A4A0-A637AA21C2A4}" type="pres">
      <dgm:prSet presAssocID="{E35A7E7D-EDFE-45D5-B64C-8CE2EB6E15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BDE0F6-E590-4D05-9536-C5D6623D7F86}" type="pres">
      <dgm:prSet presAssocID="{3DF30ED7-FE21-4EC6-A3C2-CE1E9041EBEB}" presName="parentText" presStyleLbl="node1" presStyleIdx="0" presStyleCnt="5" custScaleY="139459" custLinFactY="-8070" custLinFactNeighborX="10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871F-9C2B-403B-9073-3A7C80255A4E}" type="pres">
      <dgm:prSet presAssocID="{E7FBF304-0211-43C4-B6DF-FEC53812C9CA}" presName="spacer" presStyleCnt="0"/>
      <dgm:spPr/>
      <dgm:t>
        <a:bodyPr/>
        <a:lstStyle/>
        <a:p>
          <a:endParaRPr lang="en-US"/>
        </a:p>
      </dgm:t>
    </dgm:pt>
    <dgm:pt modelId="{67F51362-F5BC-43E5-9D52-6297DFF7F415}" type="pres">
      <dgm:prSet presAssocID="{D1EE683D-B4F8-4822-8435-C9D9BDB4FAE2}" presName="parentText" presStyleLbl="node1" presStyleIdx="1" presStyleCnt="5" custScaleY="1127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F769A-B335-4C05-992F-433D5B9193EF}" type="pres">
      <dgm:prSet presAssocID="{1D3E0C7C-B041-41A6-9A3F-CD64C2FCDF16}" presName="spacer" presStyleCnt="0"/>
      <dgm:spPr/>
      <dgm:t>
        <a:bodyPr/>
        <a:lstStyle/>
        <a:p>
          <a:endParaRPr lang="en-US"/>
        </a:p>
      </dgm:t>
    </dgm:pt>
    <dgm:pt modelId="{94CEAFC6-8429-41CE-9ABB-8C657B040F46}" type="pres">
      <dgm:prSet presAssocID="{68D6A324-5CE2-4CB1-9F7A-4A6454B99BF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06D4B-243E-4BFF-89B6-07CA2440B532}" type="pres">
      <dgm:prSet presAssocID="{DC8B4586-C7F3-4E4B-B832-BDFD92A4F641}" presName="spacer" presStyleCnt="0"/>
      <dgm:spPr/>
      <dgm:t>
        <a:bodyPr/>
        <a:lstStyle/>
        <a:p>
          <a:endParaRPr lang="en-US"/>
        </a:p>
      </dgm:t>
    </dgm:pt>
    <dgm:pt modelId="{E3C92870-ABAF-4F79-9DD6-43F395871A55}" type="pres">
      <dgm:prSet presAssocID="{49310FB8-8A17-4766-A607-79CE4CEC2EA9}" presName="parentText" presStyleLbl="node1" presStyleIdx="3" presStyleCnt="5" custLinFactNeighborX="877" custLinFactNeighborY="-102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4E2F8-821E-4AFD-97B3-BB986C5CFA28}" type="pres">
      <dgm:prSet presAssocID="{8696439E-B4D5-43F3-A2E8-92431FD062A2}" presName="spacer" presStyleCnt="0"/>
      <dgm:spPr/>
      <dgm:t>
        <a:bodyPr/>
        <a:lstStyle/>
        <a:p>
          <a:endParaRPr lang="en-US"/>
        </a:p>
      </dgm:t>
    </dgm:pt>
    <dgm:pt modelId="{F7621767-2F1B-476E-85BB-CE6750C13765}" type="pres">
      <dgm:prSet presAssocID="{995D2243-DA0E-4F66-97C9-93AF8A25163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590DAE-33FD-46F9-BA70-66A2708C4527}" type="presOf" srcId="{E35A7E7D-EDFE-45D5-B64C-8CE2EB6E15CA}" destId="{110928B2-A7A9-4F86-A4A0-A637AA21C2A4}" srcOrd="0" destOrd="0" presId="urn:microsoft.com/office/officeart/2005/8/layout/vList2"/>
    <dgm:cxn modelId="{5530D690-FE87-4FE6-9CCA-6FA613DA46A4}" srcId="{E35A7E7D-EDFE-45D5-B64C-8CE2EB6E15CA}" destId="{995D2243-DA0E-4F66-97C9-93AF8A25163A}" srcOrd="4" destOrd="0" parTransId="{C29E40E0-0F82-4033-ABFB-8BA0252A9E76}" sibTransId="{DF853C2F-9875-4A7E-9B52-D63E3DCC4A53}"/>
    <dgm:cxn modelId="{8B9C29BE-02D6-448F-A07E-84AE39601CC4}" srcId="{E35A7E7D-EDFE-45D5-B64C-8CE2EB6E15CA}" destId="{3DF30ED7-FE21-4EC6-A3C2-CE1E9041EBEB}" srcOrd="0" destOrd="0" parTransId="{1691B592-3A22-4FD4-ADEA-72F678ED5B65}" sibTransId="{E7FBF304-0211-43C4-B6DF-FEC53812C9CA}"/>
    <dgm:cxn modelId="{5CDB0080-5C29-432C-A785-D317BE940A35}" srcId="{E35A7E7D-EDFE-45D5-B64C-8CE2EB6E15CA}" destId="{68D6A324-5CE2-4CB1-9F7A-4A6454B99BFF}" srcOrd="2" destOrd="0" parTransId="{D06F7D17-1C51-4A13-9756-A45F8CABBE7C}" sibTransId="{DC8B4586-C7F3-4E4B-B832-BDFD92A4F641}"/>
    <dgm:cxn modelId="{415A229B-A85B-4AEE-987C-F80C8D5CA7CA}" srcId="{E35A7E7D-EDFE-45D5-B64C-8CE2EB6E15CA}" destId="{49310FB8-8A17-4766-A607-79CE4CEC2EA9}" srcOrd="3" destOrd="0" parTransId="{C004E844-AA17-4384-B391-72EEA0FF418C}" sibTransId="{8696439E-B4D5-43F3-A2E8-92431FD062A2}"/>
    <dgm:cxn modelId="{EEEF48F6-9623-48ED-921F-A703493C3D78}" srcId="{E35A7E7D-EDFE-45D5-B64C-8CE2EB6E15CA}" destId="{D1EE683D-B4F8-4822-8435-C9D9BDB4FAE2}" srcOrd="1" destOrd="0" parTransId="{5AB1DB9E-5E95-42DC-AA8F-3088635FD915}" sibTransId="{1D3E0C7C-B041-41A6-9A3F-CD64C2FCDF16}"/>
    <dgm:cxn modelId="{0B50F7C2-1572-4C5B-A8C0-B38BC79D075E}" type="presOf" srcId="{3DF30ED7-FE21-4EC6-A3C2-CE1E9041EBEB}" destId="{61BDE0F6-E590-4D05-9536-C5D6623D7F86}" srcOrd="0" destOrd="0" presId="urn:microsoft.com/office/officeart/2005/8/layout/vList2"/>
    <dgm:cxn modelId="{657D3DEA-F8A9-46D5-9395-ED2D355732DF}" type="presOf" srcId="{D1EE683D-B4F8-4822-8435-C9D9BDB4FAE2}" destId="{67F51362-F5BC-43E5-9D52-6297DFF7F415}" srcOrd="0" destOrd="0" presId="urn:microsoft.com/office/officeart/2005/8/layout/vList2"/>
    <dgm:cxn modelId="{D1F9FB27-1D2C-49A7-81FD-C4DB0679A9DB}" type="presOf" srcId="{995D2243-DA0E-4F66-97C9-93AF8A25163A}" destId="{F7621767-2F1B-476E-85BB-CE6750C13765}" srcOrd="0" destOrd="0" presId="urn:microsoft.com/office/officeart/2005/8/layout/vList2"/>
    <dgm:cxn modelId="{EB89398C-0DCA-49C6-A5A7-484882EB3B58}" type="presOf" srcId="{49310FB8-8A17-4766-A607-79CE4CEC2EA9}" destId="{E3C92870-ABAF-4F79-9DD6-43F395871A55}" srcOrd="0" destOrd="0" presId="urn:microsoft.com/office/officeart/2005/8/layout/vList2"/>
    <dgm:cxn modelId="{E028AC20-AA5F-4CFD-8A76-9D3E7CD42A93}" type="presOf" srcId="{68D6A324-5CE2-4CB1-9F7A-4A6454B99BFF}" destId="{94CEAFC6-8429-41CE-9ABB-8C657B040F46}" srcOrd="0" destOrd="0" presId="urn:microsoft.com/office/officeart/2005/8/layout/vList2"/>
    <dgm:cxn modelId="{120C0CD2-08BB-40E4-BBBD-3603F5E2428A}" type="presParOf" srcId="{110928B2-A7A9-4F86-A4A0-A637AA21C2A4}" destId="{61BDE0F6-E590-4D05-9536-C5D6623D7F86}" srcOrd="0" destOrd="0" presId="urn:microsoft.com/office/officeart/2005/8/layout/vList2"/>
    <dgm:cxn modelId="{510F78A5-9AFB-4041-878F-C86A2D8C84C0}" type="presParOf" srcId="{110928B2-A7A9-4F86-A4A0-A637AA21C2A4}" destId="{ADD2871F-9C2B-403B-9073-3A7C80255A4E}" srcOrd="1" destOrd="0" presId="urn:microsoft.com/office/officeart/2005/8/layout/vList2"/>
    <dgm:cxn modelId="{4E9BCAD4-9143-4BB7-B4FB-6C0392239A0E}" type="presParOf" srcId="{110928B2-A7A9-4F86-A4A0-A637AA21C2A4}" destId="{67F51362-F5BC-43E5-9D52-6297DFF7F415}" srcOrd="2" destOrd="0" presId="urn:microsoft.com/office/officeart/2005/8/layout/vList2"/>
    <dgm:cxn modelId="{131967C3-7DD8-4E31-9C92-E7CF3D2E3E81}" type="presParOf" srcId="{110928B2-A7A9-4F86-A4A0-A637AA21C2A4}" destId="{0D9F769A-B335-4C05-992F-433D5B9193EF}" srcOrd="3" destOrd="0" presId="urn:microsoft.com/office/officeart/2005/8/layout/vList2"/>
    <dgm:cxn modelId="{C336BB1C-2010-4FDF-B1E1-F3A8F5734DD2}" type="presParOf" srcId="{110928B2-A7A9-4F86-A4A0-A637AA21C2A4}" destId="{94CEAFC6-8429-41CE-9ABB-8C657B040F46}" srcOrd="4" destOrd="0" presId="urn:microsoft.com/office/officeart/2005/8/layout/vList2"/>
    <dgm:cxn modelId="{5671606C-662F-47F6-8B1C-E5BA4A80F84A}" type="presParOf" srcId="{110928B2-A7A9-4F86-A4A0-A637AA21C2A4}" destId="{DF006D4B-243E-4BFF-89B6-07CA2440B532}" srcOrd="5" destOrd="0" presId="urn:microsoft.com/office/officeart/2005/8/layout/vList2"/>
    <dgm:cxn modelId="{27A4975E-E4CD-47D7-A5BF-44F6CECDFCAA}" type="presParOf" srcId="{110928B2-A7A9-4F86-A4A0-A637AA21C2A4}" destId="{E3C92870-ABAF-4F79-9DD6-43F395871A55}" srcOrd="6" destOrd="0" presId="urn:microsoft.com/office/officeart/2005/8/layout/vList2"/>
    <dgm:cxn modelId="{34F8BA78-6FC7-4107-AF8A-90642541938B}" type="presParOf" srcId="{110928B2-A7A9-4F86-A4A0-A637AA21C2A4}" destId="{0144E2F8-821E-4AFD-97B3-BB986C5CFA28}" srcOrd="7" destOrd="0" presId="urn:microsoft.com/office/officeart/2005/8/layout/vList2"/>
    <dgm:cxn modelId="{0F672CB3-EA23-46C5-89DE-6BCB6C1F3792}" type="presParOf" srcId="{110928B2-A7A9-4F86-A4A0-A637AA21C2A4}" destId="{F7621767-2F1B-476E-85BB-CE6750C137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690177-E963-4508-A3E9-6B3643FF724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6D154-E338-4744-8072-320824CD18C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NG – 10000 </a:t>
          </a:r>
          <a:r>
            <a:rPr lang="en-US" sz="1800" dirty="0" err="1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scm</a:t>
          </a:r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/day</a:t>
          </a:r>
          <a:endParaRPr lang="en-US" sz="18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531FC39F-1206-40AE-B72A-85EFABB23B5B}" type="parTrans" cxnId="{B53E22C0-2EE2-4D40-B912-2F9E44A95CFC}">
      <dgm:prSet/>
      <dgm:spPr/>
      <dgm:t>
        <a:bodyPr/>
        <a:lstStyle/>
        <a:p>
          <a:endParaRPr lang="en-US"/>
        </a:p>
      </dgm:t>
    </dgm:pt>
    <dgm:pt modelId="{B70D8425-59F7-4B0A-A49A-3D82B988AC05}" type="sibTrans" cxnId="{B53E22C0-2EE2-4D40-B912-2F9E44A95CFC}">
      <dgm:prSet/>
      <dgm:spPr/>
      <dgm:t>
        <a:bodyPr/>
        <a:lstStyle/>
        <a:p>
          <a:endParaRPr lang="en-US"/>
        </a:p>
      </dgm:t>
    </dgm:pt>
    <dgm:pt modelId="{11AF29E9-E34C-4EA4-BE42-36B137CF128C}">
      <dgm:prSet phldrT="[Text]" custT="1"/>
      <dgm:spPr/>
      <dgm:t>
        <a:bodyPr/>
        <a:lstStyle/>
        <a:p>
          <a:r>
            <a:rPr lang="en-US" sz="1400" smtClean="0">
              <a:latin typeface="Arial Black" panose="020B0A04020102020204" pitchFamily="34" charset="0"/>
              <a:cs typeface="Arial" panose="020B0604020202020204" pitchFamily="34" charset="0"/>
            </a:rPr>
            <a:t>Minimum NG Availability</a:t>
          </a:r>
          <a:endParaRPr lang="en-US" sz="1400" dirty="0"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456CB7F8-E296-459E-B227-AAAB10122C25}" type="parTrans" cxnId="{423A41DE-88CD-47B4-9AEE-5584F7F57293}">
      <dgm:prSet/>
      <dgm:spPr/>
      <dgm:t>
        <a:bodyPr/>
        <a:lstStyle/>
        <a:p>
          <a:endParaRPr lang="en-US"/>
        </a:p>
      </dgm:t>
    </dgm:pt>
    <dgm:pt modelId="{586DC580-A0BC-4924-82B4-829B58C9B8E3}" type="sibTrans" cxnId="{423A41DE-88CD-47B4-9AEE-5584F7F57293}">
      <dgm:prSet/>
      <dgm:spPr/>
      <dgm:t>
        <a:bodyPr/>
        <a:lstStyle/>
        <a:p>
          <a:endParaRPr lang="en-US"/>
        </a:p>
      </dgm:t>
    </dgm:pt>
    <dgm:pt modelId="{E9734C6C-BCA3-404F-BE6D-FF8470BB234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H2- 1000 Nm3/ hr</a:t>
          </a:r>
          <a:b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</a:br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   H2- 22800Nm3/Day</a:t>
          </a:r>
          <a:endParaRPr lang="en-US" sz="18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B25223EF-3970-4976-9C2B-52F01CBE39D1}" type="parTrans" cxnId="{0143AE00-0920-4B84-A309-601D5C1A3E2A}">
      <dgm:prSet/>
      <dgm:spPr/>
      <dgm:t>
        <a:bodyPr/>
        <a:lstStyle/>
        <a:p>
          <a:endParaRPr lang="en-US"/>
        </a:p>
      </dgm:t>
    </dgm:pt>
    <dgm:pt modelId="{2934A482-A5D3-4E57-BF59-FEDB29FA9975}" type="sibTrans" cxnId="{0143AE00-0920-4B84-A309-601D5C1A3E2A}">
      <dgm:prSet/>
      <dgm:spPr/>
      <dgm:t>
        <a:bodyPr/>
        <a:lstStyle/>
        <a:p>
          <a:endParaRPr lang="en-US"/>
        </a:p>
      </dgm:t>
    </dgm:pt>
    <dgm:pt modelId="{8842582B-EDF5-4EDD-9060-71B470B1B1B6}">
      <dgm:prSet phldrT="[Text]" custT="1"/>
      <dgm:spPr/>
      <dgm:t>
        <a:bodyPr/>
        <a:lstStyle/>
        <a:p>
          <a:r>
            <a:rPr lang="en-US" sz="1400" smtClean="0">
              <a:latin typeface="Arial Black" panose="020B0A04020102020204" pitchFamily="34" charset="0"/>
              <a:cs typeface="Arial" panose="020B0604020202020204" pitchFamily="34" charset="0"/>
            </a:rPr>
            <a:t>H2 production  per Hour and Day</a:t>
          </a:r>
          <a:endParaRPr lang="en-US" sz="1400" dirty="0"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FBBF9B9A-F958-408F-B3D6-F863A1EC42CE}" type="parTrans" cxnId="{C619995F-72EF-48BA-90B6-FC71C8939AEE}">
      <dgm:prSet/>
      <dgm:spPr/>
      <dgm:t>
        <a:bodyPr/>
        <a:lstStyle/>
        <a:p>
          <a:endParaRPr lang="en-US"/>
        </a:p>
      </dgm:t>
    </dgm:pt>
    <dgm:pt modelId="{D991EE44-9CDC-46F4-8F11-DB64EC3F17AD}" type="sibTrans" cxnId="{C619995F-72EF-48BA-90B6-FC71C8939AEE}">
      <dgm:prSet/>
      <dgm:spPr/>
      <dgm:t>
        <a:bodyPr/>
        <a:lstStyle/>
        <a:p>
          <a:endParaRPr lang="en-US"/>
        </a:p>
      </dgm:t>
    </dgm:pt>
    <dgm:pt modelId="{4852BD1A-6661-4D3B-9B1C-337849E31234}">
      <dgm:prSet custT="1"/>
      <dgm:spPr/>
      <dgm:t>
        <a:bodyPr/>
        <a:lstStyle/>
        <a:p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730Nm3 H2 required to produce per MT of H2O2 </a:t>
          </a:r>
          <a:endParaRPr lang="en-US" sz="18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992C0482-208E-4A2C-8FF7-99CD5488BE82}" type="parTrans" cxnId="{5F56666F-614F-4B6D-80DA-92662BB559E7}">
      <dgm:prSet/>
      <dgm:spPr/>
      <dgm:t>
        <a:bodyPr/>
        <a:lstStyle/>
        <a:p>
          <a:endParaRPr lang="en-US"/>
        </a:p>
      </dgm:t>
    </dgm:pt>
    <dgm:pt modelId="{AF630E5C-5ED6-469E-AA19-4CD4C9032477}" type="sibTrans" cxnId="{5F56666F-614F-4B6D-80DA-92662BB559E7}">
      <dgm:prSet/>
      <dgm:spPr/>
      <dgm:t>
        <a:bodyPr/>
        <a:lstStyle/>
        <a:p>
          <a:endParaRPr lang="en-US"/>
        </a:p>
      </dgm:t>
    </dgm:pt>
    <dgm:pt modelId="{E51FBF5C-BD6E-4E57-9AF2-2596819539EE}">
      <dgm:prSet custT="1"/>
      <dgm:spPr/>
      <dgm:t>
        <a:bodyPr/>
        <a:lstStyle/>
        <a:p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H2O2 Production – 31.23T/Day or 11KTA cap (100% basis) plant to be built</a:t>
          </a:r>
          <a:endParaRPr lang="en-US" sz="18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6FB35F9C-EDBF-4769-B146-CE443B6FD857}" type="parTrans" cxnId="{2500FCA2-9562-4053-AFBD-7774FD3DC7CD}">
      <dgm:prSet/>
      <dgm:spPr/>
      <dgm:t>
        <a:bodyPr/>
        <a:lstStyle/>
        <a:p>
          <a:endParaRPr lang="en-US"/>
        </a:p>
      </dgm:t>
    </dgm:pt>
    <dgm:pt modelId="{CA81F03B-EE41-422D-964C-D72CE2677119}" type="sibTrans" cxnId="{2500FCA2-9562-4053-AFBD-7774FD3DC7CD}">
      <dgm:prSet/>
      <dgm:spPr/>
      <dgm:t>
        <a:bodyPr/>
        <a:lstStyle/>
        <a:p>
          <a:endParaRPr lang="en-US"/>
        </a:p>
      </dgm:t>
    </dgm:pt>
    <dgm:pt modelId="{C00FA62A-F316-4669-881B-F43AD0EF8860}">
      <dgm:prSet custT="1"/>
      <dgm:spPr/>
      <dgm:t>
        <a:bodyPr/>
        <a:lstStyle/>
        <a:p>
          <a:r>
            <a:rPr lang="en-US" sz="18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Saleable Qty. 50% grade = 22KTA</a:t>
          </a:r>
          <a:endParaRPr lang="en-US" sz="18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C381A001-66F5-454F-A560-E0E652C59925}" type="parTrans" cxnId="{71453564-CDCA-4774-9D6D-C4794918AD97}">
      <dgm:prSet/>
      <dgm:spPr/>
      <dgm:t>
        <a:bodyPr/>
        <a:lstStyle/>
        <a:p>
          <a:endParaRPr lang="en-US"/>
        </a:p>
      </dgm:t>
    </dgm:pt>
    <dgm:pt modelId="{389F1CF0-1253-420B-BCD3-6D416705E28D}" type="sibTrans" cxnId="{71453564-CDCA-4774-9D6D-C4794918AD97}">
      <dgm:prSet/>
      <dgm:spPr/>
      <dgm:t>
        <a:bodyPr/>
        <a:lstStyle/>
        <a:p>
          <a:endParaRPr lang="en-US"/>
        </a:p>
      </dgm:t>
    </dgm:pt>
    <dgm:pt modelId="{F2731A8B-6E23-4CE2-B62C-EE44D119F63A}" type="pres">
      <dgm:prSet presAssocID="{AA690177-E963-4508-A3E9-6B3643FF72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6DF84C-F6BC-4443-9B71-5B3D96DDF929}" type="pres">
      <dgm:prSet presAssocID="{C00FA62A-F316-4669-881B-F43AD0EF8860}" presName="boxAndChildren" presStyleCnt="0"/>
      <dgm:spPr/>
      <dgm:t>
        <a:bodyPr/>
        <a:lstStyle/>
        <a:p>
          <a:endParaRPr lang="en-US"/>
        </a:p>
      </dgm:t>
    </dgm:pt>
    <dgm:pt modelId="{21B5242F-BDE0-41C1-9D8F-EF6D0AFDFBD0}" type="pres">
      <dgm:prSet presAssocID="{C00FA62A-F316-4669-881B-F43AD0EF8860}" presName="parentTextBox" presStyleLbl="node1" presStyleIdx="0" presStyleCnt="5" custLinFactNeighborX="65079" custLinFactNeighborY="-270"/>
      <dgm:spPr/>
      <dgm:t>
        <a:bodyPr/>
        <a:lstStyle/>
        <a:p>
          <a:endParaRPr lang="en-US"/>
        </a:p>
      </dgm:t>
    </dgm:pt>
    <dgm:pt modelId="{FA5B996E-5470-4625-977D-5145AF8B0CAF}" type="pres">
      <dgm:prSet presAssocID="{CA81F03B-EE41-422D-964C-D72CE2677119}" presName="sp" presStyleCnt="0"/>
      <dgm:spPr/>
      <dgm:t>
        <a:bodyPr/>
        <a:lstStyle/>
        <a:p>
          <a:endParaRPr lang="en-US"/>
        </a:p>
      </dgm:t>
    </dgm:pt>
    <dgm:pt modelId="{3F636CA0-47A0-4B97-B869-46071F3862BB}" type="pres">
      <dgm:prSet presAssocID="{E51FBF5C-BD6E-4E57-9AF2-2596819539EE}" presName="arrowAndChildren" presStyleCnt="0"/>
      <dgm:spPr/>
      <dgm:t>
        <a:bodyPr/>
        <a:lstStyle/>
        <a:p>
          <a:endParaRPr lang="en-US"/>
        </a:p>
      </dgm:t>
    </dgm:pt>
    <dgm:pt modelId="{5D4EDA18-6D15-47BE-8C51-0CA605B3CB1F}" type="pres">
      <dgm:prSet presAssocID="{E51FBF5C-BD6E-4E57-9AF2-2596819539EE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10CBB422-C847-4A1C-B021-E51D432BD403}" type="pres">
      <dgm:prSet presAssocID="{AF630E5C-5ED6-469E-AA19-4CD4C9032477}" presName="sp" presStyleCnt="0"/>
      <dgm:spPr/>
      <dgm:t>
        <a:bodyPr/>
        <a:lstStyle/>
        <a:p>
          <a:endParaRPr lang="en-US"/>
        </a:p>
      </dgm:t>
    </dgm:pt>
    <dgm:pt modelId="{3D02CF2C-1371-47CE-9D24-E8B2AD8CE8FC}" type="pres">
      <dgm:prSet presAssocID="{4852BD1A-6661-4D3B-9B1C-337849E31234}" presName="arrowAndChildren" presStyleCnt="0"/>
      <dgm:spPr/>
      <dgm:t>
        <a:bodyPr/>
        <a:lstStyle/>
        <a:p>
          <a:endParaRPr lang="en-US"/>
        </a:p>
      </dgm:t>
    </dgm:pt>
    <dgm:pt modelId="{0858F5A3-121C-4289-81EF-D71739204BFB}" type="pres">
      <dgm:prSet presAssocID="{4852BD1A-6661-4D3B-9B1C-337849E3123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E46CC1-1DB2-4B6D-A9BB-BD9803B2826E}" type="pres">
      <dgm:prSet presAssocID="{2934A482-A5D3-4E57-BF59-FEDB29FA9975}" presName="sp" presStyleCnt="0"/>
      <dgm:spPr/>
      <dgm:t>
        <a:bodyPr/>
        <a:lstStyle/>
        <a:p>
          <a:endParaRPr lang="en-US"/>
        </a:p>
      </dgm:t>
    </dgm:pt>
    <dgm:pt modelId="{C63F4A7C-5A0C-4906-A64C-3DEEA880EAE6}" type="pres">
      <dgm:prSet presAssocID="{E9734C6C-BCA3-404F-BE6D-FF8470BB234E}" presName="arrowAndChildren" presStyleCnt="0"/>
      <dgm:spPr/>
      <dgm:t>
        <a:bodyPr/>
        <a:lstStyle/>
        <a:p>
          <a:endParaRPr lang="en-US"/>
        </a:p>
      </dgm:t>
    </dgm:pt>
    <dgm:pt modelId="{ED9BBD6D-7255-4789-827A-496EC34D35D3}" type="pres">
      <dgm:prSet presAssocID="{E9734C6C-BCA3-404F-BE6D-FF8470BB234E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78752C8-38E3-42C3-9056-511787387243}" type="pres">
      <dgm:prSet presAssocID="{E9734C6C-BCA3-404F-BE6D-FF8470BB234E}" presName="arrow" presStyleLbl="node1" presStyleIdx="3" presStyleCnt="5" custScaleY="137379"/>
      <dgm:spPr/>
      <dgm:t>
        <a:bodyPr/>
        <a:lstStyle/>
        <a:p>
          <a:endParaRPr lang="en-US"/>
        </a:p>
      </dgm:t>
    </dgm:pt>
    <dgm:pt modelId="{62693160-E872-4260-9AC8-9AA98E1125FF}" type="pres">
      <dgm:prSet presAssocID="{E9734C6C-BCA3-404F-BE6D-FF8470BB234E}" presName="descendantArrow" presStyleCnt="0"/>
      <dgm:spPr/>
      <dgm:t>
        <a:bodyPr/>
        <a:lstStyle/>
        <a:p>
          <a:endParaRPr lang="en-US"/>
        </a:p>
      </dgm:t>
    </dgm:pt>
    <dgm:pt modelId="{DDC970A3-ED1E-40AB-ADD0-878BF6A352F0}" type="pres">
      <dgm:prSet presAssocID="{8842582B-EDF5-4EDD-9060-71B470B1B1B6}" presName="childTextArrow" presStyleLbl="fgAccFollowNode1" presStyleIdx="0" presStyleCnt="2" custScaleY="83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9C500-A08D-4E32-8244-92156E3EDD81}" type="pres">
      <dgm:prSet presAssocID="{B70D8425-59F7-4B0A-A49A-3D82B988AC05}" presName="sp" presStyleCnt="0"/>
      <dgm:spPr/>
      <dgm:t>
        <a:bodyPr/>
        <a:lstStyle/>
        <a:p>
          <a:endParaRPr lang="en-US"/>
        </a:p>
      </dgm:t>
    </dgm:pt>
    <dgm:pt modelId="{BF85C844-20E0-430F-93B1-8206E28AE02F}" type="pres">
      <dgm:prSet presAssocID="{E486D154-E338-4744-8072-320824CD18CD}" presName="arrowAndChildren" presStyleCnt="0"/>
      <dgm:spPr/>
      <dgm:t>
        <a:bodyPr/>
        <a:lstStyle/>
        <a:p>
          <a:endParaRPr lang="en-US"/>
        </a:p>
      </dgm:t>
    </dgm:pt>
    <dgm:pt modelId="{E1B8311C-4DD2-42FE-BFCA-D98078413A18}" type="pres">
      <dgm:prSet presAssocID="{E486D154-E338-4744-8072-320824CD18CD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988EFAF6-00B8-4916-879B-15D74285F501}" type="pres">
      <dgm:prSet presAssocID="{E486D154-E338-4744-8072-320824CD18CD}" presName="arrow" presStyleLbl="node1" presStyleIdx="4" presStyleCnt="5"/>
      <dgm:spPr/>
      <dgm:t>
        <a:bodyPr/>
        <a:lstStyle/>
        <a:p>
          <a:endParaRPr lang="en-US"/>
        </a:p>
      </dgm:t>
    </dgm:pt>
    <dgm:pt modelId="{7715D69C-FE5D-4034-9AA1-601AE5D8EB8A}" type="pres">
      <dgm:prSet presAssocID="{E486D154-E338-4744-8072-320824CD18CD}" presName="descendantArrow" presStyleCnt="0"/>
      <dgm:spPr/>
      <dgm:t>
        <a:bodyPr/>
        <a:lstStyle/>
        <a:p>
          <a:endParaRPr lang="en-US"/>
        </a:p>
      </dgm:t>
    </dgm:pt>
    <dgm:pt modelId="{3E807473-170A-4862-82B9-6C8D42CE5F92}" type="pres">
      <dgm:prSet presAssocID="{11AF29E9-E34C-4EA4-BE42-36B137CF128C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2B1CC-7C04-4FF9-BE77-9E6DF3203984}" type="presOf" srcId="{C00FA62A-F316-4669-881B-F43AD0EF8860}" destId="{21B5242F-BDE0-41C1-9D8F-EF6D0AFDFBD0}" srcOrd="0" destOrd="0" presId="urn:microsoft.com/office/officeart/2005/8/layout/process4"/>
    <dgm:cxn modelId="{2352C17D-4CA0-41B7-9B41-96425CBA41EC}" type="presOf" srcId="{8842582B-EDF5-4EDD-9060-71B470B1B1B6}" destId="{DDC970A3-ED1E-40AB-ADD0-878BF6A352F0}" srcOrd="0" destOrd="0" presId="urn:microsoft.com/office/officeart/2005/8/layout/process4"/>
    <dgm:cxn modelId="{A49B82B5-82C5-4970-BF3C-5BF3E77A4B84}" type="presOf" srcId="{4852BD1A-6661-4D3B-9B1C-337849E31234}" destId="{0858F5A3-121C-4289-81EF-D71739204BFB}" srcOrd="0" destOrd="0" presId="urn:microsoft.com/office/officeart/2005/8/layout/process4"/>
    <dgm:cxn modelId="{7B170C12-1BA5-430E-8191-521BA06D462E}" type="presOf" srcId="{E486D154-E338-4744-8072-320824CD18CD}" destId="{988EFAF6-00B8-4916-879B-15D74285F501}" srcOrd="1" destOrd="0" presId="urn:microsoft.com/office/officeart/2005/8/layout/process4"/>
    <dgm:cxn modelId="{2500FCA2-9562-4053-AFBD-7774FD3DC7CD}" srcId="{AA690177-E963-4508-A3E9-6B3643FF7245}" destId="{E51FBF5C-BD6E-4E57-9AF2-2596819539EE}" srcOrd="3" destOrd="0" parTransId="{6FB35F9C-EDBF-4769-B146-CE443B6FD857}" sibTransId="{CA81F03B-EE41-422D-964C-D72CE2677119}"/>
    <dgm:cxn modelId="{5F56666F-614F-4B6D-80DA-92662BB559E7}" srcId="{AA690177-E963-4508-A3E9-6B3643FF7245}" destId="{4852BD1A-6661-4D3B-9B1C-337849E31234}" srcOrd="2" destOrd="0" parTransId="{992C0482-208E-4A2C-8FF7-99CD5488BE82}" sibTransId="{AF630E5C-5ED6-469E-AA19-4CD4C9032477}"/>
    <dgm:cxn modelId="{D694F2C2-D4C8-4EC1-911D-1DAE4C68C2A0}" type="presOf" srcId="{11AF29E9-E34C-4EA4-BE42-36B137CF128C}" destId="{3E807473-170A-4862-82B9-6C8D42CE5F92}" srcOrd="0" destOrd="0" presId="urn:microsoft.com/office/officeart/2005/8/layout/process4"/>
    <dgm:cxn modelId="{71453564-CDCA-4774-9D6D-C4794918AD97}" srcId="{AA690177-E963-4508-A3E9-6B3643FF7245}" destId="{C00FA62A-F316-4669-881B-F43AD0EF8860}" srcOrd="4" destOrd="0" parTransId="{C381A001-66F5-454F-A560-E0E652C59925}" sibTransId="{389F1CF0-1253-420B-BCD3-6D416705E28D}"/>
    <dgm:cxn modelId="{423A41DE-88CD-47B4-9AEE-5584F7F57293}" srcId="{E486D154-E338-4744-8072-320824CD18CD}" destId="{11AF29E9-E34C-4EA4-BE42-36B137CF128C}" srcOrd="0" destOrd="0" parTransId="{456CB7F8-E296-459E-B227-AAAB10122C25}" sibTransId="{586DC580-A0BC-4924-82B4-829B58C9B8E3}"/>
    <dgm:cxn modelId="{FEDEE79C-39DF-4118-8124-EC1EC07E1777}" type="presOf" srcId="{E9734C6C-BCA3-404F-BE6D-FF8470BB234E}" destId="{478752C8-38E3-42C3-9056-511787387243}" srcOrd="1" destOrd="0" presId="urn:microsoft.com/office/officeart/2005/8/layout/process4"/>
    <dgm:cxn modelId="{C619995F-72EF-48BA-90B6-FC71C8939AEE}" srcId="{E9734C6C-BCA3-404F-BE6D-FF8470BB234E}" destId="{8842582B-EDF5-4EDD-9060-71B470B1B1B6}" srcOrd="0" destOrd="0" parTransId="{FBBF9B9A-F958-408F-B3D6-F863A1EC42CE}" sibTransId="{D991EE44-9CDC-46F4-8F11-DB64EC3F17AD}"/>
    <dgm:cxn modelId="{8EF5B1C0-5BCC-4D86-AFC3-D74AED58ED7A}" type="presOf" srcId="{E486D154-E338-4744-8072-320824CD18CD}" destId="{E1B8311C-4DD2-42FE-BFCA-D98078413A18}" srcOrd="0" destOrd="0" presId="urn:microsoft.com/office/officeart/2005/8/layout/process4"/>
    <dgm:cxn modelId="{12A848D0-2C80-419C-B0E9-9FCF2D20EC9F}" type="presOf" srcId="{E51FBF5C-BD6E-4E57-9AF2-2596819539EE}" destId="{5D4EDA18-6D15-47BE-8C51-0CA605B3CB1F}" srcOrd="0" destOrd="0" presId="urn:microsoft.com/office/officeart/2005/8/layout/process4"/>
    <dgm:cxn modelId="{EC5B95B5-5B12-4E44-B72C-0C43E711A2BF}" type="presOf" srcId="{E9734C6C-BCA3-404F-BE6D-FF8470BB234E}" destId="{ED9BBD6D-7255-4789-827A-496EC34D35D3}" srcOrd="0" destOrd="0" presId="urn:microsoft.com/office/officeart/2005/8/layout/process4"/>
    <dgm:cxn modelId="{78C29633-2044-4EEB-9A40-DAB4BB0AB088}" type="presOf" srcId="{AA690177-E963-4508-A3E9-6B3643FF7245}" destId="{F2731A8B-6E23-4CE2-B62C-EE44D119F63A}" srcOrd="0" destOrd="0" presId="urn:microsoft.com/office/officeart/2005/8/layout/process4"/>
    <dgm:cxn modelId="{0143AE00-0920-4B84-A309-601D5C1A3E2A}" srcId="{AA690177-E963-4508-A3E9-6B3643FF7245}" destId="{E9734C6C-BCA3-404F-BE6D-FF8470BB234E}" srcOrd="1" destOrd="0" parTransId="{B25223EF-3970-4976-9C2B-52F01CBE39D1}" sibTransId="{2934A482-A5D3-4E57-BF59-FEDB29FA9975}"/>
    <dgm:cxn modelId="{B53E22C0-2EE2-4D40-B912-2F9E44A95CFC}" srcId="{AA690177-E963-4508-A3E9-6B3643FF7245}" destId="{E486D154-E338-4744-8072-320824CD18CD}" srcOrd="0" destOrd="0" parTransId="{531FC39F-1206-40AE-B72A-85EFABB23B5B}" sibTransId="{B70D8425-59F7-4B0A-A49A-3D82B988AC05}"/>
    <dgm:cxn modelId="{E605F6F1-37CB-405F-BF85-55DD9D455C6D}" type="presParOf" srcId="{F2731A8B-6E23-4CE2-B62C-EE44D119F63A}" destId="{276DF84C-F6BC-4443-9B71-5B3D96DDF929}" srcOrd="0" destOrd="0" presId="urn:microsoft.com/office/officeart/2005/8/layout/process4"/>
    <dgm:cxn modelId="{E8515B8E-E93A-4AAF-AEDF-C8DB642A136F}" type="presParOf" srcId="{276DF84C-F6BC-4443-9B71-5B3D96DDF929}" destId="{21B5242F-BDE0-41C1-9D8F-EF6D0AFDFBD0}" srcOrd="0" destOrd="0" presId="urn:microsoft.com/office/officeart/2005/8/layout/process4"/>
    <dgm:cxn modelId="{BB5C7379-37B2-42F7-AB9B-3C0E9DFBE5E1}" type="presParOf" srcId="{F2731A8B-6E23-4CE2-B62C-EE44D119F63A}" destId="{FA5B996E-5470-4625-977D-5145AF8B0CAF}" srcOrd="1" destOrd="0" presId="urn:microsoft.com/office/officeart/2005/8/layout/process4"/>
    <dgm:cxn modelId="{4B11D5C0-3F47-42B4-96F4-A6373379E850}" type="presParOf" srcId="{F2731A8B-6E23-4CE2-B62C-EE44D119F63A}" destId="{3F636CA0-47A0-4B97-B869-46071F3862BB}" srcOrd="2" destOrd="0" presId="urn:microsoft.com/office/officeart/2005/8/layout/process4"/>
    <dgm:cxn modelId="{BD566E73-C07E-4D40-9252-74A039E12F2F}" type="presParOf" srcId="{3F636CA0-47A0-4B97-B869-46071F3862BB}" destId="{5D4EDA18-6D15-47BE-8C51-0CA605B3CB1F}" srcOrd="0" destOrd="0" presId="urn:microsoft.com/office/officeart/2005/8/layout/process4"/>
    <dgm:cxn modelId="{41F2DEA8-7D98-4226-A7BB-1080C1961681}" type="presParOf" srcId="{F2731A8B-6E23-4CE2-B62C-EE44D119F63A}" destId="{10CBB422-C847-4A1C-B021-E51D432BD403}" srcOrd="3" destOrd="0" presId="urn:microsoft.com/office/officeart/2005/8/layout/process4"/>
    <dgm:cxn modelId="{CC95E10B-A573-4123-9844-30F8428581AA}" type="presParOf" srcId="{F2731A8B-6E23-4CE2-B62C-EE44D119F63A}" destId="{3D02CF2C-1371-47CE-9D24-E8B2AD8CE8FC}" srcOrd="4" destOrd="0" presId="urn:microsoft.com/office/officeart/2005/8/layout/process4"/>
    <dgm:cxn modelId="{9EC74995-FF00-4DFB-A81F-B3E9CFCC37E2}" type="presParOf" srcId="{3D02CF2C-1371-47CE-9D24-E8B2AD8CE8FC}" destId="{0858F5A3-121C-4289-81EF-D71739204BFB}" srcOrd="0" destOrd="0" presId="urn:microsoft.com/office/officeart/2005/8/layout/process4"/>
    <dgm:cxn modelId="{AE3BE3AC-084C-41BE-8B20-9E32E7E3B476}" type="presParOf" srcId="{F2731A8B-6E23-4CE2-B62C-EE44D119F63A}" destId="{41E46CC1-1DB2-4B6D-A9BB-BD9803B2826E}" srcOrd="5" destOrd="0" presId="urn:microsoft.com/office/officeart/2005/8/layout/process4"/>
    <dgm:cxn modelId="{165F9FCC-97B3-4945-8B3C-1420DBB50644}" type="presParOf" srcId="{F2731A8B-6E23-4CE2-B62C-EE44D119F63A}" destId="{C63F4A7C-5A0C-4906-A64C-3DEEA880EAE6}" srcOrd="6" destOrd="0" presId="urn:microsoft.com/office/officeart/2005/8/layout/process4"/>
    <dgm:cxn modelId="{B84551D4-8B6A-4664-84CE-CFF6A96DF7FE}" type="presParOf" srcId="{C63F4A7C-5A0C-4906-A64C-3DEEA880EAE6}" destId="{ED9BBD6D-7255-4789-827A-496EC34D35D3}" srcOrd="0" destOrd="0" presId="urn:microsoft.com/office/officeart/2005/8/layout/process4"/>
    <dgm:cxn modelId="{FB782B21-6799-4233-87CA-451B7605753C}" type="presParOf" srcId="{C63F4A7C-5A0C-4906-A64C-3DEEA880EAE6}" destId="{478752C8-38E3-42C3-9056-511787387243}" srcOrd="1" destOrd="0" presId="urn:microsoft.com/office/officeart/2005/8/layout/process4"/>
    <dgm:cxn modelId="{5FDD9306-0B8C-409E-8ED0-69F1D1452612}" type="presParOf" srcId="{C63F4A7C-5A0C-4906-A64C-3DEEA880EAE6}" destId="{62693160-E872-4260-9AC8-9AA98E1125FF}" srcOrd="2" destOrd="0" presId="urn:microsoft.com/office/officeart/2005/8/layout/process4"/>
    <dgm:cxn modelId="{DE34920C-8FDF-42C6-B08D-249A374B7CD0}" type="presParOf" srcId="{62693160-E872-4260-9AC8-9AA98E1125FF}" destId="{DDC970A3-ED1E-40AB-ADD0-878BF6A352F0}" srcOrd="0" destOrd="0" presId="urn:microsoft.com/office/officeart/2005/8/layout/process4"/>
    <dgm:cxn modelId="{1BCA95F2-6438-42D8-8A42-89F339B92004}" type="presParOf" srcId="{F2731A8B-6E23-4CE2-B62C-EE44D119F63A}" destId="{2AF9C500-A08D-4E32-8244-92156E3EDD81}" srcOrd="7" destOrd="0" presId="urn:microsoft.com/office/officeart/2005/8/layout/process4"/>
    <dgm:cxn modelId="{5A489E8F-AC81-4C88-A1A1-BAE3FCCF860E}" type="presParOf" srcId="{F2731A8B-6E23-4CE2-B62C-EE44D119F63A}" destId="{BF85C844-20E0-430F-93B1-8206E28AE02F}" srcOrd="8" destOrd="0" presId="urn:microsoft.com/office/officeart/2005/8/layout/process4"/>
    <dgm:cxn modelId="{903A6605-3D34-410B-86F5-7455528F1A8A}" type="presParOf" srcId="{BF85C844-20E0-430F-93B1-8206E28AE02F}" destId="{E1B8311C-4DD2-42FE-BFCA-D98078413A18}" srcOrd="0" destOrd="0" presId="urn:microsoft.com/office/officeart/2005/8/layout/process4"/>
    <dgm:cxn modelId="{6120BF27-51D3-498F-8540-77ABEC66AAC2}" type="presParOf" srcId="{BF85C844-20E0-430F-93B1-8206E28AE02F}" destId="{988EFAF6-00B8-4916-879B-15D74285F501}" srcOrd="1" destOrd="0" presId="urn:microsoft.com/office/officeart/2005/8/layout/process4"/>
    <dgm:cxn modelId="{1DC72072-82D9-4D75-8777-30B2489F70ED}" type="presParOf" srcId="{BF85C844-20E0-430F-93B1-8206E28AE02F}" destId="{7715D69C-FE5D-4034-9AA1-601AE5D8EB8A}" srcOrd="2" destOrd="0" presId="urn:microsoft.com/office/officeart/2005/8/layout/process4"/>
    <dgm:cxn modelId="{B7DB7E68-1BEF-46F0-8052-6219522418F7}" type="presParOf" srcId="{7715D69C-FE5D-4034-9AA1-601AE5D8EB8A}" destId="{3E807473-170A-4862-82B9-6C8D42CE5F9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3CB6E-1B69-4F3A-9D6F-AF98215BB94A}">
      <dsp:nvSpPr>
        <dsp:cNvPr id="0" name=""/>
        <dsp:cNvSpPr/>
      </dsp:nvSpPr>
      <dsp:spPr>
        <a:xfrm>
          <a:off x="0" y="72615"/>
          <a:ext cx="3962399" cy="861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rPr>
            <a:t>There are only four manufacturers in India .</a:t>
          </a:r>
          <a:endParaRPr lang="en-US" sz="1800" b="1" kern="1200" cap="none" spc="0" baseline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42036" y="114651"/>
        <a:ext cx="3878327" cy="777048"/>
      </dsp:txXfrm>
    </dsp:sp>
    <dsp:sp modelId="{99D83984-82BC-487C-9A8E-91F2BCB83AEF}">
      <dsp:nvSpPr>
        <dsp:cNvPr id="0" name=""/>
        <dsp:cNvSpPr/>
      </dsp:nvSpPr>
      <dsp:spPr>
        <a:xfrm>
          <a:off x="0" y="1052473"/>
          <a:ext cx="3962399" cy="861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1.Gujrat Alkalies  and Chemicals    Ltd.</a:t>
          </a:r>
          <a:endParaRPr lang="en-US" sz="1800" kern="1200" baseline="0" dirty="0">
            <a:solidFill>
              <a:srgbClr val="FFFF00"/>
            </a:solidFill>
            <a:latin typeface="Arial Black" panose="020B0A04020102020204" pitchFamily="34" charset="0"/>
          </a:endParaRPr>
        </a:p>
      </dsp:txBody>
      <dsp:txXfrm>
        <a:off x="42036" y="1094509"/>
        <a:ext cx="3878327" cy="777048"/>
      </dsp:txXfrm>
    </dsp:sp>
    <dsp:sp modelId="{1F8C4584-7A32-4A12-B0BF-07E58C6AF2A3}">
      <dsp:nvSpPr>
        <dsp:cNvPr id="0" name=""/>
        <dsp:cNvSpPr/>
      </dsp:nvSpPr>
      <dsp:spPr>
        <a:xfrm>
          <a:off x="0" y="2007839"/>
          <a:ext cx="3962399" cy="861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2.National Peroxide Ltd</a:t>
          </a:r>
          <a:endParaRPr lang="en-US" sz="1800" kern="1200" baseline="0" dirty="0">
            <a:solidFill>
              <a:srgbClr val="FFFF00"/>
            </a:solidFill>
            <a:latin typeface="Arial Black" panose="020B0A04020102020204" pitchFamily="34" charset="0"/>
          </a:endParaRPr>
        </a:p>
      </dsp:txBody>
      <dsp:txXfrm>
        <a:off x="42036" y="2049875"/>
        <a:ext cx="3878327" cy="777048"/>
      </dsp:txXfrm>
    </dsp:sp>
    <dsp:sp modelId="{95E25328-C5A7-42EF-A394-3A1F8FAA7363}">
      <dsp:nvSpPr>
        <dsp:cNvPr id="0" name=""/>
        <dsp:cNvSpPr/>
      </dsp:nvSpPr>
      <dsp:spPr>
        <a:xfrm>
          <a:off x="0" y="3001440"/>
          <a:ext cx="3962399" cy="861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3.Asian Peroxide Ltd</a:t>
          </a:r>
          <a:endParaRPr lang="en-US" sz="1800" kern="1200" baseline="0" dirty="0">
            <a:solidFill>
              <a:srgbClr val="FFFF00"/>
            </a:solidFill>
            <a:latin typeface="Arial Black" panose="020B0A04020102020204" pitchFamily="34" charset="0"/>
          </a:endParaRPr>
        </a:p>
      </dsp:txBody>
      <dsp:txXfrm>
        <a:off x="42036" y="3043476"/>
        <a:ext cx="3878327" cy="777048"/>
      </dsp:txXfrm>
    </dsp:sp>
    <dsp:sp modelId="{B80FAF08-8A35-4B02-AC13-2D3097418947}">
      <dsp:nvSpPr>
        <dsp:cNvPr id="0" name=""/>
        <dsp:cNvSpPr/>
      </dsp:nvSpPr>
      <dsp:spPr>
        <a:xfrm>
          <a:off x="0" y="3995040"/>
          <a:ext cx="3962399" cy="861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rgbClr val="FFFF00"/>
              </a:solidFill>
              <a:latin typeface="Arial Black" panose="020B0A04020102020204" pitchFamily="34" charset="0"/>
            </a:rPr>
            <a:t>4.Hindustan Organic Chemicals Ltd</a:t>
          </a:r>
          <a:r>
            <a:rPr lang="en-US" sz="2000" kern="1200" baseline="0" dirty="0" smtClean="0">
              <a:solidFill>
                <a:srgbClr val="FFFF00"/>
              </a:solidFill>
            </a:rPr>
            <a:t>.</a:t>
          </a:r>
          <a:endParaRPr lang="en-US" sz="2000" kern="1200" baseline="0" dirty="0">
            <a:solidFill>
              <a:srgbClr val="FFFF00"/>
            </a:solidFill>
          </a:endParaRPr>
        </a:p>
      </dsp:txBody>
      <dsp:txXfrm>
        <a:off x="42036" y="4037076"/>
        <a:ext cx="3878327" cy="777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4331B-95B9-482C-AF52-95EA0E63C867}">
      <dsp:nvSpPr>
        <dsp:cNvPr id="0" name=""/>
        <dsp:cNvSpPr/>
      </dsp:nvSpPr>
      <dsp:spPr>
        <a:xfrm>
          <a:off x="0" y="0"/>
          <a:ext cx="7158228" cy="11932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NG Reforming- </a:t>
          </a:r>
          <a:r>
            <a:rPr lang="en-US" sz="1400" b="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H2 ,CO2 &amp; CO forming from NG</a:t>
          </a:r>
          <a:endParaRPr lang="en-US" sz="1400" kern="12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CH4+H2O= CO+3H2</a:t>
          </a:r>
          <a:br>
            <a:rPr lang="en-US" sz="1400" b="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</a:br>
          <a:r>
            <a:rPr lang="en-US" sz="1400" b="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CO+H2O=CO2+H</a:t>
          </a:r>
          <a:r>
            <a:rPr lang="en-US" sz="1800" b="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2</a:t>
          </a:r>
          <a:endParaRPr lang="en-US" sz="1800" b="0" kern="12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34950" y="34950"/>
        <a:ext cx="5730958" cy="1123392"/>
      </dsp:txXfrm>
    </dsp:sp>
    <dsp:sp modelId="{9134DBE8-69B6-4D6D-A3D4-D7EEDE611559}">
      <dsp:nvSpPr>
        <dsp:cNvPr id="0" name=""/>
        <dsp:cNvSpPr/>
      </dsp:nvSpPr>
      <dsp:spPr>
        <a:xfrm>
          <a:off x="304835" y="1295400"/>
          <a:ext cx="7158228" cy="11932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Hydrogen Purification-</a:t>
          </a:r>
          <a:r>
            <a:rPr lang="en-US" sz="1400" b="0" u="none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H2 of </a:t>
          </a:r>
          <a:r>
            <a:rPr lang="en-US" sz="1400" b="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98.5</a:t>
          </a:r>
          <a:r>
            <a:rPr lang="en-US" sz="1400" b="0" u="none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 Purity obtain by PSA technology</a:t>
          </a:r>
          <a:endParaRPr lang="en-US" sz="1400" kern="12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u="none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CO2 &amp; CO got removed</a:t>
          </a:r>
          <a:endParaRPr lang="en-US" sz="1400" b="0" u="none" kern="12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339785" y="1330350"/>
        <a:ext cx="5778145" cy="1123391"/>
      </dsp:txXfrm>
    </dsp:sp>
    <dsp:sp modelId="{C709451A-05C2-4DB1-AC76-18BCFE8F87E6}">
      <dsp:nvSpPr>
        <dsp:cNvPr id="0" name=""/>
        <dsp:cNvSpPr/>
      </dsp:nvSpPr>
      <dsp:spPr>
        <a:xfrm>
          <a:off x="914396" y="2590801"/>
          <a:ext cx="7158228" cy="11932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Hydrogenation-Enthraquinone solution is used under existence of Pd catalyst to produce hydrogenated enthraquinone.</a:t>
          </a:r>
          <a:endParaRPr lang="en-US" sz="1400" kern="12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rPr>
            <a:t>H2+EAQ = EAQinol</a:t>
          </a:r>
          <a:endParaRPr lang="en-US" sz="1400" kern="1200" dirty="0">
            <a:solidFill>
              <a:srgbClr val="FFFF00"/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949346" y="2625751"/>
        <a:ext cx="5778145" cy="1123392"/>
      </dsp:txXfrm>
    </dsp:sp>
    <dsp:sp modelId="{4EC31F77-7293-45F5-89A5-FEF5D443396C}">
      <dsp:nvSpPr>
        <dsp:cNvPr id="0" name=""/>
        <dsp:cNvSpPr/>
      </dsp:nvSpPr>
      <dsp:spPr>
        <a:xfrm>
          <a:off x="1142997" y="3809998"/>
          <a:ext cx="7158228" cy="11932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</a:rPr>
            <a:t>Oxidation – Hydrogenated enthraquinone reacted with oxygen </a:t>
          </a:r>
          <a:b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</a:rPr>
          </a:b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</a:rPr>
            <a:t>EAQinol + O2= H2O2 + EAQ</a:t>
          </a:r>
          <a:endParaRPr lang="en-US" sz="1400" kern="1200" dirty="0">
            <a:solidFill>
              <a:srgbClr val="FFFF00"/>
            </a:solidFill>
            <a:latin typeface="Arial Black" panose="020B0A04020102020204" pitchFamily="34" charset="0"/>
          </a:endParaRPr>
        </a:p>
      </dsp:txBody>
      <dsp:txXfrm>
        <a:off x="1177947" y="3844948"/>
        <a:ext cx="5778145" cy="1123391"/>
      </dsp:txXfrm>
    </dsp:sp>
    <dsp:sp modelId="{E923CEDA-6E60-4317-A588-F7DAC389384F}">
      <dsp:nvSpPr>
        <dsp:cNvPr id="0" name=""/>
        <dsp:cNvSpPr/>
      </dsp:nvSpPr>
      <dsp:spPr>
        <a:xfrm>
          <a:off x="1523996" y="5029195"/>
          <a:ext cx="7158228" cy="11932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  <a:latin typeface="Arial Black" panose="020B0A04020102020204" pitchFamily="34" charset="0"/>
            </a:rPr>
            <a:t>H2O2 Extraction -  The deionized water extracts the H2O2 from oxidized solution</a:t>
          </a:r>
          <a:endParaRPr lang="en-US" sz="1400" kern="1200" dirty="0">
            <a:solidFill>
              <a:srgbClr val="FFFF00"/>
            </a:solidFill>
            <a:latin typeface="Arial Black" panose="020B0A04020102020204" pitchFamily="34" charset="0"/>
          </a:endParaRPr>
        </a:p>
      </dsp:txBody>
      <dsp:txXfrm>
        <a:off x="1558946" y="5064145"/>
        <a:ext cx="5778145" cy="1123392"/>
      </dsp:txXfrm>
    </dsp:sp>
    <dsp:sp modelId="{2A2B59F5-6E6C-4FC5-9C31-B9B3FC64DFFB}">
      <dsp:nvSpPr>
        <dsp:cNvPr id="0" name=""/>
        <dsp:cNvSpPr/>
      </dsp:nvSpPr>
      <dsp:spPr>
        <a:xfrm>
          <a:off x="6382588" y="871766"/>
          <a:ext cx="775639" cy="775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557107" y="871766"/>
        <a:ext cx="426601" cy="583668"/>
      </dsp:txXfrm>
    </dsp:sp>
    <dsp:sp modelId="{7265C7B9-6D06-43C5-A62E-9C0399F699F1}">
      <dsp:nvSpPr>
        <dsp:cNvPr id="0" name=""/>
        <dsp:cNvSpPr/>
      </dsp:nvSpPr>
      <dsp:spPr>
        <a:xfrm>
          <a:off x="6917131" y="2230793"/>
          <a:ext cx="775639" cy="775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7091650" y="2230793"/>
        <a:ext cx="426601" cy="583668"/>
      </dsp:txXfrm>
    </dsp:sp>
    <dsp:sp modelId="{3266C207-FC18-4904-880D-CB77FF16508F}">
      <dsp:nvSpPr>
        <dsp:cNvPr id="0" name=""/>
        <dsp:cNvSpPr/>
      </dsp:nvSpPr>
      <dsp:spPr>
        <a:xfrm>
          <a:off x="7451674" y="3569931"/>
          <a:ext cx="775639" cy="775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7626193" y="3569931"/>
        <a:ext cx="426601" cy="583668"/>
      </dsp:txXfrm>
    </dsp:sp>
    <dsp:sp modelId="{E5C8D9A7-4320-4C82-924D-EFBA474FDF37}">
      <dsp:nvSpPr>
        <dsp:cNvPr id="0" name=""/>
        <dsp:cNvSpPr/>
      </dsp:nvSpPr>
      <dsp:spPr>
        <a:xfrm>
          <a:off x="7986217" y="4942217"/>
          <a:ext cx="775639" cy="775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8160736" y="4942217"/>
        <a:ext cx="426601" cy="583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DE0F6-E590-4D05-9536-C5D6623D7F86}">
      <dsp:nvSpPr>
        <dsp:cNvPr id="0" name=""/>
        <dsp:cNvSpPr/>
      </dsp:nvSpPr>
      <dsp:spPr>
        <a:xfrm>
          <a:off x="0" y="0"/>
          <a:ext cx="8686800" cy="11225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H2O2 </a:t>
          </a:r>
          <a:r>
            <a:rPr lang="en-US" sz="2000" kern="1200" baseline="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Production</a:t>
          </a:r>
          <a:r>
            <a:rPr lang="en-US" sz="20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 Capacity – 10KTA</a:t>
          </a:r>
          <a:endParaRPr lang="en-US" sz="20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54800" y="54800"/>
        <a:ext cx="8577200" cy="1012989"/>
      </dsp:txXfrm>
    </dsp:sp>
    <dsp:sp modelId="{67F51362-F5BC-43E5-9D52-6297DFF7F415}">
      <dsp:nvSpPr>
        <dsp:cNvPr id="0" name=""/>
        <dsp:cNvSpPr/>
      </dsp:nvSpPr>
      <dsp:spPr>
        <a:xfrm>
          <a:off x="0" y="1252549"/>
          <a:ext cx="8686800" cy="90793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Saleable H2O2 Capacity(50% Concentration )– 20KTA</a:t>
          </a:r>
          <a:endParaRPr lang="en-US" sz="2000" kern="1200" baseline="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44321" y="1296870"/>
        <a:ext cx="8598158" cy="819288"/>
      </dsp:txXfrm>
    </dsp:sp>
    <dsp:sp modelId="{94CEAFC6-8429-41CE-9ABB-8C657B040F46}">
      <dsp:nvSpPr>
        <dsp:cNvPr id="0" name=""/>
        <dsp:cNvSpPr/>
      </dsp:nvSpPr>
      <dsp:spPr>
        <a:xfrm>
          <a:off x="0" y="2284319"/>
          <a:ext cx="8686800" cy="80495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H2O2 sell Price -</a:t>
          </a:r>
          <a:r>
            <a:rPr lang="en-US" sz="2000" kern="1200" baseline="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Rs30/Kg</a:t>
          </a:r>
          <a:endParaRPr lang="en-US" sz="2000" kern="1200" baseline="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39295" y="2323614"/>
        <a:ext cx="8608210" cy="726369"/>
      </dsp:txXfrm>
    </dsp:sp>
    <dsp:sp modelId="{E3C92870-ABAF-4F79-9DD6-43F395871A55}">
      <dsp:nvSpPr>
        <dsp:cNvPr id="0" name=""/>
        <dsp:cNvSpPr/>
      </dsp:nvSpPr>
      <dsp:spPr>
        <a:xfrm>
          <a:off x="0" y="3200400"/>
          <a:ext cx="8686800" cy="80495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Total Sale -  60 </a:t>
          </a:r>
          <a:r>
            <a:rPr lang="en-US" sz="2000" kern="1200" dirty="0" err="1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crores</a:t>
          </a:r>
          <a:r>
            <a:rPr lang="en-US" sz="20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 /Annum</a:t>
          </a:r>
          <a:endParaRPr lang="en-US" sz="20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39295" y="3239695"/>
        <a:ext cx="8608210" cy="726369"/>
      </dsp:txXfrm>
    </dsp:sp>
    <dsp:sp modelId="{F7621767-2F1B-476E-85BB-CE6750C13765}">
      <dsp:nvSpPr>
        <dsp:cNvPr id="0" name=""/>
        <dsp:cNvSpPr/>
      </dsp:nvSpPr>
      <dsp:spPr>
        <a:xfrm>
          <a:off x="0" y="4141919"/>
          <a:ext cx="8686800" cy="80495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rPr>
            <a:t>Profit Booked @ 10% - 6Crores/Annum</a:t>
          </a:r>
          <a:endParaRPr lang="en-US" sz="20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39295" y="4181214"/>
        <a:ext cx="8608210" cy="726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5242F-BDE0-41C1-9D8F-EF6D0AFDFBD0}">
      <dsp:nvSpPr>
        <dsp:cNvPr id="0" name=""/>
        <dsp:cNvSpPr/>
      </dsp:nvSpPr>
      <dsp:spPr>
        <a:xfrm>
          <a:off x="0" y="5562597"/>
          <a:ext cx="4800599" cy="834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Saleable Qty. 50% grade = 22KTA</a:t>
          </a:r>
          <a:endParaRPr lang="en-US" sz="18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0" y="5562597"/>
        <a:ext cx="4800599" cy="834479"/>
      </dsp:txXfrm>
    </dsp:sp>
    <dsp:sp modelId="{5D4EDA18-6D15-47BE-8C51-0CA605B3CB1F}">
      <dsp:nvSpPr>
        <dsp:cNvPr id="0" name=""/>
        <dsp:cNvSpPr/>
      </dsp:nvSpPr>
      <dsp:spPr>
        <a:xfrm rot="10800000">
          <a:off x="0" y="4293938"/>
          <a:ext cx="4800599" cy="12834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H2O2 Production – 31.23T/Day or 11KTA cap (100% basis) plant to be built</a:t>
          </a:r>
          <a:endParaRPr lang="en-US" sz="18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 rot="10800000">
        <a:off x="0" y="4293938"/>
        <a:ext cx="4800599" cy="833934"/>
      </dsp:txXfrm>
    </dsp:sp>
    <dsp:sp modelId="{0858F5A3-121C-4289-81EF-D71739204BFB}">
      <dsp:nvSpPr>
        <dsp:cNvPr id="0" name=""/>
        <dsp:cNvSpPr/>
      </dsp:nvSpPr>
      <dsp:spPr>
        <a:xfrm rot="10800000">
          <a:off x="0" y="3023026"/>
          <a:ext cx="4800599" cy="12834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730Nm3 H2 required to produce per MT of H2O2 </a:t>
          </a:r>
          <a:endParaRPr lang="en-US" sz="18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 rot="10800000">
        <a:off x="0" y="3023026"/>
        <a:ext cx="4800599" cy="833934"/>
      </dsp:txXfrm>
    </dsp:sp>
    <dsp:sp modelId="{478752C8-38E3-42C3-9056-511787387243}">
      <dsp:nvSpPr>
        <dsp:cNvPr id="0" name=""/>
        <dsp:cNvSpPr/>
      </dsp:nvSpPr>
      <dsp:spPr>
        <a:xfrm rot="10800000">
          <a:off x="0" y="1272381"/>
          <a:ext cx="4800599" cy="176316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H2- 1000 Nm3/ hr</a:t>
          </a:r>
          <a:b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</a:b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   H2- 22800Nm3/Day</a:t>
          </a:r>
          <a:endParaRPr lang="en-US" sz="18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 rot="-10800000">
        <a:off x="0" y="1272381"/>
        <a:ext cx="4800599" cy="618869"/>
      </dsp:txXfrm>
    </dsp:sp>
    <dsp:sp modelId="{DDC970A3-ED1E-40AB-ADD0-878BF6A352F0}">
      <dsp:nvSpPr>
        <dsp:cNvPr id="0" name=""/>
        <dsp:cNvSpPr/>
      </dsp:nvSpPr>
      <dsp:spPr>
        <a:xfrm>
          <a:off x="0" y="1995054"/>
          <a:ext cx="4800599" cy="319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Arial Black" panose="020B0A04020102020204" pitchFamily="34" charset="0"/>
              <a:cs typeface="Arial" panose="020B0604020202020204" pitchFamily="34" charset="0"/>
            </a:rPr>
            <a:t>H2 production  per Hour and Day</a:t>
          </a:r>
          <a:endParaRPr lang="en-US" sz="1400" kern="1200" dirty="0"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0" y="1995054"/>
        <a:ext cx="4800599" cy="319099"/>
      </dsp:txXfrm>
    </dsp:sp>
    <dsp:sp modelId="{988EFAF6-00B8-4916-879B-15D74285F501}">
      <dsp:nvSpPr>
        <dsp:cNvPr id="0" name=""/>
        <dsp:cNvSpPr/>
      </dsp:nvSpPr>
      <dsp:spPr>
        <a:xfrm rot="10800000">
          <a:off x="0" y="1469"/>
          <a:ext cx="4800599" cy="12834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NG – 10000 </a:t>
          </a:r>
          <a:r>
            <a:rPr lang="en-US" sz="1800" kern="1200" dirty="0" err="1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scm</a:t>
          </a: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/day</a:t>
          </a:r>
          <a:endParaRPr lang="en-US" sz="1800" kern="1200" dirty="0">
            <a:solidFill>
              <a:schemeClr val="accent4">
                <a:lumMod val="7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 rot="-10800000">
        <a:off x="0" y="1469"/>
        <a:ext cx="4800599" cy="450483"/>
      </dsp:txXfrm>
    </dsp:sp>
    <dsp:sp modelId="{3E807473-170A-4862-82B9-6C8D42CE5F92}">
      <dsp:nvSpPr>
        <dsp:cNvPr id="0" name=""/>
        <dsp:cNvSpPr/>
      </dsp:nvSpPr>
      <dsp:spPr>
        <a:xfrm>
          <a:off x="0" y="451953"/>
          <a:ext cx="4800599" cy="3837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Arial Black" panose="020B0A04020102020204" pitchFamily="34" charset="0"/>
              <a:cs typeface="Arial" panose="020B0604020202020204" pitchFamily="34" charset="0"/>
            </a:rPr>
            <a:t>Minimum NG Availability</a:t>
          </a:r>
          <a:endParaRPr lang="en-US" sz="1400" kern="1200" dirty="0"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0" y="451953"/>
        <a:ext cx="4800599" cy="38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78FC-8EF4-48EA-8A6D-E0B45A84ED0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4EAE-7F2C-41AF-83B6-F1EEFD82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8A9E4-9196-4C3F-A0C7-4274EE48D296}" type="datetimeFigureOut">
              <a:rPr lang="en-US" smtClean="0"/>
              <a:t>7/27/2016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753F7-22AD-48B7-B3FB-5C0192583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1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753F7-22AD-48B7-B3FB-5C0192583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6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753F7-22AD-48B7-B3FB-5C0192583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6D6-3279-44BD-A95A-A4E3E4047616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755-B2ED-42DF-BE01-3898CD22AC45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DC13-A7F2-4A39-A5F5-A3041D78BC35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36BF44-1D52-4BC4-8E51-E64E08C5E3AA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2854-3222-4453-A195-7B3B97A9956F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DC-5FB8-4B7F-B67D-8901E332A700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1A6E-DC62-428C-B65E-725001FFB557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7883-9F19-4D8E-8DB2-AC8B54D9783D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C996-8979-44B1-A381-C802DECB69D4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DFDE71-34E4-4DD8-A4F9-9D76C3EC3EA6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8DE1-341C-4C9D-BD47-D4E72A8214BF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CF4CFC6-F9AA-4E45-8562-044F085368D6}" type="datetime1">
              <a:rPr lang="en-US" smtClean="0"/>
              <a:t>7/27/2016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5B038E5-60F5-434A-A535-348274DAF9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1"/>
            <a:ext cx="57912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HYDROGEN PEROXIDE (H2O2)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PRE-FEASIBILITY REPORT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175351" cy="121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VVF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INDIA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LTD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553891" y="6500078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25.07.2016  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9659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Introduction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962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Hydrogen peroxide, a weakly acidic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colorless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liquid, was discovered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by Thenard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1818 and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has been uses industrially since the mid-19th century. Its scale of manufacture and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use have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increased markedly since about 1925 when electrolytic processes were introduced to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 United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States and industrial bleach applications were developed. Now prepared primarily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by anthraquinone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autoxidation (where a molecule is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oxidized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by oxygen), hydrogen peroxide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is used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widely to prepare other peroxygen compounds and as a nonpolluting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oxidizing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agent.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562600" y="6441295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Property Value</a:t>
            </a: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melting point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 degC 		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-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0.41</a:t>
            </a: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boiling point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 degC 				150.2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density at 25oC / g mL-1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	1.4425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viscosity at 20oC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 MPas 				1.245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surface tension at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20oC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mNm-1 			80.4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specific conductance at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25oC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 Ω.cm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4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 10-7</a:t>
            </a: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enthalpy of fusion / J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g-1 				367.52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specific heat at 25oC / J g-1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2.628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heat of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vaporization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at 25oC / J g-1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1517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at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20degC 					11.75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heat of dissociation / kJ mol-1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34.3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Physical properties of H2O2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6934200" y="6400800"/>
            <a:ext cx="2209800" cy="380999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aw material consumption/MT of H2O2 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82000" cy="4648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0527"/>
              </p:ext>
            </p:extLst>
          </p:nvPr>
        </p:nvGraphicFramePr>
        <p:xfrm>
          <a:off x="76200" y="762005"/>
          <a:ext cx="8991600" cy="57911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97200"/>
                <a:gridCol w="2997200"/>
                <a:gridCol w="2997200"/>
              </a:tblGrid>
              <a:tr h="6174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Sr.No.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Raw Material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Proposed</a:t>
                      </a:r>
                      <a:r>
                        <a:rPr lang="en-US" sz="1600" baseline="0" dirty="0" smtClean="0"/>
                        <a:t> Qty./MT of H2O2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608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Hydrogen gas 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710-730 Nm3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Ethy Anthra </a:t>
                      </a:r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Quinone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0.8-1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Shellsol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0.83-5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Tetra Butyl Urea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0.5-0.8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Tetra octyl phosphate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0.16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Palladium  catalyst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0.02-0.04</a:t>
                      </a:r>
                      <a:r>
                        <a:rPr lang="en-US" sz="16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stabillizer 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0.4-0.8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Nitric acid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0.83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9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Phospheric acid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0.8-1</a:t>
                      </a:r>
                      <a:r>
                        <a:rPr lang="en-US" sz="16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Kg</a:t>
                      </a:r>
                      <a:endParaRPr lang="en-US" sz="16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7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10</a:t>
                      </a:r>
                      <a:endParaRPr lang="en-US" sz="1600" b="1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 Black" panose="020B0A04020102020204" pitchFamily="34" charset="0"/>
                        </a:rPr>
                        <a:t>Treated alumina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9.5-12 Kg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6474" y="6473952"/>
            <a:ext cx="3581400" cy="384048"/>
          </a:xfrm>
        </p:spPr>
        <p:txBody>
          <a:bodyPr anchor="b"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858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Utility Consumption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534400" cy="5715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82586"/>
              </p:ext>
            </p:extLst>
          </p:nvPr>
        </p:nvGraphicFramePr>
        <p:xfrm>
          <a:off x="457200" y="838200"/>
          <a:ext cx="8458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Sr. No.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Entity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Qty./MT Of H2O2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Raw Water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0.5m3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Steam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1.7T@22 kg/cm2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Compressed Air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3394Nm3@ 3Kg/cm2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Electricity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0.7mwh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6069" y="6473952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390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H2O2 process 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439412785"/>
              </p:ext>
            </p:extLst>
          </p:nvPr>
        </p:nvGraphicFramePr>
        <p:xfrm>
          <a:off x="9525" y="1162050"/>
          <a:ext cx="9124949" cy="53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1242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162050"/>
            <a:ext cx="8610601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62600" y="6441295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619999" cy="457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H2O2 Process Reaction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6245085"/>
              </p:ext>
            </p:extLst>
          </p:nvPr>
        </p:nvGraphicFramePr>
        <p:xfrm>
          <a:off x="76200" y="533400"/>
          <a:ext cx="92964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562600" y="6473952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351639"/>
              </p:ext>
            </p:extLst>
          </p:nvPr>
        </p:nvGraphicFramePr>
        <p:xfrm>
          <a:off x="228600" y="1295400"/>
          <a:ext cx="8686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305800" cy="81326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Profit Scenario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575663" y="6467421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0125620"/>
              </p:ext>
            </p:extLst>
          </p:nvPr>
        </p:nvGraphicFramePr>
        <p:xfrm>
          <a:off x="4191000" y="304800"/>
          <a:ext cx="480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1" y="533400"/>
            <a:ext cx="3581399" cy="160019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10KTA H2O2 Plant –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8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0 Crores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0" y="6473952"/>
            <a:ext cx="19812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02086"/>
              </p:ext>
            </p:extLst>
          </p:nvPr>
        </p:nvGraphicFramePr>
        <p:xfrm>
          <a:off x="152400" y="1371600"/>
          <a:ext cx="8686800" cy="466276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4800600"/>
                <a:gridCol w="3886200"/>
              </a:tblGrid>
              <a:tr h="449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Item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Cost (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 in 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Crore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  <a:tr h="9086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1 Technology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Licensing &amp; FEED 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 for H2O2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  <a:tr h="678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2 Engineering and Construction 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  <a:tr h="8486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3 Resource and Infrastructure cost 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50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  <a:tr h="678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4 Contingency &amp; Escalation 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5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  <a:tr h="678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5 Capitalized Interest 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5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  <a:tr h="404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Total cost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 Black" panose="020B0A04020102020204" pitchFamily="34" charset="0"/>
                        </a:rPr>
                        <a:t>80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Vrinda"/>
                      </a:endParaRPr>
                    </a:p>
                  </a:txBody>
                  <a:tcPr marL="19707" marR="19707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98532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itchFamily="34" charset="0"/>
                <a:cs typeface="Arial" panose="020B0604020202020204" pitchFamily="34" charset="0"/>
              </a:rPr>
              <a:t>Cost Break-Up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91400" y="6324600"/>
            <a:ext cx="17526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9144000" cy="110172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Conclusion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2667000"/>
            <a:ext cx="9144000" cy="3657600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The current demand Gap 9 KTA Vs our proposed plant 10 KTA capacity matched which also meet our excess NG utilization of 10000 SCM/ Day 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562600" y="6470639"/>
            <a:ext cx="3581400" cy="384048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5784"/>
              </p:ext>
            </p:extLst>
          </p:nvPr>
        </p:nvGraphicFramePr>
        <p:xfrm>
          <a:off x="381000" y="1219200"/>
          <a:ext cx="8305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305800" cy="8132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Why H2O2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6553200" y="6553200"/>
            <a:ext cx="2590800" cy="304799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</a:rPr>
              <a:t>VVF INDIA LTD</a:t>
            </a:r>
            <a:endParaRPr lang="en-US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4" y="0"/>
            <a:ext cx="9024456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H2O2 Key Transformation process 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" y="609601"/>
            <a:ext cx="8948256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62600" y="6400801"/>
            <a:ext cx="3581400" cy="457199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290304"/>
              </p:ext>
            </p:extLst>
          </p:nvPr>
        </p:nvGraphicFramePr>
        <p:xfrm>
          <a:off x="152400" y="0"/>
          <a:ext cx="8950036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477000"/>
            <a:ext cx="7086600" cy="381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Indian Market  Demand-supply scenario</a:t>
            </a: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5715000"/>
            <a:ext cx="899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Current GACL  ongoing  Expansion  of H2O2 14400MTA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Still gap found 9228MTA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7391400" y="6400800"/>
            <a:ext cx="1752600" cy="457199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2402163"/>
              </p:ext>
            </p:extLst>
          </p:nvPr>
        </p:nvGraphicFramePr>
        <p:xfrm>
          <a:off x="4191000" y="76200"/>
          <a:ext cx="4953000" cy="678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04800"/>
            <a:ext cx="3962400" cy="13716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H2O2 Need for Indian Market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8087306"/>
              </p:ext>
            </p:extLst>
          </p:nvPr>
        </p:nvGraphicFramePr>
        <p:xfrm>
          <a:off x="76200" y="1828800"/>
          <a:ext cx="3962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5715000" y="6553200"/>
            <a:ext cx="3352800" cy="304800"/>
          </a:xfrm>
        </p:spPr>
        <p:txBody>
          <a:bodyPr/>
          <a:lstStyle/>
          <a:p>
            <a:r>
              <a:rPr lang="en-US" b="1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b="1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234248" cy="52578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  <a:latin typeface="Arial Black" panose="020B0A04020102020204" pitchFamily="34" charset="0"/>
              </a:rPr>
              <a:t>Global Market Trend</a:t>
            </a:r>
          </a:p>
        </p:txBody>
      </p:sp>
    </p:spTree>
    <p:extLst>
      <p:ext uri="{BB962C8B-B14F-4D97-AF65-F5344CB8AC3E}">
        <p14:creationId xmlns:p14="http://schemas.microsoft.com/office/powerpoint/2010/main" val="6016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947984"/>
              </p:ext>
            </p:extLst>
          </p:nvPr>
        </p:nvGraphicFramePr>
        <p:xfrm>
          <a:off x="304800" y="762000"/>
          <a:ext cx="8686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086600" y="1447800"/>
            <a:ext cx="1981200" cy="4343400"/>
          </a:xfrm>
        </p:spPr>
        <p:txBody>
          <a:bodyPr anchor="ctr"/>
          <a:lstStyle/>
          <a:p>
            <a:pPr lvl="0" algn="just"/>
            <a:r>
              <a:rPr lang="en-US" dirty="0" smtClean="0">
                <a:solidFill>
                  <a:srgbClr val="444D26"/>
                </a:solidFill>
                <a:latin typeface="Arial Black" panose="020B0A04020102020204" pitchFamily="34" charset="0"/>
              </a:rPr>
              <a:t>Global </a:t>
            </a:r>
            <a:r>
              <a:rPr lang="en-US" dirty="0">
                <a:solidFill>
                  <a:srgbClr val="444D26"/>
                </a:solidFill>
                <a:latin typeface="Arial Black" panose="020B0A04020102020204" pitchFamily="34" charset="0"/>
              </a:rPr>
              <a:t>Industry Analysts, Inc., 6150 Hellyer Ave., San Jose, CA 95138, USA, Phone: 408-528-9966. All Rights Reserved Global market for Hydrogen Peroxide is projected to reach 5.2 million metric tons by 2020</a:t>
            </a:r>
            <a:endParaRPr lang="en-US" b="1" dirty="0">
              <a:solidFill>
                <a:srgbClr val="D092A7">
                  <a:lumMod val="40000"/>
                  <a:lumOff val="60000"/>
                </a:srgbClr>
              </a:solidFill>
              <a:latin typeface="Arial Black" panose="020B0A04020102020204" pitchFamily="34" charset="0"/>
            </a:endParaRPr>
          </a:p>
          <a:p>
            <a:pPr algn="just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Forecast for the H2O2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19800" y="1143000"/>
            <a:ext cx="3124200" cy="5715000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F3A447"/>
              </a:buClr>
            </a:pPr>
            <a:r>
              <a:rPr lang="en-US" sz="1900" b="1" dirty="0">
                <a:solidFill>
                  <a:srgbClr val="FFC000"/>
                </a:solidFill>
                <a:latin typeface="Arial Black" panose="020B0A04020102020204" pitchFamily="34" charset="0"/>
              </a:rPr>
              <a:t>Main end Market</a:t>
            </a:r>
            <a:endParaRPr lang="en-US" sz="1900" b="1" kern="500" spc="-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lvl="0" algn="just">
              <a:spcBef>
                <a:spcPts val="200"/>
              </a:spcBef>
              <a:buClr>
                <a:srgbClr val="F3A447"/>
              </a:buClr>
            </a:pPr>
            <a:r>
              <a:rPr lang="en-US" sz="1400" b="1" kern="500" spc="-100" dirty="0">
                <a:solidFill>
                  <a:srgbClr val="FF0000"/>
                </a:solidFill>
                <a:latin typeface="Arial Black" panose="020B0A04020102020204" pitchFamily="34" charset="0"/>
              </a:rPr>
              <a:t>1  Paper &amp; Pulp industry -  55% </a:t>
            </a:r>
          </a:p>
          <a:p>
            <a:pPr lvl="0" algn="just">
              <a:spcBef>
                <a:spcPts val="200"/>
              </a:spcBef>
              <a:buClr>
                <a:srgbClr val="F3A447"/>
              </a:buClr>
            </a:pPr>
            <a:r>
              <a:rPr lang="en-US" sz="1400" b="1" kern="500" spc="-100" dirty="0">
                <a:solidFill>
                  <a:srgbClr val="FF0000"/>
                </a:solidFill>
                <a:latin typeface="Arial Black" panose="020B0A04020102020204" pitchFamily="34" charset="0"/>
              </a:rPr>
              <a:t>2 Chemical &amp; laundry industry -</a:t>
            </a:r>
            <a:r>
              <a:rPr lang="en-US" sz="1400" b="1" kern="500" spc="-1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33</a:t>
            </a:r>
          </a:p>
          <a:p>
            <a:pPr lvl="0" algn="just">
              <a:spcBef>
                <a:spcPts val="200"/>
              </a:spcBef>
              <a:buClr>
                <a:srgbClr val="F3A447"/>
              </a:buClr>
            </a:pPr>
            <a:r>
              <a:rPr lang="en-US" sz="1800" b="1" kern="500" spc="-1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Regional market Share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China  -  40%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Europe – 19%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North America – 12%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Other Asia – 11%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Cen//S America  - 4%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Japan – 4%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Rep of Korea – 3%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India –  3%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Middle east/Africa – 2%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CIS – 1%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kern="500" spc="-100" dirty="0">
                <a:solidFill>
                  <a:srgbClr val="92D050"/>
                </a:solidFill>
                <a:latin typeface="Arial Black" panose="020B0A04020102020204" pitchFamily="34" charset="0"/>
              </a:rPr>
              <a:t>Taiwan – 1%</a:t>
            </a:r>
          </a:p>
          <a:p>
            <a:pPr lvl="0" algn="just">
              <a:spcBef>
                <a:spcPts val="200"/>
              </a:spcBef>
              <a:buClr>
                <a:srgbClr val="F3A447"/>
              </a:buClr>
            </a:pP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0" y="0"/>
            <a:ext cx="32004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H2o2 Regional Consumption Report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9800" cy="682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5562600" y="6473952"/>
            <a:ext cx="3581400" cy="384048"/>
          </a:xfrm>
        </p:spPr>
        <p:txBody>
          <a:bodyPr/>
          <a:lstStyle/>
          <a:p>
            <a:r>
              <a:rPr lang="en-US" dirty="0" smtClean="0">
                <a:solidFill>
                  <a:srgbClr val="33CCCC"/>
                </a:solidFill>
                <a:latin typeface="Arial Black" panose="020B0A04020102020204" pitchFamily="34" charset="0"/>
              </a:rPr>
              <a:t>VVF INDIA LTD</a:t>
            </a:r>
            <a:endParaRPr lang="en-US" dirty="0">
              <a:solidFill>
                <a:srgbClr val="33CC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03005"/>
              </p:ext>
            </p:extLst>
          </p:nvPr>
        </p:nvGraphicFramePr>
        <p:xfrm>
          <a:off x="457200" y="796754"/>
          <a:ext cx="8229600" cy="3226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40862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Total Companies Profiled 47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626">
                <a:tc>
                  <a:txBody>
                    <a:bodyPr/>
                    <a:lstStyle/>
                    <a:p>
                      <a:r>
                        <a:rPr lang="en-US" dirty="0" smtClean="0"/>
                        <a:t>Region/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/>
                </a:tc>
              </a:tr>
              <a:tr h="408626">
                <a:tc>
                  <a:txBody>
                    <a:bodyPr/>
                    <a:lstStyle/>
                    <a:p>
                      <a:r>
                        <a:rPr lang="en-US" dirty="0" smtClean="0"/>
                        <a:t>The 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8626">
                <a:tc>
                  <a:txBody>
                    <a:bodyPr/>
                    <a:lstStyle/>
                    <a:p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8626">
                <a:tc>
                  <a:txBody>
                    <a:bodyPr/>
                    <a:lstStyle/>
                    <a:p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8626">
                <a:tc>
                  <a:txBody>
                    <a:bodyPr/>
                    <a:lstStyle/>
                    <a:p>
                      <a:r>
                        <a:rPr lang="en-US" dirty="0" smtClean="0"/>
                        <a:t>Asia-Pacific (Excl.</a:t>
                      </a:r>
                      <a:r>
                        <a:rPr lang="en-US" baseline="0" dirty="0" smtClean="0"/>
                        <a:t> Japan)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408626">
                <a:tc>
                  <a:txBody>
                    <a:bodyPr/>
                    <a:lstStyle/>
                    <a:p>
                      <a:r>
                        <a:rPr lang="en-US" dirty="0" smtClean="0"/>
                        <a:t>Latin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Middle 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2131454" y="6248400"/>
            <a:ext cx="3581400" cy="384048"/>
          </a:xfrm>
        </p:spPr>
        <p:txBody>
          <a:bodyPr/>
          <a:lstStyle/>
          <a:p>
            <a:r>
              <a:rPr lang="en-US" smtClean="0"/>
              <a:t>VVF INDIA LTD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667000"/>
          </a:xfrm>
        </p:spPr>
        <p:txBody>
          <a:bodyPr anchor="t" anchorCtr="0"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Competitive landscape</a:t>
            </a:r>
            <a:b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4724400" cy="2181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788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2312</TotalTime>
  <Words>717</Words>
  <Application>Microsoft Office PowerPoint</Application>
  <PresentationFormat>On-screen Show (4:3)</PresentationFormat>
  <Paragraphs>189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VVF INDIA LTD</vt:lpstr>
      <vt:lpstr>Why H2O2</vt:lpstr>
      <vt:lpstr>H2O2 Key Transformation process </vt:lpstr>
      <vt:lpstr>Indian Market  Demand-supply scenario</vt:lpstr>
      <vt:lpstr>H2O2 Need for Indian Market</vt:lpstr>
      <vt:lpstr>Global Market Trend</vt:lpstr>
      <vt:lpstr>Forecast for the H2O2</vt:lpstr>
      <vt:lpstr>H2o2 Regional Consumption Report</vt:lpstr>
      <vt:lpstr>Competitive landscape </vt:lpstr>
      <vt:lpstr>H2O2 Introduction</vt:lpstr>
      <vt:lpstr>Physical properties of H2O2</vt:lpstr>
      <vt:lpstr> Raw material consumption/MT of H2O2 </vt:lpstr>
      <vt:lpstr>Utility Consumption</vt:lpstr>
      <vt:lpstr>H2O2 process </vt:lpstr>
      <vt:lpstr>H2O2 Process Reaction</vt:lpstr>
      <vt:lpstr>Profit Scenario</vt:lpstr>
      <vt:lpstr>10KTA H2O2 Plant – 80 Crores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Gopalkrishna Sawant</dc:creator>
  <cp:lastModifiedBy>Sandip Kundu</cp:lastModifiedBy>
  <cp:revision>361</cp:revision>
  <dcterms:created xsi:type="dcterms:W3CDTF">2016-06-27T08:09:10Z</dcterms:created>
  <dcterms:modified xsi:type="dcterms:W3CDTF">2016-07-27T11:45:02Z</dcterms:modified>
</cp:coreProperties>
</file>