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chart17.xml" ContentType="application/vnd.openxmlformats-officedocument.drawingml.char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rts/chart8.xml" ContentType="application/vnd.openxmlformats-officedocument.drawingml.chart+xml"/>
  <Override PartName="/ppt/charts/chart9.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charts/chart10.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charts/chart18.xml" ContentType="application/vnd.openxmlformats-officedocument.drawingml.char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charts/chart16.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83" r:id="rId3"/>
    <p:sldId id="303" r:id="rId4"/>
    <p:sldId id="285" r:id="rId5"/>
    <p:sldId id="286" r:id="rId6"/>
    <p:sldId id="287" r:id="rId7"/>
    <p:sldId id="288" r:id="rId8"/>
    <p:sldId id="289" r:id="rId9"/>
    <p:sldId id="290" r:id="rId10"/>
    <p:sldId id="291" r:id="rId11"/>
    <p:sldId id="292" r:id="rId12"/>
    <p:sldId id="294" r:id="rId13"/>
    <p:sldId id="295" r:id="rId14"/>
    <p:sldId id="296" r:id="rId15"/>
    <p:sldId id="297" r:id="rId16"/>
    <p:sldId id="298" r:id="rId17"/>
    <p:sldId id="299" r:id="rId18"/>
    <p:sldId id="300" r:id="rId19"/>
    <p:sldId id="301" r:id="rId20"/>
    <p:sldId id="302" r:id="rId21"/>
    <p:sldId id="304" r:id="rId22"/>
    <p:sldId id="305" r:id="rId23"/>
  </p:sldIdLst>
  <p:sldSz cx="9144000" cy="6858000" type="screen4x3"/>
  <p:notesSz cx="7045325" cy="934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99"/>
    <a:srgbClr val="FF0066"/>
    <a:srgbClr val="009900"/>
    <a:srgbClr val="B8FF71"/>
    <a:srgbClr val="6699FF"/>
    <a:srgbClr val="99FF33"/>
    <a:srgbClr val="00CC00"/>
    <a:srgbClr val="CC0066"/>
    <a:srgbClr val="FFCCFF"/>
    <a:srgbClr val="FF7C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40" autoAdjust="0"/>
    <p:restoredTop sz="94660"/>
  </p:normalViewPr>
  <p:slideViewPr>
    <p:cSldViewPr>
      <p:cViewPr>
        <p:scale>
          <a:sx n="76" d="100"/>
          <a:sy n="76" d="100"/>
        </p:scale>
        <p:origin x="-882" y="4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komal.patwardhan\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style val="3"/>
  <c:chart>
    <c:autoTitleDeleted val="1"/>
    <c:plotArea>
      <c:layout/>
      <c:barChart>
        <c:barDir val="col"/>
        <c:grouping val="clustered"/>
        <c:ser>
          <c:idx val="0"/>
          <c:order val="0"/>
          <c:spPr>
            <a:solidFill>
              <a:srgbClr val="FF0000"/>
            </a:solidFill>
          </c:spPr>
          <c:dPt>
            <c:idx val="1"/>
            <c:spPr>
              <a:solidFill>
                <a:schemeClr val="tx2"/>
              </a:solidFill>
            </c:spPr>
          </c:dPt>
          <c:dPt>
            <c:idx val="2"/>
            <c:spPr>
              <a:solidFill>
                <a:srgbClr val="FFC000"/>
              </a:solidFill>
            </c:spPr>
          </c:dPt>
          <c:dPt>
            <c:idx val="3"/>
            <c:spPr>
              <a:solidFill>
                <a:srgbClr val="92D050"/>
              </a:solidFill>
            </c:spPr>
          </c:dPt>
          <c:dPt>
            <c:idx val="4"/>
            <c:spPr>
              <a:solidFill>
                <a:srgbClr val="00B050"/>
              </a:solidFill>
            </c:spPr>
          </c:dPt>
          <c:dPt>
            <c:idx val="5"/>
            <c:spPr>
              <a:solidFill>
                <a:srgbClr val="00B0F0"/>
              </a:solidFill>
            </c:spPr>
          </c:dPt>
          <c:dPt>
            <c:idx val="6"/>
            <c:spPr>
              <a:solidFill>
                <a:srgbClr val="0070C0"/>
              </a:solidFill>
            </c:spPr>
          </c:dPt>
          <c:dPt>
            <c:idx val="7"/>
            <c:spPr>
              <a:solidFill>
                <a:srgbClr val="002060"/>
              </a:solidFill>
            </c:spPr>
          </c:dPt>
          <c:dPt>
            <c:idx val="8"/>
            <c:spPr>
              <a:solidFill>
                <a:srgbClr val="7030A0"/>
              </a:solidFill>
            </c:spPr>
          </c:dPt>
          <c:dPt>
            <c:idx val="9"/>
            <c:spPr>
              <a:solidFill>
                <a:schemeClr val="accent6"/>
              </a:solidFill>
            </c:spPr>
          </c:dPt>
          <c:cat>
            <c:strRef>
              <c:f>Sheet1!$E$36:$E$45</c:f>
              <c:strCache>
                <c:ptCount val="10"/>
                <c:pt idx="0">
                  <c:v>Human Resources</c:v>
                </c:pt>
                <c:pt idx="1">
                  <c:v>Oleo Marketing</c:v>
                </c:pt>
                <c:pt idx="2">
                  <c:v>IT</c:v>
                </c:pt>
                <c:pt idx="3">
                  <c:v>PCP R&amp;D</c:v>
                </c:pt>
                <c:pt idx="4">
                  <c:v>Excise</c:v>
                </c:pt>
                <c:pt idx="5">
                  <c:v>Legal</c:v>
                </c:pt>
                <c:pt idx="6">
                  <c:v>PCP Manufacturing</c:v>
                </c:pt>
                <c:pt idx="7">
                  <c:v>CMB Marketing</c:v>
                </c:pt>
                <c:pt idx="8">
                  <c:v>EXIM</c:v>
                </c:pt>
                <c:pt idx="9">
                  <c:v>Finance &amp; Accounts</c:v>
                </c:pt>
              </c:strCache>
            </c:strRef>
          </c:cat>
          <c:val>
            <c:numRef>
              <c:f>Sheet1!$F$36:$F$45</c:f>
              <c:numCache>
                <c:formatCode>General</c:formatCode>
                <c:ptCount val="10"/>
                <c:pt idx="0">
                  <c:v>2</c:v>
                </c:pt>
                <c:pt idx="1">
                  <c:v>1</c:v>
                </c:pt>
                <c:pt idx="2">
                  <c:v>1</c:v>
                </c:pt>
                <c:pt idx="3">
                  <c:v>1</c:v>
                </c:pt>
                <c:pt idx="4">
                  <c:v>1</c:v>
                </c:pt>
                <c:pt idx="5">
                  <c:v>1</c:v>
                </c:pt>
                <c:pt idx="6">
                  <c:v>1</c:v>
                </c:pt>
                <c:pt idx="7">
                  <c:v>1</c:v>
                </c:pt>
                <c:pt idx="8">
                  <c:v>1</c:v>
                </c:pt>
                <c:pt idx="9">
                  <c:v>1</c:v>
                </c:pt>
              </c:numCache>
            </c:numRef>
          </c:val>
        </c:ser>
        <c:axId val="67712512"/>
        <c:axId val="67714048"/>
      </c:barChart>
      <c:catAx>
        <c:axId val="67712512"/>
        <c:scaling>
          <c:orientation val="minMax"/>
        </c:scaling>
        <c:axPos val="b"/>
        <c:majorTickMark val="none"/>
        <c:tickLblPos val="nextTo"/>
        <c:txPr>
          <a:bodyPr/>
          <a:lstStyle/>
          <a:p>
            <a:pPr>
              <a:defRPr sz="1600" b="1"/>
            </a:pPr>
            <a:endParaRPr lang="en-US"/>
          </a:p>
        </c:txPr>
        <c:crossAx val="67714048"/>
        <c:crosses val="autoZero"/>
        <c:auto val="1"/>
        <c:lblAlgn val="ctr"/>
        <c:lblOffset val="100"/>
      </c:catAx>
      <c:valAx>
        <c:axId val="67714048"/>
        <c:scaling>
          <c:orientation val="minMax"/>
          <c:max val="6"/>
          <c:min val="0"/>
        </c:scaling>
        <c:axPos val="l"/>
        <c:majorGridlines/>
        <c:numFmt formatCode="General" sourceLinked="1"/>
        <c:majorTickMark val="none"/>
        <c:tickLblPos val="nextTo"/>
        <c:txPr>
          <a:bodyPr/>
          <a:lstStyle/>
          <a:p>
            <a:pPr>
              <a:defRPr sz="1600" b="1"/>
            </a:pPr>
            <a:endParaRPr lang="en-US"/>
          </a:p>
        </c:txPr>
        <c:crossAx val="67712512"/>
        <c:crosses val="autoZero"/>
        <c:crossBetween val="between"/>
        <c:majorUnit val="1"/>
      </c:valAx>
    </c:plotArea>
    <c:legend>
      <c:legendPos val="r"/>
      <c:layout/>
      <c:txPr>
        <a:bodyPr/>
        <a:lstStyle/>
        <a:p>
          <a:pPr>
            <a:defRPr sz="1600" b="0"/>
          </a:pPr>
          <a:endParaRPr lang="en-US"/>
        </a:p>
      </c:txPr>
    </c:legend>
    <c:plotVisOnly val="1"/>
    <c:dispBlanksAs val="gap"/>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6.8553043772754146E-2"/>
          <c:y val="4.859943039035014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Sheet3!$A$2:$A$5</c:f>
              <c:strCache>
                <c:ptCount val="4"/>
                <c:pt idx="0">
                  <c:v>Strongly Disgaree</c:v>
                </c:pt>
                <c:pt idx="1">
                  <c:v>Slightly Disagree</c:v>
                </c:pt>
                <c:pt idx="2">
                  <c:v>Slightly Agree</c:v>
                </c:pt>
                <c:pt idx="3">
                  <c:v>Strongly Agree</c:v>
                </c:pt>
              </c:strCache>
            </c:strRef>
          </c:cat>
          <c:val>
            <c:numRef>
              <c:f>Sheet3!$B$2:$B$5</c:f>
              <c:numCache>
                <c:formatCode>General</c:formatCode>
                <c:ptCount val="4"/>
                <c:pt idx="0">
                  <c:v>1</c:v>
                </c:pt>
                <c:pt idx="1">
                  <c:v>1</c:v>
                </c:pt>
                <c:pt idx="2">
                  <c:v>2</c:v>
                </c:pt>
                <c:pt idx="3">
                  <c:v>5</c:v>
                </c:pt>
              </c:numCache>
            </c:numRef>
          </c:val>
        </c:ser>
        <c:axId val="74073600"/>
        <c:axId val="74075136"/>
      </c:barChart>
      <c:catAx>
        <c:axId val="74073600"/>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075136"/>
        <c:crossesAt val="0"/>
        <c:auto val="1"/>
        <c:lblAlgn val="ctr"/>
        <c:lblOffset val="100"/>
      </c:catAx>
      <c:valAx>
        <c:axId val="74075136"/>
        <c:scaling>
          <c:orientation val="minMax"/>
          <c:max val="9"/>
          <c:min val="0"/>
        </c:scaling>
        <c:axPos val="l"/>
        <c:majorGridlines/>
        <c:numFmt formatCode="0" sourceLinked="0"/>
        <c:majorTickMark val="none"/>
        <c:tickLblPos val="nextTo"/>
        <c:txPr>
          <a:bodyPr/>
          <a:lstStyle/>
          <a:p>
            <a:pPr>
              <a:defRPr sz="1200" b="1"/>
            </a:pPr>
            <a:endParaRPr lang="en-US"/>
          </a:p>
        </c:txPr>
        <c:crossAx val="74073600"/>
        <c:crosses val="autoZero"/>
        <c:crossBetween val="between"/>
        <c:minorUnit val="0.1"/>
      </c:valAx>
    </c:plotArea>
    <c:plotVisOnly val="1"/>
    <c:dispBlanksAs val="gap"/>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9.2746497817352572E-2"/>
          <c:y val="2.4293620906082388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Sheet3!$C$2:$C$5</c:f>
              <c:strCache>
                <c:ptCount val="4"/>
                <c:pt idx="0">
                  <c:v>Strongly Disgaree</c:v>
                </c:pt>
                <c:pt idx="1">
                  <c:v>Slightly Disagree</c:v>
                </c:pt>
                <c:pt idx="2">
                  <c:v>Slightly Agree</c:v>
                </c:pt>
                <c:pt idx="3">
                  <c:v>Strongly Agree</c:v>
                </c:pt>
              </c:strCache>
            </c:strRef>
          </c:cat>
          <c:val>
            <c:numRef>
              <c:f>Sheet3!$D$2:$D$5</c:f>
              <c:numCache>
                <c:formatCode>General</c:formatCode>
                <c:ptCount val="4"/>
                <c:pt idx="0">
                  <c:v>0</c:v>
                </c:pt>
                <c:pt idx="1">
                  <c:v>2</c:v>
                </c:pt>
                <c:pt idx="2">
                  <c:v>2</c:v>
                </c:pt>
                <c:pt idx="3">
                  <c:v>5</c:v>
                </c:pt>
              </c:numCache>
            </c:numRef>
          </c:val>
        </c:ser>
        <c:axId val="74104192"/>
        <c:axId val="74114176"/>
      </c:barChart>
      <c:catAx>
        <c:axId val="74104192"/>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114176"/>
        <c:crossesAt val="0"/>
        <c:auto val="1"/>
        <c:lblAlgn val="ctr"/>
        <c:lblOffset val="100"/>
      </c:catAx>
      <c:valAx>
        <c:axId val="74114176"/>
        <c:scaling>
          <c:orientation val="minMax"/>
          <c:max val="9"/>
          <c:min val="0"/>
        </c:scaling>
        <c:axPos val="l"/>
        <c:majorGridlines/>
        <c:numFmt formatCode="0" sourceLinked="0"/>
        <c:majorTickMark val="none"/>
        <c:tickLblPos val="nextTo"/>
        <c:txPr>
          <a:bodyPr/>
          <a:lstStyle/>
          <a:p>
            <a:pPr>
              <a:defRPr sz="1200" b="1"/>
            </a:pPr>
            <a:endParaRPr lang="en-US"/>
          </a:p>
        </c:txPr>
        <c:crossAx val="74104192"/>
        <c:crosses val="autoZero"/>
        <c:crossBetween val="between"/>
        <c:minorUnit val="0.1"/>
      </c:valAx>
    </c:plotArea>
    <c:plotVisOnly val="1"/>
    <c:dispBlanksAs val="gap"/>
  </c:chart>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4.3090012228421661E-2"/>
          <c:y val="4.5053331099570014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Sheet3!$E$2:$E$5</c:f>
              <c:strCache>
                <c:ptCount val="4"/>
                <c:pt idx="0">
                  <c:v>Strongly Disgaree</c:v>
                </c:pt>
                <c:pt idx="1">
                  <c:v>Slightly Disagree</c:v>
                </c:pt>
                <c:pt idx="2">
                  <c:v>Slightly Agree</c:v>
                </c:pt>
                <c:pt idx="3">
                  <c:v>Strongly Agree</c:v>
                </c:pt>
              </c:strCache>
            </c:strRef>
          </c:cat>
          <c:val>
            <c:numRef>
              <c:f>Sheet3!$F$2:$F$5</c:f>
              <c:numCache>
                <c:formatCode>General</c:formatCode>
                <c:ptCount val="4"/>
                <c:pt idx="0">
                  <c:v>1</c:v>
                </c:pt>
                <c:pt idx="1">
                  <c:v>0</c:v>
                </c:pt>
                <c:pt idx="2">
                  <c:v>5</c:v>
                </c:pt>
                <c:pt idx="3">
                  <c:v>3</c:v>
                </c:pt>
              </c:numCache>
            </c:numRef>
          </c:val>
        </c:ser>
        <c:axId val="68261760"/>
        <c:axId val="68263296"/>
      </c:barChart>
      <c:catAx>
        <c:axId val="68261760"/>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68263296"/>
        <c:crossesAt val="0"/>
        <c:auto val="1"/>
        <c:lblAlgn val="ctr"/>
        <c:lblOffset val="100"/>
      </c:catAx>
      <c:valAx>
        <c:axId val="68263296"/>
        <c:scaling>
          <c:orientation val="minMax"/>
          <c:max val="9"/>
          <c:min val="0"/>
        </c:scaling>
        <c:axPos val="l"/>
        <c:majorGridlines/>
        <c:numFmt formatCode="0" sourceLinked="0"/>
        <c:majorTickMark val="none"/>
        <c:tickLblPos val="nextTo"/>
        <c:txPr>
          <a:bodyPr/>
          <a:lstStyle/>
          <a:p>
            <a:pPr>
              <a:defRPr sz="1200" b="1"/>
            </a:pPr>
            <a:endParaRPr lang="en-US"/>
          </a:p>
        </c:txPr>
        <c:crossAx val="68261760"/>
        <c:crosses val="autoZero"/>
        <c:crossBetween val="between"/>
        <c:minorUnit val="0.1"/>
      </c:valAx>
    </c:plotArea>
    <c:plotVisOnly val="1"/>
    <c:dispBlanksAs val="gap"/>
  </c:chart>
  <c:externalData r:id="rId1"/>
</c:chartSpace>
</file>

<file path=ppt/charts/chart13.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4.3090040594357046E-2"/>
          <c:y val="7.6968224716591344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Sheet3!$H$2:$H$5</c:f>
              <c:strCache>
                <c:ptCount val="4"/>
                <c:pt idx="0">
                  <c:v>Strongly Disgaree</c:v>
                </c:pt>
                <c:pt idx="1">
                  <c:v>Slightly Disagree</c:v>
                </c:pt>
                <c:pt idx="2">
                  <c:v>Slightly Agree</c:v>
                </c:pt>
                <c:pt idx="3">
                  <c:v>Strongly Agree</c:v>
                </c:pt>
              </c:strCache>
            </c:strRef>
          </c:cat>
          <c:val>
            <c:numRef>
              <c:f>Sheet3!$I$2:$I$5</c:f>
              <c:numCache>
                <c:formatCode>General</c:formatCode>
                <c:ptCount val="4"/>
                <c:pt idx="0">
                  <c:v>1</c:v>
                </c:pt>
                <c:pt idx="1">
                  <c:v>0</c:v>
                </c:pt>
                <c:pt idx="2">
                  <c:v>5</c:v>
                </c:pt>
                <c:pt idx="3">
                  <c:v>3</c:v>
                </c:pt>
              </c:numCache>
            </c:numRef>
          </c:val>
        </c:ser>
        <c:axId val="74211712"/>
        <c:axId val="74213248"/>
      </c:barChart>
      <c:catAx>
        <c:axId val="74211712"/>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213248"/>
        <c:crossesAt val="0"/>
        <c:auto val="1"/>
        <c:lblAlgn val="ctr"/>
        <c:lblOffset val="100"/>
      </c:catAx>
      <c:valAx>
        <c:axId val="74213248"/>
        <c:scaling>
          <c:orientation val="minMax"/>
          <c:max val="9"/>
          <c:min val="0"/>
        </c:scaling>
        <c:axPos val="l"/>
        <c:majorGridlines/>
        <c:numFmt formatCode="0" sourceLinked="0"/>
        <c:majorTickMark val="none"/>
        <c:tickLblPos val="nextTo"/>
        <c:txPr>
          <a:bodyPr/>
          <a:lstStyle/>
          <a:p>
            <a:pPr>
              <a:defRPr sz="1200" b="1"/>
            </a:pPr>
            <a:endParaRPr lang="en-US"/>
          </a:p>
        </c:txPr>
        <c:crossAx val="74211712"/>
        <c:crosses val="autoZero"/>
        <c:crossBetween val="between"/>
        <c:minorUnit val="0.1"/>
      </c:valAx>
    </c:plotArea>
    <c:plotVisOnly val="1"/>
    <c:dispBlanksAs val="gap"/>
  </c:chart>
  <c:externalData r:id="rId1"/>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5.0551181102362203E-2"/>
          <c:y val="9.883983252093502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Sheet3!$J$2:$J$5</c:f>
              <c:strCache>
                <c:ptCount val="4"/>
                <c:pt idx="0">
                  <c:v>Strongly Disgaree</c:v>
                </c:pt>
                <c:pt idx="1">
                  <c:v>Slightly Disagree</c:v>
                </c:pt>
                <c:pt idx="2">
                  <c:v>Slightly Agree</c:v>
                </c:pt>
                <c:pt idx="3">
                  <c:v>Strongly Agree</c:v>
                </c:pt>
              </c:strCache>
            </c:strRef>
          </c:cat>
          <c:val>
            <c:numRef>
              <c:f>Sheet3!$K$2:$K$5</c:f>
              <c:numCache>
                <c:formatCode>General</c:formatCode>
                <c:ptCount val="4"/>
                <c:pt idx="0">
                  <c:v>1</c:v>
                </c:pt>
                <c:pt idx="1">
                  <c:v>1</c:v>
                </c:pt>
                <c:pt idx="2">
                  <c:v>3</c:v>
                </c:pt>
                <c:pt idx="3">
                  <c:v>4</c:v>
                </c:pt>
              </c:numCache>
            </c:numRef>
          </c:val>
        </c:ser>
        <c:axId val="74123520"/>
        <c:axId val="74125312"/>
      </c:barChart>
      <c:catAx>
        <c:axId val="74123520"/>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125312"/>
        <c:crossesAt val="0"/>
        <c:auto val="1"/>
        <c:lblAlgn val="ctr"/>
        <c:lblOffset val="100"/>
      </c:catAx>
      <c:valAx>
        <c:axId val="74125312"/>
        <c:scaling>
          <c:orientation val="minMax"/>
          <c:max val="9"/>
          <c:min val="0"/>
        </c:scaling>
        <c:axPos val="l"/>
        <c:majorGridlines/>
        <c:numFmt formatCode="0" sourceLinked="0"/>
        <c:majorTickMark val="none"/>
        <c:tickLblPos val="nextTo"/>
        <c:txPr>
          <a:bodyPr/>
          <a:lstStyle/>
          <a:p>
            <a:pPr>
              <a:defRPr sz="1200" b="1"/>
            </a:pPr>
            <a:endParaRPr lang="en-US"/>
          </a:p>
        </c:txPr>
        <c:crossAx val="74123520"/>
        <c:crosses val="autoZero"/>
        <c:crossBetween val="between"/>
        <c:minorUnit val="0.1"/>
      </c:valAx>
    </c:plotArea>
    <c:plotVisOnly val="1"/>
    <c:dispBlanksAs val="gap"/>
  </c:chart>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5.0551181102362203E-2"/>
          <c:y val="9.883983252093502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Sheet3!$L$2:$L$5</c:f>
              <c:strCache>
                <c:ptCount val="4"/>
                <c:pt idx="0">
                  <c:v>Strongly Disgaree</c:v>
                </c:pt>
                <c:pt idx="1">
                  <c:v>Slightly Disagree</c:v>
                </c:pt>
                <c:pt idx="2">
                  <c:v>Slightly Agree</c:v>
                </c:pt>
                <c:pt idx="3">
                  <c:v>Strongly Agree</c:v>
                </c:pt>
              </c:strCache>
            </c:strRef>
          </c:cat>
          <c:val>
            <c:numRef>
              <c:f>Sheet3!$M$2:$M$5</c:f>
              <c:numCache>
                <c:formatCode>General</c:formatCode>
                <c:ptCount val="4"/>
                <c:pt idx="0">
                  <c:v>1</c:v>
                </c:pt>
                <c:pt idx="1">
                  <c:v>0</c:v>
                </c:pt>
                <c:pt idx="2">
                  <c:v>3</c:v>
                </c:pt>
                <c:pt idx="3">
                  <c:v>5</c:v>
                </c:pt>
              </c:numCache>
            </c:numRef>
          </c:val>
        </c:ser>
        <c:axId val="74158848"/>
        <c:axId val="74160384"/>
      </c:barChart>
      <c:catAx>
        <c:axId val="74158848"/>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160384"/>
        <c:crossesAt val="0"/>
        <c:auto val="1"/>
        <c:lblAlgn val="ctr"/>
        <c:lblOffset val="100"/>
      </c:catAx>
      <c:valAx>
        <c:axId val="74160384"/>
        <c:scaling>
          <c:orientation val="minMax"/>
          <c:max val="9"/>
          <c:min val="0"/>
        </c:scaling>
        <c:axPos val="l"/>
        <c:majorGridlines/>
        <c:numFmt formatCode="0" sourceLinked="0"/>
        <c:majorTickMark val="none"/>
        <c:tickLblPos val="nextTo"/>
        <c:txPr>
          <a:bodyPr/>
          <a:lstStyle/>
          <a:p>
            <a:pPr>
              <a:defRPr sz="1200" b="1"/>
            </a:pPr>
            <a:endParaRPr lang="en-US"/>
          </a:p>
        </c:txPr>
        <c:crossAx val="74158848"/>
        <c:crosses val="autoZero"/>
        <c:crossBetween val="between"/>
        <c:minorUnit val="0.1"/>
      </c:valAx>
    </c:plotArea>
    <c:plotVisOnly val="1"/>
    <c:dispBlanksAs val="gap"/>
  </c:chart>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5.0551181102362203E-2"/>
          <c:y val="9.883983252093502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Sheet3!$N$2:$N$5</c:f>
              <c:strCache>
                <c:ptCount val="4"/>
                <c:pt idx="0">
                  <c:v>Strongly Disgaree</c:v>
                </c:pt>
                <c:pt idx="1">
                  <c:v>Slightly Disagree</c:v>
                </c:pt>
                <c:pt idx="2">
                  <c:v>Slightly Agree</c:v>
                </c:pt>
                <c:pt idx="3">
                  <c:v>Strongly Agree</c:v>
                </c:pt>
              </c:strCache>
            </c:strRef>
          </c:cat>
          <c:val>
            <c:numRef>
              <c:f>Sheet3!$O$2:$O$5</c:f>
              <c:numCache>
                <c:formatCode>General</c:formatCode>
                <c:ptCount val="4"/>
                <c:pt idx="0">
                  <c:v>1</c:v>
                </c:pt>
                <c:pt idx="1">
                  <c:v>1</c:v>
                </c:pt>
                <c:pt idx="2">
                  <c:v>1</c:v>
                </c:pt>
                <c:pt idx="3">
                  <c:v>6</c:v>
                </c:pt>
              </c:numCache>
            </c:numRef>
          </c:val>
        </c:ser>
        <c:axId val="74177152"/>
        <c:axId val="74256768"/>
      </c:barChart>
      <c:catAx>
        <c:axId val="74177152"/>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256768"/>
        <c:crossesAt val="0"/>
        <c:auto val="1"/>
        <c:lblAlgn val="ctr"/>
        <c:lblOffset val="100"/>
      </c:catAx>
      <c:valAx>
        <c:axId val="74256768"/>
        <c:scaling>
          <c:orientation val="minMax"/>
          <c:max val="9"/>
          <c:min val="0"/>
        </c:scaling>
        <c:axPos val="l"/>
        <c:majorGridlines/>
        <c:numFmt formatCode="0" sourceLinked="0"/>
        <c:majorTickMark val="none"/>
        <c:tickLblPos val="nextTo"/>
        <c:txPr>
          <a:bodyPr/>
          <a:lstStyle/>
          <a:p>
            <a:pPr>
              <a:defRPr sz="1200" b="1"/>
            </a:pPr>
            <a:endParaRPr lang="en-US"/>
          </a:p>
        </c:txPr>
        <c:crossAx val="74177152"/>
        <c:crosses val="autoZero"/>
        <c:crossBetween val="between"/>
        <c:minorUnit val="0.1"/>
      </c:valAx>
    </c:plotArea>
    <c:plotVisOnly val="1"/>
    <c:dispBlanksAs val="gap"/>
  </c:chart>
  <c:externalData r:id="rId1"/>
</c:chartSpace>
</file>

<file path=ppt/charts/chart17.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5.0551181102362203E-2"/>
          <c:y val="9.883983252093502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Sheet3!$P$2:$P$5</c:f>
              <c:strCache>
                <c:ptCount val="4"/>
                <c:pt idx="0">
                  <c:v>Strongly Disgaree</c:v>
                </c:pt>
                <c:pt idx="1">
                  <c:v>Slightly Disagree</c:v>
                </c:pt>
                <c:pt idx="2">
                  <c:v>Slightly Agree</c:v>
                </c:pt>
                <c:pt idx="3">
                  <c:v>Strongly Agree</c:v>
                </c:pt>
              </c:strCache>
            </c:strRef>
          </c:cat>
          <c:val>
            <c:numRef>
              <c:f>Sheet3!$Q$2:$Q$5</c:f>
              <c:numCache>
                <c:formatCode>General</c:formatCode>
                <c:ptCount val="4"/>
                <c:pt idx="0">
                  <c:v>1</c:v>
                </c:pt>
                <c:pt idx="1">
                  <c:v>1</c:v>
                </c:pt>
                <c:pt idx="2">
                  <c:v>2</c:v>
                </c:pt>
                <c:pt idx="3">
                  <c:v>5</c:v>
                </c:pt>
              </c:numCache>
            </c:numRef>
          </c:val>
        </c:ser>
        <c:axId val="74314880"/>
        <c:axId val="74316416"/>
      </c:barChart>
      <c:catAx>
        <c:axId val="74314880"/>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316416"/>
        <c:crossesAt val="0"/>
        <c:auto val="1"/>
        <c:lblAlgn val="ctr"/>
        <c:lblOffset val="100"/>
      </c:catAx>
      <c:valAx>
        <c:axId val="74316416"/>
        <c:scaling>
          <c:orientation val="minMax"/>
          <c:max val="9"/>
          <c:min val="0"/>
        </c:scaling>
        <c:axPos val="l"/>
        <c:majorGridlines/>
        <c:numFmt formatCode="0" sourceLinked="0"/>
        <c:majorTickMark val="none"/>
        <c:tickLblPos val="nextTo"/>
        <c:txPr>
          <a:bodyPr/>
          <a:lstStyle/>
          <a:p>
            <a:pPr>
              <a:defRPr sz="1200" b="1"/>
            </a:pPr>
            <a:endParaRPr lang="en-US"/>
          </a:p>
        </c:txPr>
        <c:crossAx val="74314880"/>
        <c:crosses val="autoZero"/>
        <c:crossBetween val="between"/>
        <c:minorUnit val="0.1"/>
      </c:valAx>
    </c:plotArea>
    <c:plotVisOnly val="1"/>
    <c:dispBlanksAs val="gap"/>
  </c:chart>
  <c:externalData r:id="rId1"/>
</c:chartSpace>
</file>

<file path=ppt/charts/chart18.xml><?xml version="1.0" encoding="utf-8"?>
<c:chartSpace xmlns:c="http://schemas.openxmlformats.org/drawingml/2006/chart" xmlns:a="http://schemas.openxmlformats.org/drawingml/2006/main" xmlns:r="http://schemas.openxmlformats.org/officeDocument/2006/relationships">
  <c:lang val="en-IN"/>
  <c:chart>
    <c:autoTitleDeleted val="1"/>
    <c:plotArea>
      <c:layout>
        <c:manualLayout>
          <c:layoutTarget val="inner"/>
          <c:xMode val="edge"/>
          <c:yMode val="edge"/>
          <c:x val="5.0551181102362203E-2"/>
          <c:y val="9.883983252093502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Sheet3!$R$2:$R$5</c:f>
              <c:strCache>
                <c:ptCount val="4"/>
                <c:pt idx="0">
                  <c:v>Strongly Disgaree</c:v>
                </c:pt>
                <c:pt idx="1">
                  <c:v>Slightly Disagree</c:v>
                </c:pt>
                <c:pt idx="2">
                  <c:v>Slightly Agree</c:v>
                </c:pt>
                <c:pt idx="3">
                  <c:v>Strongly Agree</c:v>
                </c:pt>
              </c:strCache>
            </c:strRef>
          </c:cat>
          <c:val>
            <c:numRef>
              <c:f>Sheet3!$S$2:$S$5</c:f>
              <c:numCache>
                <c:formatCode>General</c:formatCode>
                <c:ptCount val="4"/>
                <c:pt idx="0">
                  <c:v>0</c:v>
                </c:pt>
                <c:pt idx="1">
                  <c:v>0</c:v>
                </c:pt>
                <c:pt idx="2">
                  <c:v>2</c:v>
                </c:pt>
                <c:pt idx="3">
                  <c:v>7</c:v>
                </c:pt>
              </c:numCache>
            </c:numRef>
          </c:val>
        </c:ser>
        <c:axId val="74406912"/>
        <c:axId val="74408704"/>
      </c:barChart>
      <c:catAx>
        <c:axId val="74406912"/>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408704"/>
        <c:crossesAt val="0"/>
        <c:auto val="1"/>
        <c:lblAlgn val="ctr"/>
        <c:lblOffset val="100"/>
      </c:catAx>
      <c:valAx>
        <c:axId val="74408704"/>
        <c:scaling>
          <c:orientation val="minMax"/>
          <c:max val="9"/>
          <c:min val="0"/>
        </c:scaling>
        <c:axPos val="l"/>
        <c:majorGridlines/>
        <c:numFmt formatCode="0" sourceLinked="0"/>
        <c:majorTickMark val="none"/>
        <c:tickLblPos val="nextTo"/>
        <c:txPr>
          <a:bodyPr/>
          <a:lstStyle/>
          <a:p>
            <a:pPr>
              <a:defRPr sz="1200" b="1"/>
            </a:pPr>
            <a:endParaRPr lang="en-US"/>
          </a:p>
        </c:txPr>
        <c:crossAx val="74406912"/>
        <c:crosses val="autoZero"/>
        <c:crossBetween val="between"/>
        <c:minorUnit val="0.1"/>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clustered"/>
        <c:ser>
          <c:idx val="0"/>
          <c:order val="0"/>
          <c:dPt>
            <c:idx val="0"/>
            <c:spPr>
              <a:solidFill>
                <a:srgbClr val="00B050"/>
              </a:solidFill>
            </c:spPr>
          </c:dPt>
          <c:dPt>
            <c:idx val="1"/>
            <c:spPr>
              <a:solidFill>
                <a:srgbClr val="FF0000"/>
              </a:solidFill>
            </c:spPr>
          </c:dPt>
          <c:dLbls>
            <c:showVal val="1"/>
          </c:dLbls>
          <c:cat>
            <c:strRef>
              <c:f>Sheet1!$E$29:$E$30</c:f>
              <c:strCache>
                <c:ptCount val="2"/>
                <c:pt idx="0">
                  <c:v>Yes</c:v>
                </c:pt>
                <c:pt idx="1">
                  <c:v>No</c:v>
                </c:pt>
              </c:strCache>
            </c:strRef>
          </c:cat>
          <c:val>
            <c:numRef>
              <c:f>Sheet1!$F$29:$F$30</c:f>
              <c:numCache>
                <c:formatCode>General</c:formatCode>
                <c:ptCount val="2"/>
                <c:pt idx="0">
                  <c:v>8</c:v>
                </c:pt>
                <c:pt idx="1">
                  <c:v>1</c:v>
                </c:pt>
              </c:numCache>
            </c:numRef>
          </c:val>
        </c:ser>
        <c:axId val="67731840"/>
        <c:axId val="67733376"/>
      </c:barChart>
      <c:catAx>
        <c:axId val="67731840"/>
        <c:scaling>
          <c:orientation val="minMax"/>
        </c:scaling>
        <c:axPos val="b"/>
        <c:tickLblPos val="nextTo"/>
        <c:crossAx val="67733376"/>
        <c:crosses val="autoZero"/>
        <c:auto val="1"/>
        <c:lblAlgn val="ctr"/>
        <c:lblOffset val="100"/>
      </c:catAx>
      <c:valAx>
        <c:axId val="67733376"/>
        <c:scaling>
          <c:orientation val="minMax"/>
        </c:scaling>
        <c:axPos val="l"/>
        <c:majorGridlines/>
        <c:numFmt formatCode="General" sourceLinked="1"/>
        <c:tickLblPos val="nextTo"/>
        <c:crossAx val="67731840"/>
        <c:crosses val="autoZero"/>
        <c:crossBetween val="between"/>
      </c:valAx>
    </c:plotArea>
    <c:plotVisOnly val="1"/>
    <c:dispBlanksAs val="gap"/>
  </c:chart>
  <c:txPr>
    <a:bodyPr/>
    <a:lstStyle/>
    <a:p>
      <a:pPr algn="ctr">
        <a:defRPr lang="en-IN" sz="1200" b="1" i="0" u="none" strike="noStrike" kern="1200" baseline="0">
          <a:solidFill>
            <a:sysClr val="windowText" lastClr="000000"/>
          </a:solidFill>
          <a:latin typeface="+mn-lt"/>
          <a:ea typeface="+mn-ea"/>
          <a:cs typeface="+mn-cs"/>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dPt>
            <c:idx val="0"/>
            <c:spPr>
              <a:solidFill>
                <a:srgbClr val="00B050"/>
              </a:solidFill>
            </c:spPr>
          </c:dPt>
          <c:dPt>
            <c:idx val="1"/>
            <c:spPr>
              <a:solidFill>
                <a:srgbClr val="FF0000"/>
              </a:solidFill>
            </c:spPr>
          </c:dPt>
          <c:dLbls>
            <c:showVal val="1"/>
          </c:dLbls>
          <c:cat>
            <c:strRef>
              <c:f>Sheet1!$C$78:$C$79</c:f>
              <c:strCache>
                <c:ptCount val="2"/>
                <c:pt idx="0">
                  <c:v>Yes</c:v>
                </c:pt>
                <c:pt idx="1">
                  <c:v>No</c:v>
                </c:pt>
              </c:strCache>
            </c:strRef>
          </c:cat>
          <c:val>
            <c:numRef>
              <c:f>Sheet1!$D$78:$D$79</c:f>
              <c:numCache>
                <c:formatCode>General</c:formatCode>
                <c:ptCount val="2"/>
                <c:pt idx="0">
                  <c:v>6</c:v>
                </c:pt>
                <c:pt idx="1">
                  <c:v>3</c:v>
                </c:pt>
              </c:numCache>
            </c:numRef>
          </c:val>
        </c:ser>
        <c:axId val="67839872"/>
        <c:axId val="67841408"/>
      </c:barChart>
      <c:catAx>
        <c:axId val="67839872"/>
        <c:scaling>
          <c:orientation val="minMax"/>
        </c:scaling>
        <c:axPos val="b"/>
        <c:tickLblPos val="nextTo"/>
        <c:crossAx val="67841408"/>
        <c:crosses val="autoZero"/>
        <c:auto val="1"/>
        <c:lblAlgn val="ctr"/>
        <c:lblOffset val="100"/>
      </c:catAx>
      <c:valAx>
        <c:axId val="67841408"/>
        <c:scaling>
          <c:orientation val="minMax"/>
          <c:max val="9"/>
          <c:min val="0"/>
        </c:scaling>
        <c:axPos val="l"/>
        <c:majorGridlines/>
        <c:numFmt formatCode="General" sourceLinked="1"/>
        <c:tickLblPos val="nextTo"/>
        <c:crossAx val="67839872"/>
        <c:crosses val="autoZero"/>
        <c:crossBetween val="between"/>
        <c:majorUnit val="1"/>
        <c:minorUnit val="0.2"/>
      </c:valAx>
    </c:plotArea>
    <c:plotVisOnly val="1"/>
    <c:dispBlanksAs val="gap"/>
  </c:chart>
  <c:txPr>
    <a:bodyPr/>
    <a:lstStyle/>
    <a:p>
      <a:pPr algn="ctr">
        <a:defRPr lang="en-IN" sz="1200" b="1" i="0" u="none" strike="noStrike" kern="1200" baseline="0">
          <a:solidFill>
            <a:sysClr val="windowText" lastClr="000000"/>
          </a:solidFill>
          <a:latin typeface="+mn-lt"/>
          <a:ea typeface="+mn-ea"/>
          <a:cs typeface="+mn-cs"/>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clustered"/>
        <c:ser>
          <c:idx val="0"/>
          <c:order val="0"/>
          <c:spPr>
            <a:solidFill>
              <a:srgbClr val="00B050"/>
            </a:solidFill>
          </c:spPr>
          <c:dPt>
            <c:idx val="1"/>
            <c:spPr>
              <a:solidFill>
                <a:srgbClr val="FF0000"/>
              </a:solidFill>
            </c:spPr>
          </c:dPt>
          <c:dLbls>
            <c:showVal val="1"/>
          </c:dLbls>
          <c:cat>
            <c:strRef>
              <c:f>[Book1.xlsx]Sheet1!$C$99:$C$100</c:f>
              <c:strCache>
                <c:ptCount val="2"/>
                <c:pt idx="0">
                  <c:v>Yes</c:v>
                </c:pt>
                <c:pt idx="1">
                  <c:v>No</c:v>
                </c:pt>
              </c:strCache>
            </c:strRef>
          </c:cat>
          <c:val>
            <c:numRef>
              <c:f>[Book1.xlsx]Sheet1!$D$99:$D$100</c:f>
              <c:numCache>
                <c:formatCode>General</c:formatCode>
                <c:ptCount val="2"/>
                <c:pt idx="0">
                  <c:v>4</c:v>
                </c:pt>
                <c:pt idx="1">
                  <c:v>5</c:v>
                </c:pt>
              </c:numCache>
            </c:numRef>
          </c:val>
        </c:ser>
        <c:axId val="67861888"/>
        <c:axId val="67949696"/>
      </c:barChart>
      <c:catAx>
        <c:axId val="67861888"/>
        <c:scaling>
          <c:orientation val="minMax"/>
        </c:scaling>
        <c:axPos val="b"/>
        <c:tickLblPos val="nextTo"/>
        <c:crossAx val="67949696"/>
        <c:crosses val="autoZero"/>
        <c:auto val="1"/>
        <c:lblAlgn val="ctr"/>
        <c:lblOffset val="100"/>
      </c:catAx>
      <c:valAx>
        <c:axId val="67949696"/>
        <c:scaling>
          <c:orientation val="minMax"/>
          <c:max val="9"/>
          <c:min val="0"/>
        </c:scaling>
        <c:axPos val="l"/>
        <c:majorGridlines/>
        <c:numFmt formatCode="General" sourceLinked="1"/>
        <c:tickLblPos val="nextTo"/>
        <c:crossAx val="67861888"/>
        <c:crosses val="autoZero"/>
        <c:crossBetween val="between"/>
        <c:majorUnit val="1"/>
        <c:minorUnit val="0.2"/>
      </c:valAx>
    </c:plotArea>
    <c:plotVisOnly val="1"/>
    <c:dispBlanksAs val="gap"/>
  </c:chart>
  <c:txPr>
    <a:bodyPr/>
    <a:lstStyle/>
    <a:p>
      <a:pPr algn="ctr">
        <a:defRPr lang="en-IN" sz="1200" b="1" i="0" u="none" strike="noStrike" kern="1200" baseline="0">
          <a:solidFill>
            <a:sysClr val="windowText" lastClr="000000"/>
          </a:solidFill>
          <a:latin typeface="+mn-lt"/>
          <a:ea typeface="+mn-ea"/>
          <a:cs typeface="+mn-cs"/>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dPt>
            <c:idx val="0"/>
            <c:spPr>
              <a:solidFill>
                <a:srgbClr val="00B050"/>
              </a:solidFill>
            </c:spPr>
          </c:dPt>
          <c:dPt>
            <c:idx val="1"/>
            <c:spPr>
              <a:solidFill>
                <a:srgbClr val="FF0000"/>
              </a:solidFill>
            </c:spPr>
          </c:dPt>
          <c:dLbls>
            <c:showVal val="1"/>
          </c:dLbls>
          <c:cat>
            <c:strRef>
              <c:f>Sheet1!$C$114:$C$115</c:f>
              <c:strCache>
                <c:ptCount val="2"/>
                <c:pt idx="0">
                  <c:v>Yes</c:v>
                </c:pt>
                <c:pt idx="1">
                  <c:v>No</c:v>
                </c:pt>
              </c:strCache>
            </c:strRef>
          </c:cat>
          <c:val>
            <c:numRef>
              <c:f>Sheet1!$D$114:$D$115</c:f>
              <c:numCache>
                <c:formatCode>General</c:formatCode>
                <c:ptCount val="2"/>
                <c:pt idx="0">
                  <c:v>7</c:v>
                </c:pt>
                <c:pt idx="1">
                  <c:v>2</c:v>
                </c:pt>
              </c:numCache>
            </c:numRef>
          </c:val>
        </c:ser>
        <c:axId val="72688768"/>
        <c:axId val="72690304"/>
      </c:barChart>
      <c:catAx>
        <c:axId val="72688768"/>
        <c:scaling>
          <c:orientation val="minMax"/>
        </c:scaling>
        <c:axPos val="b"/>
        <c:tickLblPos val="nextTo"/>
        <c:crossAx val="72690304"/>
        <c:crosses val="autoZero"/>
        <c:auto val="1"/>
        <c:lblAlgn val="ctr"/>
        <c:lblOffset val="100"/>
      </c:catAx>
      <c:valAx>
        <c:axId val="72690304"/>
        <c:scaling>
          <c:orientation val="minMax"/>
          <c:max val="9"/>
          <c:min val="0"/>
        </c:scaling>
        <c:axPos val="l"/>
        <c:majorGridlines/>
        <c:numFmt formatCode="General" sourceLinked="1"/>
        <c:tickLblPos val="nextTo"/>
        <c:crossAx val="72688768"/>
        <c:crosses val="autoZero"/>
        <c:crossBetween val="between"/>
        <c:majorUnit val="1"/>
        <c:minorUnit val="0.2"/>
      </c:valAx>
    </c:plotArea>
    <c:plotVisOnly val="1"/>
    <c:dispBlanksAs val="gap"/>
  </c:chart>
  <c:txPr>
    <a:bodyPr/>
    <a:lstStyle/>
    <a:p>
      <a:pPr algn="ctr">
        <a:defRPr lang="en-IN" sz="1200" b="1" i="0" u="none" strike="noStrike" kern="1200" baseline="0">
          <a:solidFill>
            <a:sysClr val="windowText" lastClr="000000"/>
          </a:solidFill>
          <a:latin typeface="+mn-lt"/>
          <a:ea typeface="+mn-ea"/>
          <a:cs typeface="+mn-cs"/>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IN"/>
  <c:chart>
    <c:plotArea>
      <c:layout/>
      <c:barChart>
        <c:barDir val="col"/>
        <c:grouping val="clustered"/>
        <c:ser>
          <c:idx val="0"/>
          <c:order val="0"/>
          <c:spPr>
            <a:solidFill>
              <a:srgbClr val="00B050"/>
            </a:solidFill>
          </c:spPr>
          <c:dLbls>
            <c:txPr>
              <a:bodyPr/>
              <a:lstStyle/>
              <a:p>
                <a:pPr>
                  <a:defRPr b="1"/>
                </a:pPr>
                <a:endParaRPr lang="en-US"/>
              </a:p>
            </c:txPr>
            <c:showVal val="1"/>
          </c:dLbls>
          <c:cat>
            <c:strRef>
              <c:f>Sheet1!$C$130:$C$131</c:f>
              <c:strCache>
                <c:ptCount val="2"/>
                <c:pt idx="0">
                  <c:v>Yes</c:v>
                </c:pt>
                <c:pt idx="1">
                  <c:v>No</c:v>
                </c:pt>
              </c:strCache>
            </c:strRef>
          </c:cat>
          <c:val>
            <c:numRef>
              <c:f>Sheet1!$D$130:$D$131</c:f>
              <c:numCache>
                <c:formatCode>General</c:formatCode>
                <c:ptCount val="2"/>
                <c:pt idx="0">
                  <c:v>9</c:v>
                </c:pt>
                <c:pt idx="1">
                  <c:v>0</c:v>
                </c:pt>
              </c:numCache>
            </c:numRef>
          </c:val>
        </c:ser>
        <c:axId val="72743168"/>
        <c:axId val="72876032"/>
      </c:barChart>
      <c:catAx>
        <c:axId val="72743168"/>
        <c:scaling>
          <c:orientation val="minMax"/>
        </c:scaling>
        <c:axPos val="b"/>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2876032"/>
        <c:crosses val="autoZero"/>
        <c:auto val="1"/>
        <c:lblAlgn val="ctr"/>
        <c:lblOffset val="100"/>
      </c:catAx>
      <c:valAx>
        <c:axId val="72876032"/>
        <c:scaling>
          <c:orientation val="minMax"/>
          <c:max val="9"/>
          <c:min val="0"/>
        </c:scaling>
        <c:axPos val="l"/>
        <c:majorGridlines/>
        <c:numFmt formatCode="General" sourceLinked="1"/>
        <c:tickLblPos val="nextTo"/>
        <c:txPr>
          <a:bodyPr/>
          <a:lstStyle/>
          <a:p>
            <a:pPr>
              <a:defRPr sz="1200" b="1"/>
            </a:pPr>
            <a:endParaRPr lang="en-US"/>
          </a:p>
        </c:txPr>
        <c:crossAx val="72743168"/>
        <c:crosses val="autoZero"/>
        <c:crossBetween val="between"/>
        <c:majorUnit val="1"/>
        <c:minorUnit val="0.2"/>
      </c:valAx>
    </c:plotArea>
    <c:plotVisOnly val="1"/>
    <c:dispBlanksAs val="gap"/>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lang val="en-IN"/>
  <c:chart>
    <c:autoTitleDeleted val="1"/>
    <c:plotArea>
      <c:layout/>
      <c:barChart>
        <c:barDir val="col"/>
        <c:grouping val="clustered"/>
        <c:ser>
          <c:idx val="0"/>
          <c:order val="0"/>
          <c:spPr>
            <a:solidFill>
              <a:srgbClr val="00B050"/>
            </a:solidFill>
          </c:spPr>
          <c:dPt>
            <c:idx val="1"/>
            <c:spPr>
              <a:solidFill>
                <a:srgbClr val="FF0000"/>
              </a:solidFill>
            </c:spPr>
          </c:dPt>
          <c:dLbls>
            <c:txPr>
              <a:bodyPr/>
              <a:lstStyle/>
              <a:p>
                <a:pPr>
                  <a:defRPr b="1"/>
                </a:pPr>
                <a:endParaRPr lang="en-US"/>
              </a:p>
            </c:txPr>
            <c:showVal val="1"/>
          </c:dLbls>
          <c:cat>
            <c:strRef>
              <c:f>Sheet1!$C$145:$C$146</c:f>
              <c:strCache>
                <c:ptCount val="2"/>
                <c:pt idx="0">
                  <c:v>Yes</c:v>
                </c:pt>
                <c:pt idx="1">
                  <c:v>No</c:v>
                </c:pt>
              </c:strCache>
            </c:strRef>
          </c:cat>
          <c:val>
            <c:numRef>
              <c:f>Sheet1!$D$145:$D$146</c:f>
              <c:numCache>
                <c:formatCode>General</c:formatCode>
                <c:ptCount val="2"/>
                <c:pt idx="0">
                  <c:v>8</c:v>
                </c:pt>
                <c:pt idx="1">
                  <c:v>1</c:v>
                </c:pt>
              </c:numCache>
            </c:numRef>
          </c:val>
        </c:ser>
        <c:axId val="72899968"/>
        <c:axId val="72905856"/>
      </c:barChart>
      <c:catAx>
        <c:axId val="72899968"/>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2905856"/>
        <c:crosses val="autoZero"/>
        <c:auto val="1"/>
        <c:lblAlgn val="ctr"/>
        <c:lblOffset val="100"/>
      </c:catAx>
      <c:valAx>
        <c:axId val="72905856"/>
        <c:scaling>
          <c:orientation val="minMax"/>
        </c:scaling>
        <c:axPos val="l"/>
        <c:majorGridlines/>
        <c:numFmt formatCode="General" sourceLinked="1"/>
        <c:majorTickMark val="none"/>
        <c:tickLblPos val="nextTo"/>
        <c:txPr>
          <a:bodyPr/>
          <a:lstStyle/>
          <a:p>
            <a:pPr>
              <a:defRPr sz="1200" b="1"/>
            </a:pPr>
            <a:endParaRPr lang="en-US"/>
          </a:p>
        </c:txPr>
        <c:crossAx val="72899968"/>
        <c:crosses val="autoZero"/>
        <c:crossBetween val="between"/>
      </c:valAx>
    </c:plotArea>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IN"/>
  <c:chart>
    <c:autoTitleDeleted val="1"/>
    <c:plotArea>
      <c:layout>
        <c:manualLayout>
          <c:layoutTarget val="inner"/>
          <c:xMode val="edge"/>
          <c:yMode val="edge"/>
          <c:x val="5.5112183557700506E-2"/>
          <c:y val="2.377673535488915E-2"/>
          <c:w val="0.90725340784014896"/>
          <c:h val="0.81324984642877229"/>
        </c:manualLayout>
      </c:layout>
      <c:barChart>
        <c:barDir val="col"/>
        <c:grouping val="clustered"/>
        <c:ser>
          <c:idx val="0"/>
          <c:order val="0"/>
          <c:spPr>
            <a:solidFill>
              <a:srgbClr val="FF0000"/>
            </a:solidFill>
          </c:spPr>
          <c:dPt>
            <c:idx val="1"/>
            <c:spPr>
              <a:solidFill>
                <a:srgbClr val="FFFF00"/>
              </a:solidFill>
            </c:spPr>
          </c:dPt>
          <c:dPt>
            <c:idx val="2"/>
            <c:spPr>
              <a:solidFill>
                <a:srgbClr val="00B0F0"/>
              </a:solidFill>
            </c:spPr>
          </c:dPt>
          <c:dPt>
            <c:idx val="3"/>
            <c:spPr>
              <a:solidFill>
                <a:srgbClr val="00B050"/>
              </a:solidFill>
            </c:spPr>
          </c:dPt>
          <c:dLbls>
            <c:txPr>
              <a:bodyPr/>
              <a:lstStyle/>
              <a:p>
                <a:pPr>
                  <a:defRPr b="1"/>
                </a:pPr>
                <a:endParaRPr lang="en-US"/>
              </a:p>
            </c:txPr>
            <c:showVal val="1"/>
          </c:dLbls>
          <c:cat>
            <c:strRef>
              <c:f>Sheet1!$B$162:$B$165</c:f>
              <c:strCache>
                <c:ptCount val="4"/>
                <c:pt idx="0">
                  <c:v>Strongly Disgaree</c:v>
                </c:pt>
                <c:pt idx="1">
                  <c:v>Slightly Disagree</c:v>
                </c:pt>
                <c:pt idx="2">
                  <c:v>Slightly Agree</c:v>
                </c:pt>
                <c:pt idx="3">
                  <c:v>Strongly Agree</c:v>
                </c:pt>
              </c:strCache>
            </c:strRef>
          </c:cat>
          <c:val>
            <c:numRef>
              <c:f>Sheet1!$C$162:$C$165</c:f>
              <c:numCache>
                <c:formatCode>General</c:formatCode>
                <c:ptCount val="4"/>
                <c:pt idx="0">
                  <c:v>1</c:v>
                </c:pt>
                <c:pt idx="1">
                  <c:v>3</c:v>
                </c:pt>
                <c:pt idx="2">
                  <c:v>2</c:v>
                </c:pt>
                <c:pt idx="3">
                  <c:v>3</c:v>
                </c:pt>
              </c:numCache>
            </c:numRef>
          </c:val>
        </c:ser>
        <c:axId val="73996928"/>
        <c:axId val="73998720"/>
      </c:barChart>
      <c:catAx>
        <c:axId val="73996928"/>
        <c:scaling>
          <c:orientation val="minMax"/>
        </c:scaling>
        <c:axPos val="b"/>
        <c:majorTickMark val="none"/>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3998720"/>
        <c:crossesAt val="0"/>
        <c:auto val="1"/>
        <c:lblAlgn val="ctr"/>
        <c:lblOffset val="100"/>
      </c:catAx>
      <c:valAx>
        <c:axId val="73998720"/>
        <c:scaling>
          <c:orientation val="minMax"/>
          <c:max val="9"/>
          <c:min val="0"/>
        </c:scaling>
        <c:axPos val="l"/>
        <c:majorGridlines/>
        <c:numFmt formatCode="0" sourceLinked="0"/>
        <c:majorTickMark val="none"/>
        <c:tickLblPos val="nextTo"/>
        <c:txPr>
          <a:bodyPr/>
          <a:lstStyle/>
          <a:p>
            <a:pPr>
              <a:defRPr sz="1200" b="1"/>
            </a:pPr>
            <a:endParaRPr lang="en-US"/>
          </a:p>
        </c:txPr>
        <c:crossAx val="73996928"/>
        <c:crosses val="autoZero"/>
        <c:crossBetween val="between"/>
        <c:minorUnit val="0.1"/>
      </c:valAx>
    </c:plotArea>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spPr>
            <a:solidFill>
              <a:srgbClr val="00B050"/>
            </a:solidFill>
          </c:spPr>
          <c:dLbls>
            <c:txPr>
              <a:bodyPr/>
              <a:lstStyle/>
              <a:p>
                <a:pPr>
                  <a:defRPr b="1"/>
                </a:pPr>
                <a:endParaRPr lang="en-US"/>
              </a:p>
            </c:txPr>
            <c:showVal val="1"/>
          </c:dLbls>
          <c:cat>
            <c:strRef>
              <c:f>Sheet1!$B$178:$B$181</c:f>
              <c:strCache>
                <c:ptCount val="4"/>
                <c:pt idx="0">
                  <c:v>Strongly Disgaree</c:v>
                </c:pt>
                <c:pt idx="1">
                  <c:v>Slightly Disagree</c:v>
                </c:pt>
                <c:pt idx="2">
                  <c:v>Slightly Agree</c:v>
                </c:pt>
                <c:pt idx="3">
                  <c:v>Strongly Agree</c:v>
                </c:pt>
              </c:strCache>
            </c:strRef>
          </c:cat>
          <c:val>
            <c:numRef>
              <c:f>Sheet1!$C$178:$C$181</c:f>
              <c:numCache>
                <c:formatCode>General</c:formatCode>
                <c:ptCount val="4"/>
                <c:pt idx="0">
                  <c:v>0</c:v>
                </c:pt>
                <c:pt idx="1">
                  <c:v>0</c:v>
                </c:pt>
                <c:pt idx="2">
                  <c:v>0</c:v>
                </c:pt>
                <c:pt idx="3">
                  <c:v>4</c:v>
                </c:pt>
              </c:numCache>
            </c:numRef>
          </c:val>
        </c:ser>
        <c:axId val="74014080"/>
        <c:axId val="74036352"/>
      </c:barChart>
      <c:catAx>
        <c:axId val="74014080"/>
        <c:scaling>
          <c:orientation val="minMax"/>
        </c:scaling>
        <c:axPos val="b"/>
        <c:tickLblPos val="nextTo"/>
        <c:txPr>
          <a:bodyPr/>
          <a:lstStyle/>
          <a:p>
            <a:pPr algn="ctr">
              <a:defRPr lang="en-IN" sz="1200" b="1" i="0" u="none" strike="noStrike" kern="1200" baseline="0">
                <a:solidFill>
                  <a:sysClr val="windowText" lastClr="000000"/>
                </a:solidFill>
                <a:latin typeface="+mn-lt"/>
                <a:ea typeface="+mn-ea"/>
                <a:cs typeface="+mn-cs"/>
              </a:defRPr>
            </a:pPr>
            <a:endParaRPr lang="en-US"/>
          </a:p>
        </c:txPr>
        <c:crossAx val="74036352"/>
        <c:crossesAt val="0"/>
        <c:auto val="1"/>
        <c:lblAlgn val="ctr"/>
        <c:lblOffset val="100"/>
      </c:catAx>
      <c:valAx>
        <c:axId val="74036352"/>
        <c:scaling>
          <c:orientation val="minMax"/>
          <c:max val="9"/>
          <c:min val="0"/>
        </c:scaling>
        <c:axPos val="l"/>
        <c:majorGridlines/>
        <c:numFmt formatCode="#,##0" sourceLinked="0"/>
        <c:tickLblPos val="nextTo"/>
        <c:txPr>
          <a:bodyPr/>
          <a:lstStyle/>
          <a:p>
            <a:pPr>
              <a:defRPr sz="1200" b="1"/>
            </a:pPr>
            <a:endParaRPr lang="en-US"/>
          </a:p>
        </c:txPr>
        <c:crossAx val="74014080"/>
        <c:crosses val="autoZero"/>
        <c:crossBetween val="between"/>
      </c:valAx>
    </c:plotArea>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974" cy="467281"/>
          </a:xfrm>
          <a:prstGeom prst="rect">
            <a:avLst/>
          </a:prstGeom>
        </p:spPr>
        <p:txBody>
          <a:bodyPr vert="horz" lIns="93662" tIns="46831" rIns="93662" bIns="46831" rtlCol="0"/>
          <a:lstStyle>
            <a:lvl1pPr algn="l">
              <a:defRPr sz="1200"/>
            </a:lvl1pPr>
          </a:lstStyle>
          <a:p>
            <a:endParaRPr lang="en-IN"/>
          </a:p>
        </p:txBody>
      </p:sp>
      <p:sp>
        <p:nvSpPr>
          <p:cNvPr id="3" name="Date Placeholder 2"/>
          <p:cNvSpPr>
            <a:spLocks noGrp="1"/>
          </p:cNvSpPr>
          <p:nvPr>
            <p:ph type="dt" idx="1"/>
          </p:nvPr>
        </p:nvSpPr>
        <p:spPr>
          <a:xfrm>
            <a:off x="3990721" y="0"/>
            <a:ext cx="3052974" cy="467281"/>
          </a:xfrm>
          <a:prstGeom prst="rect">
            <a:avLst/>
          </a:prstGeom>
        </p:spPr>
        <p:txBody>
          <a:bodyPr vert="horz" lIns="93662" tIns="46831" rIns="93662" bIns="46831" rtlCol="0"/>
          <a:lstStyle>
            <a:lvl1pPr algn="r">
              <a:defRPr sz="1200"/>
            </a:lvl1pPr>
          </a:lstStyle>
          <a:p>
            <a:fld id="{54464072-4179-4C21-BDB3-E69537E99D39}" type="datetimeFigureOut">
              <a:rPr lang="en-IN" smtClean="0"/>
              <a:pPr/>
              <a:t>30-01-2014</a:t>
            </a:fld>
            <a:endParaRPr lang="en-IN"/>
          </a:p>
        </p:txBody>
      </p:sp>
      <p:sp>
        <p:nvSpPr>
          <p:cNvPr id="4" name="Slide Image Placeholder 3"/>
          <p:cNvSpPr>
            <a:spLocks noGrp="1" noRot="1" noChangeAspect="1"/>
          </p:cNvSpPr>
          <p:nvPr>
            <p:ph type="sldImg" idx="2"/>
          </p:nvPr>
        </p:nvSpPr>
        <p:spPr>
          <a:xfrm>
            <a:off x="1187450" y="701675"/>
            <a:ext cx="4670425" cy="3503613"/>
          </a:xfrm>
          <a:prstGeom prst="rect">
            <a:avLst/>
          </a:prstGeom>
          <a:noFill/>
          <a:ln w="12700">
            <a:solidFill>
              <a:prstClr val="black"/>
            </a:solidFill>
          </a:ln>
        </p:spPr>
        <p:txBody>
          <a:bodyPr vert="horz" lIns="93662" tIns="46831" rIns="93662" bIns="46831" rtlCol="0" anchor="ctr"/>
          <a:lstStyle/>
          <a:p>
            <a:endParaRPr lang="en-IN"/>
          </a:p>
        </p:txBody>
      </p:sp>
      <p:sp>
        <p:nvSpPr>
          <p:cNvPr id="5" name="Notes Placeholder 4"/>
          <p:cNvSpPr>
            <a:spLocks noGrp="1"/>
          </p:cNvSpPr>
          <p:nvPr>
            <p:ph type="body" sz="quarter" idx="3"/>
          </p:nvPr>
        </p:nvSpPr>
        <p:spPr>
          <a:xfrm>
            <a:off x="704533" y="4439166"/>
            <a:ext cx="5636260" cy="4205526"/>
          </a:xfrm>
          <a:prstGeom prst="rect">
            <a:avLst/>
          </a:prstGeom>
        </p:spPr>
        <p:txBody>
          <a:bodyPr vert="horz" lIns="93662" tIns="46831" rIns="93662" bIns="468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76710"/>
            <a:ext cx="3052974" cy="467281"/>
          </a:xfrm>
          <a:prstGeom prst="rect">
            <a:avLst/>
          </a:prstGeom>
        </p:spPr>
        <p:txBody>
          <a:bodyPr vert="horz" lIns="93662" tIns="46831" rIns="93662" bIns="46831" rtlCol="0" anchor="b"/>
          <a:lstStyle>
            <a:lvl1pPr algn="l">
              <a:defRPr sz="1200"/>
            </a:lvl1pPr>
          </a:lstStyle>
          <a:p>
            <a:endParaRPr lang="en-IN"/>
          </a:p>
        </p:txBody>
      </p:sp>
      <p:sp>
        <p:nvSpPr>
          <p:cNvPr id="7" name="Slide Number Placeholder 6"/>
          <p:cNvSpPr>
            <a:spLocks noGrp="1"/>
          </p:cNvSpPr>
          <p:nvPr>
            <p:ph type="sldNum" sz="quarter" idx="5"/>
          </p:nvPr>
        </p:nvSpPr>
        <p:spPr>
          <a:xfrm>
            <a:off x="3990721" y="8876710"/>
            <a:ext cx="3052974" cy="467281"/>
          </a:xfrm>
          <a:prstGeom prst="rect">
            <a:avLst/>
          </a:prstGeom>
        </p:spPr>
        <p:txBody>
          <a:bodyPr vert="horz" lIns="93662" tIns="46831" rIns="93662" bIns="46831" rtlCol="0" anchor="b"/>
          <a:lstStyle>
            <a:lvl1pPr algn="r">
              <a:defRPr sz="1200"/>
            </a:lvl1pPr>
          </a:lstStyle>
          <a:p>
            <a:fld id="{D82A6B51-56A3-4E91-AD06-D748B2023D36}" type="slidenum">
              <a:rPr lang="en-IN" smtClean="0"/>
              <a:pPr/>
              <a:t>‹#›</a:t>
            </a:fld>
            <a:endParaRPr lang="en-IN"/>
          </a:p>
        </p:txBody>
      </p:sp>
    </p:spTree>
    <p:extLst>
      <p:ext uri="{BB962C8B-B14F-4D97-AF65-F5344CB8AC3E}">
        <p14:creationId xmlns:p14="http://schemas.microsoft.com/office/powerpoint/2010/main" xmlns="" val="62667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logo (top right) and</a:t>
            </a:r>
            <a:r>
              <a:rPr lang="en-US" baseline="0" dirty="0" smtClean="0"/>
              <a:t> page number (bottom right) placement across. </a:t>
            </a:r>
            <a:endParaRPr lang="en-IN" dirty="0"/>
          </a:p>
        </p:txBody>
      </p:sp>
      <p:sp>
        <p:nvSpPr>
          <p:cNvPr id="4" name="Slide Number Placeholder 3"/>
          <p:cNvSpPr>
            <a:spLocks noGrp="1"/>
          </p:cNvSpPr>
          <p:nvPr>
            <p:ph type="sldNum" sz="quarter" idx="10"/>
          </p:nvPr>
        </p:nvSpPr>
        <p:spPr/>
        <p:txBody>
          <a:bodyPr/>
          <a:lstStyle/>
          <a:p>
            <a:fld id="{D82A6B51-56A3-4E91-AD06-D748B2023D36}"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A502197-8960-4AC8-804B-A8A665956798}" type="datetime1">
              <a:rPr lang="en-US" smtClean="0"/>
              <a:pPr/>
              <a:t>1/30/2014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a:xfrm>
            <a:off x="4191000" y="6356350"/>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DA7C3A-1DCA-4429-B3F3-7BBE494D8401}"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0B0C2C-A469-463F-9EAF-7B6C2620B1C5}"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269EB1-3E52-48E5-8493-61BEB8A480FB}" type="datetime1">
              <a:rPr lang="en-US" smtClean="0"/>
              <a:pPr/>
              <a:t>1/30/2014</a:t>
            </a:fld>
            <a:endParaRPr lang="en-US"/>
          </a:p>
        </p:txBody>
      </p:sp>
      <p:sp>
        <p:nvSpPr>
          <p:cNvPr id="6" name="Slide Number Placeholder 5"/>
          <p:cNvSpPr>
            <a:spLocks noGrp="1"/>
          </p:cNvSpPr>
          <p:nvPr>
            <p:ph type="sldNum" sz="quarter" idx="12"/>
          </p:nvPr>
        </p:nvSpPr>
        <p:spPr>
          <a:xfrm>
            <a:off x="4191000" y="6324600"/>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CAE67B-9900-4858-85C0-69670962C5CB}" type="datetime1">
              <a:rPr lang="en-US" smtClean="0"/>
              <a:pPr/>
              <a:t>1/30/2014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6D6A678-B73C-4BB0-8C0C-28EC45D7E033}" type="datetime1">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91989B2-CDB7-4F58-B04B-DD02E56781CF}" type="datetime1">
              <a:rPr lang="en-US" smtClean="0"/>
              <a:pPr/>
              <a:t>1/30/2014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245553-765F-4D8E-94F6-42A55B2B71B4}" type="datetime1">
              <a:rPr lang="en-US" smtClean="0"/>
              <a:pPr/>
              <a:t>1/30/2014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DAEA95-D7A4-4C97-95EB-395FA78409A7}" type="datetime1">
              <a:rPr lang="en-US" smtClean="0"/>
              <a:pPr/>
              <a:t>1/30/2014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558172C-3AB7-490D-9ED8-57D9CCA48641}" type="datetime1">
              <a:rPr lang="en-US" smtClean="0"/>
              <a:pPr/>
              <a:t>1/30/2014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6379FB-D745-4878-94BF-9348E8B0AE6B}" type="datetime1">
              <a:rPr lang="en-US" smtClean="0"/>
              <a:pPr/>
              <a:t>1/30/2014</a:t>
            </a:fld>
            <a:endParaRPr lang="en-US"/>
          </a:p>
        </p:txBody>
      </p:sp>
      <p:sp>
        <p:nvSpPr>
          <p:cNvPr id="7" name="Slide Number Placeholder 6"/>
          <p:cNvSpPr>
            <a:spLocks noGrp="1"/>
          </p:cNvSpPr>
          <p:nvPr>
            <p:ph type="sldNum" sz="quarter" idx="12"/>
          </p:nvPr>
        </p:nvSpPr>
        <p:spPr>
          <a:xfrm>
            <a:off x="4267200" y="6356350"/>
            <a:ext cx="609600" cy="365125"/>
          </a:xfrm>
        </p:spPr>
        <p:txBody>
          <a:bodyPr/>
          <a:lstStyle/>
          <a:p>
            <a:fld id="{B6F15528-21DE-4FAA-801E-634DDDAF4B2B}" type="slidenum">
              <a:rPr lang="en-US" smtClean="0"/>
              <a:pPr/>
              <a:t>‹#›</a:t>
            </a:fld>
            <a:endParaRPr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219075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2541D8-5BF3-455B-9E65-743AAEEE2EDC}" type="datetime1">
              <a:rPr lang="en-US" smtClean="0"/>
              <a:pPr/>
              <a:t>1/30/2014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4191000" y="6356350"/>
            <a:ext cx="762000" cy="365125"/>
          </a:xfrm>
          <a:prstGeom prst="rect">
            <a:avLst/>
          </a:prstGeom>
        </p:spPr>
        <p:txBody>
          <a:bodyPr vert="horz" lIns="0" tIns="0" rIns="0" bIns="0" anchor="b"/>
          <a:lstStyle>
            <a:lvl1pPr algn="ct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9" name="Title 8"/>
          <p:cNvSpPr>
            <a:spLocks noGrp="1"/>
          </p:cNvSpPr>
          <p:nvPr>
            <p:ph type="ctrTitle"/>
          </p:nvPr>
        </p:nvSpPr>
        <p:spPr>
          <a:xfrm>
            <a:off x="533400" y="2438400"/>
            <a:ext cx="7851648" cy="1828800"/>
          </a:xfrm>
        </p:spPr>
        <p:txBody>
          <a:bodyPr>
            <a:normAutofit/>
          </a:bodyPr>
          <a:lstStyle/>
          <a:p>
            <a:pPr algn="ctr"/>
            <a:r>
              <a:rPr lang="en-US" dirty="0" smtClean="0"/>
              <a:t>Recruitment</a:t>
            </a:r>
            <a:endParaRPr lang="en-US" dirty="0"/>
          </a:p>
        </p:txBody>
      </p:sp>
      <p:sp>
        <p:nvSpPr>
          <p:cNvPr id="10" name="Subtitle 9"/>
          <p:cNvSpPr>
            <a:spLocks noGrp="1"/>
          </p:cNvSpPr>
          <p:nvPr>
            <p:ph type="subTitle" idx="1"/>
          </p:nvPr>
        </p:nvSpPr>
        <p:spPr>
          <a:xfrm>
            <a:off x="609600" y="4724400"/>
            <a:ext cx="7854696" cy="1018736"/>
          </a:xfrm>
        </p:spPr>
        <p:txBody>
          <a:bodyPr/>
          <a:lstStyle/>
          <a:p>
            <a:pPr algn="ctr"/>
            <a:r>
              <a:rPr lang="en-US" dirty="0" smtClean="0"/>
              <a:t>Jan 23, 2014</a:t>
            </a:r>
            <a:endParaRPr lang="en-US" dirty="0"/>
          </a:p>
        </p:txBody>
      </p:sp>
      <p:pic>
        <p:nvPicPr>
          <p:cNvPr id="12" name="Picture 11" descr="logo transparent background.png"/>
          <p:cNvPicPr>
            <a:picLocks noChangeAspect="1"/>
          </p:cNvPicPr>
          <p:nvPr/>
        </p:nvPicPr>
        <p:blipFill>
          <a:blip r:embed="rId2" cstate="print"/>
          <a:stretch>
            <a:fillRect/>
          </a:stretch>
        </p:blipFill>
        <p:spPr>
          <a:xfrm>
            <a:off x="3352800" y="838200"/>
            <a:ext cx="2402801" cy="1645920"/>
          </a:xfrm>
          <a:prstGeom prst="rect">
            <a:avLst/>
          </a:prstGeom>
        </p:spPr>
      </p:pic>
      <p:sp>
        <p:nvSpPr>
          <p:cNvPr id="13" name="TextBox 12"/>
          <p:cNvSpPr txBox="1"/>
          <p:nvPr/>
        </p:nvSpPr>
        <p:spPr>
          <a:xfrm>
            <a:off x="1600200" y="2209800"/>
            <a:ext cx="5791200" cy="369332"/>
          </a:xfrm>
          <a:prstGeom prst="rect">
            <a:avLst/>
          </a:prstGeom>
          <a:noFill/>
        </p:spPr>
        <p:txBody>
          <a:bodyPr wrap="square" rtlCol="0">
            <a:spAutoFit/>
          </a:bodyPr>
          <a:lstStyle/>
          <a:p>
            <a:pPr algn="ctr"/>
            <a:r>
              <a:rPr lang="en-US" b="1" dirty="0" smtClean="0"/>
              <a:t>VVF (India) Limited</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305800" cy="1143000"/>
          </a:xfrm>
        </p:spPr>
        <p:txBody>
          <a:bodyPr>
            <a:normAutofit fontScale="90000"/>
          </a:bodyPr>
          <a:lstStyle/>
          <a:p>
            <a:r>
              <a:rPr lang="en-US" sz="4400" dirty="0" smtClean="0"/>
              <a:t>DATA ANALYSIS </a:t>
            </a:r>
            <a:r>
              <a:rPr lang="en-US" dirty="0" smtClean="0"/>
              <a:t/>
            </a:r>
            <a:br>
              <a:rPr lang="en-US" dirty="0" smtClean="0"/>
            </a:br>
            <a:r>
              <a:rPr lang="en-US" dirty="0" smtClean="0"/>
              <a:t>                    </a:t>
            </a:r>
            <a:r>
              <a:rPr lang="en-US" sz="3100" dirty="0" smtClean="0"/>
              <a:t>Administration:</a:t>
            </a:r>
            <a:r>
              <a:rPr lang="en-US" sz="3100" dirty="0"/>
              <a:t/>
            </a:r>
            <a:br>
              <a:rPr lang="en-US" sz="3100" dirty="0"/>
            </a:br>
            <a:r>
              <a:rPr lang="en-US" sz="2000" b="1" dirty="0" smtClean="0">
                <a:solidFill>
                  <a:schemeClr val="tx1"/>
                </a:solidFill>
              </a:rPr>
              <a:t>1) Did you get the following on DOJ?</a:t>
            </a:r>
            <a:endParaRPr lang="en-IN" sz="20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
        <p:nvSpPr>
          <p:cNvPr id="3" name="TextBox 2"/>
          <p:cNvSpPr txBox="1"/>
          <p:nvPr/>
        </p:nvSpPr>
        <p:spPr>
          <a:xfrm>
            <a:off x="762000" y="5486400"/>
            <a:ext cx="3581400" cy="338554"/>
          </a:xfrm>
          <a:prstGeom prst="rect">
            <a:avLst/>
          </a:prstGeom>
          <a:noFill/>
        </p:spPr>
        <p:txBody>
          <a:bodyPr wrap="square" rtlCol="0">
            <a:spAutoFit/>
          </a:bodyPr>
          <a:lstStyle/>
          <a:p>
            <a:r>
              <a:rPr lang="en-US" sz="1600" i="1" dirty="0" smtClean="0"/>
              <a:t>Visiting Cards</a:t>
            </a:r>
            <a:endParaRPr lang="en-IN" sz="1600" i="1" dirty="0"/>
          </a:p>
        </p:txBody>
      </p:sp>
      <p:sp>
        <p:nvSpPr>
          <p:cNvPr id="6" name="TextBox 5"/>
          <p:cNvSpPr txBox="1"/>
          <p:nvPr/>
        </p:nvSpPr>
        <p:spPr>
          <a:xfrm>
            <a:off x="5257800" y="5435025"/>
            <a:ext cx="3505200" cy="338554"/>
          </a:xfrm>
          <a:prstGeom prst="rect">
            <a:avLst/>
          </a:prstGeom>
          <a:noFill/>
        </p:spPr>
        <p:txBody>
          <a:bodyPr wrap="square" rtlCol="0">
            <a:spAutoFit/>
          </a:bodyPr>
          <a:lstStyle/>
          <a:p>
            <a:r>
              <a:rPr lang="en-US" sz="1600" i="1" dirty="0" smtClean="0"/>
              <a:t>Telephone Extension List</a:t>
            </a:r>
            <a:endParaRPr lang="en-IN" sz="1600" i="1" dirty="0"/>
          </a:p>
        </p:txBody>
      </p:sp>
      <p:graphicFrame>
        <p:nvGraphicFramePr>
          <p:cNvPr id="8" name="Chart 7"/>
          <p:cNvGraphicFramePr>
            <a:graphicFrameLocks/>
          </p:cNvGraphicFramePr>
          <p:nvPr>
            <p:extLst>
              <p:ext uri="{D42A27DB-BD31-4B8C-83A1-F6EECF244321}">
                <p14:modId xmlns:p14="http://schemas.microsoft.com/office/powerpoint/2010/main" xmlns="" val="12425532"/>
              </p:ext>
            </p:extLst>
          </p:nvPr>
        </p:nvGraphicFramePr>
        <p:xfrm>
          <a:off x="-10236" y="1905000"/>
          <a:ext cx="4810836"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xmlns="" val="3550898180"/>
              </p:ext>
            </p:extLst>
          </p:nvPr>
        </p:nvGraphicFramePr>
        <p:xfrm>
          <a:off x="4611584" y="1981200"/>
          <a:ext cx="4572000" cy="2895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25981301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305800" cy="1143000"/>
          </a:xfrm>
        </p:spPr>
        <p:txBody>
          <a:bodyPr>
            <a:normAutofit fontScale="90000"/>
          </a:bodyPr>
          <a:lstStyle/>
          <a:p>
            <a:r>
              <a:rPr lang="en-US" sz="4400" dirty="0" smtClean="0"/>
              <a:t>DATA ANALYSIS </a:t>
            </a:r>
            <a:r>
              <a:rPr lang="en-US" dirty="0" smtClean="0"/>
              <a:t/>
            </a:r>
            <a:br>
              <a:rPr lang="en-US" dirty="0" smtClean="0"/>
            </a:br>
            <a:r>
              <a:rPr lang="en-US" dirty="0" smtClean="0"/>
              <a:t>                    </a:t>
            </a:r>
            <a:r>
              <a:rPr lang="en-US" sz="3100" dirty="0" smtClean="0"/>
              <a:t>Administration:</a:t>
            </a:r>
            <a:r>
              <a:rPr lang="en-US" sz="3100" dirty="0"/>
              <a:t/>
            </a:r>
            <a:br>
              <a:rPr lang="en-US" sz="3100" dirty="0"/>
            </a:br>
            <a:r>
              <a:rPr lang="en-US" sz="2000" b="1" dirty="0" smtClean="0">
                <a:solidFill>
                  <a:schemeClr val="tx1"/>
                </a:solidFill>
              </a:rPr>
              <a:t>1) Did you get the following on DOJ?</a:t>
            </a:r>
            <a:endParaRPr lang="en-IN" sz="20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sp>
        <p:nvSpPr>
          <p:cNvPr id="3" name="TextBox 2"/>
          <p:cNvSpPr txBox="1"/>
          <p:nvPr/>
        </p:nvSpPr>
        <p:spPr>
          <a:xfrm>
            <a:off x="762000" y="5486400"/>
            <a:ext cx="3581400" cy="338554"/>
          </a:xfrm>
          <a:prstGeom prst="rect">
            <a:avLst/>
          </a:prstGeom>
          <a:noFill/>
        </p:spPr>
        <p:txBody>
          <a:bodyPr wrap="square" rtlCol="0">
            <a:spAutoFit/>
          </a:bodyPr>
          <a:lstStyle/>
          <a:p>
            <a:r>
              <a:rPr lang="en-US" sz="1600" i="1" dirty="0" smtClean="0"/>
              <a:t>Laptop/Desktop</a:t>
            </a:r>
            <a:endParaRPr lang="en-IN" sz="1600" i="1" dirty="0"/>
          </a:p>
        </p:txBody>
      </p:sp>
      <p:sp>
        <p:nvSpPr>
          <p:cNvPr id="6" name="TextBox 5"/>
          <p:cNvSpPr txBox="1"/>
          <p:nvPr/>
        </p:nvSpPr>
        <p:spPr>
          <a:xfrm>
            <a:off x="5257800" y="5435025"/>
            <a:ext cx="3505200" cy="338554"/>
          </a:xfrm>
          <a:prstGeom prst="rect">
            <a:avLst/>
          </a:prstGeom>
          <a:noFill/>
        </p:spPr>
        <p:txBody>
          <a:bodyPr wrap="square" rtlCol="0">
            <a:spAutoFit/>
          </a:bodyPr>
          <a:lstStyle/>
          <a:p>
            <a:r>
              <a:rPr lang="en-US" sz="1600" i="1" dirty="0" smtClean="0"/>
              <a:t>Stationery</a:t>
            </a:r>
            <a:endParaRPr lang="en-IN" sz="1600" i="1" dirty="0"/>
          </a:p>
        </p:txBody>
      </p:sp>
      <p:graphicFrame>
        <p:nvGraphicFramePr>
          <p:cNvPr id="9" name="Chart 8"/>
          <p:cNvGraphicFramePr>
            <a:graphicFrameLocks/>
          </p:cNvGraphicFramePr>
          <p:nvPr>
            <p:extLst>
              <p:ext uri="{D42A27DB-BD31-4B8C-83A1-F6EECF244321}">
                <p14:modId xmlns:p14="http://schemas.microsoft.com/office/powerpoint/2010/main" xmlns="" val="2697421285"/>
              </p:ext>
            </p:extLst>
          </p:nvPr>
        </p:nvGraphicFramePr>
        <p:xfrm>
          <a:off x="0" y="2209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xmlns="" val="2300956517"/>
              </p:ext>
            </p:extLst>
          </p:nvPr>
        </p:nvGraphicFramePr>
        <p:xfrm>
          <a:off x="4495800" y="2286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47382648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1143000"/>
          </a:xfrm>
        </p:spPr>
        <p:txBody>
          <a:bodyPr>
            <a:normAutofit fontScale="90000"/>
          </a:bodyPr>
          <a:lstStyle/>
          <a:p>
            <a:r>
              <a:rPr lang="en-US" sz="4400" dirty="0" smtClean="0"/>
              <a:t>DATA ANALYSIS </a:t>
            </a:r>
            <a:r>
              <a:rPr lang="en-US" dirty="0"/>
              <a:t/>
            </a:r>
            <a:br>
              <a:rPr lang="en-US" dirty="0"/>
            </a:br>
            <a:r>
              <a:rPr lang="en-US" dirty="0" smtClean="0"/>
              <a:t>                  </a:t>
            </a:r>
            <a:r>
              <a:rPr lang="en-US" sz="3100" dirty="0" smtClean="0"/>
              <a:t>Administration:</a:t>
            </a:r>
            <a:endParaRPr lang="en-IN" sz="3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TextBox 3"/>
          <p:cNvSpPr txBox="1"/>
          <p:nvPr/>
        </p:nvSpPr>
        <p:spPr>
          <a:xfrm>
            <a:off x="381000" y="5562600"/>
            <a:ext cx="4038600" cy="1077218"/>
          </a:xfrm>
          <a:prstGeom prst="rect">
            <a:avLst/>
          </a:prstGeom>
          <a:noFill/>
        </p:spPr>
        <p:txBody>
          <a:bodyPr wrap="square" rtlCol="0">
            <a:spAutoFit/>
          </a:bodyPr>
          <a:lstStyle/>
          <a:p>
            <a:r>
              <a:rPr lang="en-IN" sz="1600" i="1" dirty="0"/>
              <a:t>The Admin  team was helpful in explaining you the SOP for mobile bill reimbursement/mobile plan and Domestic or International </a:t>
            </a:r>
            <a:r>
              <a:rPr lang="en-IN" sz="1600" i="1" dirty="0" smtClean="0"/>
              <a:t>Travel?</a:t>
            </a:r>
            <a:endParaRPr lang="en-IN" sz="1600" i="1" dirty="0"/>
          </a:p>
        </p:txBody>
      </p:sp>
      <p:sp>
        <p:nvSpPr>
          <p:cNvPr id="5" name="TextBox 4"/>
          <p:cNvSpPr txBox="1"/>
          <p:nvPr/>
        </p:nvSpPr>
        <p:spPr>
          <a:xfrm>
            <a:off x="5105400" y="5382161"/>
            <a:ext cx="3657600" cy="1323439"/>
          </a:xfrm>
          <a:prstGeom prst="rect">
            <a:avLst/>
          </a:prstGeom>
          <a:noFill/>
        </p:spPr>
        <p:txBody>
          <a:bodyPr wrap="square" rtlCol="0">
            <a:spAutoFit/>
          </a:bodyPr>
          <a:lstStyle/>
          <a:p>
            <a:r>
              <a:rPr lang="en-IN" sz="1600" i="1" dirty="0"/>
              <a:t>You are satisfied with the relocation facilities (Initial stay in the guesthouse + Food), which the organization provided you during your initial days in VVF (India) Ltd.</a:t>
            </a:r>
          </a:p>
        </p:txBody>
      </p:sp>
      <p:graphicFrame>
        <p:nvGraphicFramePr>
          <p:cNvPr id="9" name="Chart 8"/>
          <p:cNvGraphicFramePr>
            <a:graphicFrameLocks/>
          </p:cNvGraphicFramePr>
          <p:nvPr>
            <p:extLst>
              <p:ext uri="{D42A27DB-BD31-4B8C-83A1-F6EECF244321}">
                <p14:modId xmlns:p14="http://schemas.microsoft.com/office/powerpoint/2010/main" xmlns="" val="1078941056"/>
              </p:ext>
            </p:extLst>
          </p:nvPr>
        </p:nvGraphicFramePr>
        <p:xfrm>
          <a:off x="0" y="1600200"/>
          <a:ext cx="4724400" cy="3581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xmlns="" val="1804241223"/>
              </p:ext>
            </p:extLst>
          </p:nvPr>
        </p:nvGraphicFramePr>
        <p:xfrm>
          <a:off x="4543425" y="23622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8247404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8305800" cy="1143000"/>
          </a:xfrm>
        </p:spPr>
        <p:txBody>
          <a:bodyPr>
            <a:normAutofit fontScale="90000"/>
          </a:bodyPr>
          <a:lstStyle/>
          <a:p>
            <a:r>
              <a:rPr lang="en-US" sz="4400" dirty="0" smtClean="0"/>
              <a:t>DATA ANALYSIS </a:t>
            </a:r>
            <a:r>
              <a:rPr lang="en-US" dirty="0" smtClean="0"/>
              <a:t/>
            </a:r>
            <a:br>
              <a:rPr lang="en-US" dirty="0" smtClean="0"/>
            </a:br>
            <a:r>
              <a:rPr lang="en-US" dirty="0" smtClean="0"/>
              <a:t>                  </a:t>
            </a:r>
            <a:r>
              <a:rPr lang="en-US" sz="3100" dirty="0" smtClean="0"/>
              <a:t>Administration:</a:t>
            </a:r>
            <a:r>
              <a:rPr lang="en-US" sz="3100" dirty="0"/>
              <a:t/>
            </a:r>
            <a:br>
              <a:rPr lang="en-US" sz="3100" dirty="0"/>
            </a:br>
            <a:endParaRPr lang="en-IN"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3" name="TextBox 2"/>
          <p:cNvSpPr txBox="1"/>
          <p:nvPr/>
        </p:nvSpPr>
        <p:spPr>
          <a:xfrm>
            <a:off x="533400" y="1580852"/>
            <a:ext cx="7543800" cy="2000548"/>
          </a:xfrm>
          <a:prstGeom prst="rect">
            <a:avLst/>
          </a:prstGeom>
          <a:noFill/>
        </p:spPr>
        <p:txBody>
          <a:bodyPr wrap="square" rtlCol="0">
            <a:spAutoFit/>
          </a:bodyPr>
          <a:lstStyle/>
          <a:p>
            <a:r>
              <a:rPr lang="en-US" sz="2000" i="1" dirty="0" smtClean="0">
                <a:solidFill>
                  <a:srgbClr val="FF0000"/>
                </a:solidFill>
              </a:rPr>
              <a:t>Verbatim</a:t>
            </a:r>
            <a:r>
              <a:rPr lang="en-US" sz="2400" dirty="0" smtClean="0">
                <a:solidFill>
                  <a:srgbClr val="FF0000"/>
                </a:solidFill>
              </a:rPr>
              <a:t>:</a:t>
            </a:r>
          </a:p>
          <a:p>
            <a:pPr marL="285750" indent="-285750"/>
            <a:endParaRPr lang="en-US" sz="1600" dirty="0" smtClean="0"/>
          </a:p>
          <a:p>
            <a:pPr marL="285750" indent="-285750">
              <a:buFont typeface="Wingdings" pitchFamily="2" charset="2"/>
              <a:buChar char="ü"/>
            </a:pPr>
            <a:r>
              <a:rPr lang="en-IN" sz="1600" dirty="0" smtClean="0"/>
              <a:t>“Struggled </a:t>
            </a:r>
            <a:r>
              <a:rPr lang="en-IN" sz="1600" dirty="0"/>
              <a:t>a lot to get my family details to be incorporated on insurance policy record, too much delay </a:t>
            </a:r>
            <a:r>
              <a:rPr lang="en-IN" sz="1600" dirty="0" smtClean="0"/>
              <a:t>occurred </a:t>
            </a:r>
            <a:r>
              <a:rPr lang="en-IN" sz="1600" dirty="0"/>
              <a:t>from admin department because of what my high value insurance claim is </a:t>
            </a:r>
            <a:r>
              <a:rPr lang="en-IN" sz="1600" dirty="0" smtClean="0"/>
              <a:t>stuck </a:t>
            </a:r>
            <a:r>
              <a:rPr lang="en-IN" sz="1600" dirty="0"/>
              <a:t>due to action not taken in time &amp; till the time it is </a:t>
            </a:r>
            <a:r>
              <a:rPr lang="en-IN" sz="1600" dirty="0" smtClean="0"/>
              <a:t>pending”</a:t>
            </a:r>
            <a:endParaRPr lang="en-US" sz="1600" dirty="0"/>
          </a:p>
          <a:p>
            <a:endParaRPr lang="en-US" sz="2000" i="1" dirty="0" smtClean="0">
              <a:solidFill>
                <a:srgbClr val="FF0000"/>
              </a:solidFill>
            </a:endParaRPr>
          </a:p>
        </p:txBody>
      </p:sp>
    </p:spTree>
    <p:extLst>
      <p:ext uri="{BB962C8B-B14F-4D97-AF65-F5344CB8AC3E}">
        <p14:creationId xmlns:p14="http://schemas.microsoft.com/office/powerpoint/2010/main" xmlns="" val="20188112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305800" cy="1143000"/>
          </a:xfrm>
        </p:spPr>
        <p:txBody>
          <a:bodyPr>
            <a:normAutofit fontScale="90000"/>
          </a:bodyPr>
          <a:lstStyle/>
          <a:p>
            <a:r>
              <a:rPr lang="en-US" sz="4400" dirty="0" smtClean="0"/>
              <a:t>DATA ANALYSIS </a:t>
            </a:r>
            <a:r>
              <a:rPr lang="en-US" dirty="0"/>
              <a:t/>
            </a:r>
            <a:br>
              <a:rPr lang="en-US" dirty="0"/>
            </a:br>
            <a:r>
              <a:rPr lang="en-US" dirty="0" smtClean="0"/>
              <a:t>                        </a:t>
            </a:r>
            <a:r>
              <a:rPr lang="en-US" sz="3100" dirty="0" smtClean="0"/>
              <a:t>Payroll:</a:t>
            </a:r>
            <a:endParaRPr lang="en-IN" sz="3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TextBox 3"/>
          <p:cNvSpPr txBox="1"/>
          <p:nvPr/>
        </p:nvSpPr>
        <p:spPr>
          <a:xfrm>
            <a:off x="457200" y="5257800"/>
            <a:ext cx="2895600" cy="1323439"/>
          </a:xfrm>
          <a:prstGeom prst="rect">
            <a:avLst/>
          </a:prstGeom>
          <a:noFill/>
        </p:spPr>
        <p:txBody>
          <a:bodyPr wrap="square" rtlCol="0">
            <a:spAutoFit/>
          </a:bodyPr>
          <a:lstStyle/>
          <a:p>
            <a:r>
              <a:rPr lang="en-IN" sz="1600" i="1" dirty="0"/>
              <a:t>You are satisfied with the way Payroll team helped you in opening a new Provident Fund Account or transferring your Provident Fund </a:t>
            </a:r>
            <a:r>
              <a:rPr lang="en-IN" sz="1600" i="1" dirty="0" smtClean="0"/>
              <a:t>money?</a:t>
            </a:r>
            <a:endParaRPr lang="en-IN" sz="1600" i="1" dirty="0"/>
          </a:p>
        </p:txBody>
      </p:sp>
      <p:sp>
        <p:nvSpPr>
          <p:cNvPr id="5" name="TextBox 4"/>
          <p:cNvSpPr txBox="1"/>
          <p:nvPr/>
        </p:nvSpPr>
        <p:spPr>
          <a:xfrm>
            <a:off x="5257800" y="5334000"/>
            <a:ext cx="3609975" cy="830997"/>
          </a:xfrm>
          <a:prstGeom prst="rect">
            <a:avLst/>
          </a:prstGeom>
          <a:noFill/>
        </p:spPr>
        <p:txBody>
          <a:bodyPr wrap="square" rtlCol="0">
            <a:spAutoFit/>
          </a:bodyPr>
          <a:lstStyle/>
          <a:p>
            <a:r>
              <a:rPr lang="en-IN" sz="1600" i="1" dirty="0"/>
              <a:t>You are satisfied with the information the Payroll team provided you about the office timings and working </a:t>
            </a:r>
            <a:r>
              <a:rPr lang="en-IN" sz="1600" i="1" dirty="0" smtClean="0"/>
              <a:t>hours?</a:t>
            </a:r>
            <a:endParaRPr lang="en-IN" sz="1600" i="1" dirty="0"/>
          </a:p>
        </p:txBody>
      </p:sp>
      <p:graphicFrame>
        <p:nvGraphicFramePr>
          <p:cNvPr id="9" name="Chart 8"/>
          <p:cNvGraphicFramePr>
            <a:graphicFrameLocks/>
          </p:cNvGraphicFramePr>
          <p:nvPr>
            <p:extLst>
              <p:ext uri="{D42A27DB-BD31-4B8C-83A1-F6EECF244321}">
                <p14:modId xmlns:p14="http://schemas.microsoft.com/office/powerpoint/2010/main" xmlns="" val="1985897684"/>
              </p:ext>
            </p:extLst>
          </p:nvPr>
        </p:nvGraphicFramePr>
        <p:xfrm>
          <a:off x="0" y="1600200"/>
          <a:ext cx="4724400" cy="3581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xmlns="" val="3404343981"/>
              </p:ext>
            </p:extLst>
          </p:nvPr>
        </p:nvGraphicFramePr>
        <p:xfrm>
          <a:off x="4876799" y="1752600"/>
          <a:ext cx="4167187" cy="3505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20902380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305800" cy="1143000"/>
          </a:xfrm>
        </p:spPr>
        <p:txBody>
          <a:bodyPr>
            <a:normAutofit fontScale="90000"/>
          </a:bodyPr>
          <a:lstStyle/>
          <a:p>
            <a:r>
              <a:rPr lang="en-US" sz="4400" dirty="0" smtClean="0"/>
              <a:t>DATA ANALYSIS </a:t>
            </a:r>
            <a:r>
              <a:rPr lang="en-US" dirty="0"/>
              <a:t/>
            </a:r>
            <a:br>
              <a:rPr lang="en-US" dirty="0"/>
            </a:br>
            <a:r>
              <a:rPr lang="en-US" dirty="0" smtClean="0"/>
              <a:t>                        </a:t>
            </a:r>
            <a:r>
              <a:rPr lang="en-US" sz="3100" dirty="0" smtClean="0"/>
              <a:t>Payroll:</a:t>
            </a:r>
            <a:endParaRPr lang="en-IN" sz="3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TextBox 3"/>
          <p:cNvSpPr txBox="1"/>
          <p:nvPr/>
        </p:nvSpPr>
        <p:spPr>
          <a:xfrm>
            <a:off x="2819400" y="5257800"/>
            <a:ext cx="2895600" cy="1077218"/>
          </a:xfrm>
          <a:prstGeom prst="rect">
            <a:avLst/>
          </a:prstGeom>
          <a:noFill/>
        </p:spPr>
        <p:txBody>
          <a:bodyPr wrap="square" rtlCol="0">
            <a:spAutoFit/>
          </a:bodyPr>
          <a:lstStyle/>
          <a:p>
            <a:r>
              <a:rPr lang="en-IN" sz="1600" i="1" dirty="0"/>
              <a:t>The payroll team informed you about the documents to be submitted for handling salary</a:t>
            </a:r>
            <a:r>
              <a:rPr lang="en-IN" sz="1600" i="1" dirty="0" smtClean="0"/>
              <a:t>, and </a:t>
            </a:r>
            <a:r>
              <a:rPr lang="en-IN" sz="1600" i="1" dirty="0"/>
              <a:t>investments.?</a:t>
            </a:r>
          </a:p>
        </p:txBody>
      </p:sp>
      <p:graphicFrame>
        <p:nvGraphicFramePr>
          <p:cNvPr id="9" name="Chart 8"/>
          <p:cNvGraphicFramePr>
            <a:graphicFrameLocks/>
          </p:cNvGraphicFramePr>
          <p:nvPr>
            <p:extLst>
              <p:ext uri="{D42A27DB-BD31-4B8C-83A1-F6EECF244321}">
                <p14:modId xmlns:p14="http://schemas.microsoft.com/office/powerpoint/2010/main" xmlns="" val="2086124016"/>
              </p:ext>
            </p:extLst>
          </p:nvPr>
        </p:nvGraphicFramePr>
        <p:xfrm>
          <a:off x="1447800" y="1692234"/>
          <a:ext cx="5791199"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48703075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914400"/>
            <a:ext cx="8305800" cy="1143000"/>
          </a:xfrm>
        </p:spPr>
        <p:txBody>
          <a:bodyPr>
            <a:normAutofit fontScale="90000"/>
          </a:bodyPr>
          <a:lstStyle/>
          <a:p>
            <a:r>
              <a:rPr lang="en-US" sz="4400" dirty="0" smtClean="0"/>
              <a:t>DATA ANALYSIS </a:t>
            </a:r>
            <a:r>
              <a:rPr lang="en-US" dirty="0" smtClean="0"/>
              <a:t/>
            </a:r>
            <a:br>
              <a:rPr lang="en-US" dirty="0" smtClean="0"/>
            </a:br>
            <a:r>
              <a:rPr lang="en-US" dirty="0" smtClean="0"/>
              <a:t>                       </a:t>
            </a:r>
            <a:r>
              <a:rPr lang="en-US" sz="3100" dirty="0" smtClean="0"/>
              <a:t>Payroll:</a:t>
            </a:r>
            <a:r>
              <a:rPr lang="en-US" sz="3100" dirty="0"/>
              <a:t/>
            </a:r>
            <a:br>
              <a:rPr lang="en-US" sz="3100" dirty="0"/>
            </a:br>
            <a:endParaRPr lang="en-IN"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
        <p:nvSpPr>
          <p:cNvPr id="3" name="TextBox 2"/>
          <p:cNvSpPr txBox="1"/>
          <p:nvPr/>
        </p:nvSpPr>
        <p:spPr>
          <a:xfrm>
            <a:off x="533400" y="1826597"/>
            <a:ext cx="7543800" cy="3416320"/>
          </a:xfrm>
          <a:prstGeom prst="rect">
            <a:avLst/>
          </a:prstGeom>
          <a:noFill/>
        </p:spPr>
        <p:txBody>
          <a:bodyPr wrap="square" rtlCol="0">
            <a:spAutoFit/>
          </a:bodyPr>
          <a:lstStyle/>
          <a:p>
            <a:r>
              <a:rPr lang="en-US" sz="2000" i="1" dirty="0" smtClean="0">
                <a:solidFill>
                  <a:srgbClr val="FF0000"/>
                </a:solidFill>
              </a:rPr>
              <a:t>Verbatim:</a:t>
            </a:r>
          </a:p>
          <a:p>
            <a:endParaRPr lang="en-US" sz="2000" i="1" dirty="0">
              <a:solidFill>
                <a:srgbClr val="FF0000"/>
              </a:solidFill>
            </a:endParaRPr>
          </a:p>
          <a:p>
            <a:pPr marL="285750" indent="-285750">
              <a:buFont typeface="Wingdings" pitchFamily="2" charset="2"/>
              <a:buChar char="ü"/>
            </a:pPr>
            <a:r>
              <a:rPr lang="en-IN" sz="1600" dirty="0" smtClean="0"/>
              <a:t>“Yes</a:t>
            </a:r>
            <a:r>
              <a:rPr lang="en-IN" sz="1600" dirty="0"/>
              <a:t>, one incident </a:t>
            </a:r>
            <a:r>
              <a:rPr lang="en-IN" sz="1600" dirty="0" err="1"/>
              <a:t>i</a:t>
            </a:r>
            <a:r>
              <a:rPr lang="en-IN" sz="1600" dirty="0"/>
              <a:t> faced is that on the day of </a:t>
            </a:r>
            <a:r>
              <a:rPr lang="en-IN" sz="1600" dirty="0" err="1"/>
              <a:t>september</a:t>
            </a:r>
            <a:r>
              <a:rPr lang="en-IN" sz="1600" dirty="0"/>
              <a:t> </a:t>
            </a:r>
            <a:r>
              <a:rPr lang="en-IN" sz="1600" dirty="0" err="1"/>
              <a:t>i</a:t>
            </a:r>
            <a:r>
              <a:rPr lang="en-IN" sz="1600" dirty="0"/>
              <a:t> failed to punch my card and after few days </a:t>
            </a:r>
            <a:r>
              <a:rPr lang="en-IN" sz="1600" dirty="0" err="1"/>
              <a:t>i</a:t>
            </a:r>
            <a:r>
              <a:rPr lang="en-IN" sz="1600" dirty="0"/>
              <a:t> have given the non-punching slip duly filled and signed but till the time salary was deposited by deducting one day pay. I have taken the matter with HR &amp; have been ensured by HR that the same will be taken care in next month pay but next month after giving a reminder also the same was not deposited into my account. Again in third month the same thing has repeated after reminder the same neglected &amp; then lastly </a:t>
            </a:r>
            <a:r>
              <a:rPr lang="en-IN" sz="1600" dirty="0" err="1"/>
              <a:t>i</a:t>
            </a:r>
            <a:r>
              <a:rPr lang="en-IN" sz="1600" dirty="0"/>
              <a:t> surrendered and </a:t>
            </a:r>
            <a:r>
              <a:rPr lang="en-IN" sz="1600" dirty="0" smtClean="0"/>
              <a:t>quit.’’</a:t>
            </a:r>
            <a:endParaRPr lang="en-IN" sz="1600" dirty="0"/>
          </a:p>
          <a:p>
            <a:endParaRPr lang="en-IN" sz="1600" dirty="0"/>
          </a:p>
          <a:p>
            <a:endParaRPr lang="en-US" sz="1600" dirty="0" smtClean="0"/>
          </a:p>
          <a:p>
            <a:endParaRPr lang="en-US" sz="1600" dirty="0"/>
          </a:p>
        </p:txBody>
      </p:sp>
    </p:spTree>
    <p:extLst>
      <p:ext uri="{BB962C8B-B14F-4D97-AF65-F5344CB8AC3E}">
        <p14:creationId xmlns:p14="http://schemas.microsoft.com/office/powerpoint/2010/main" xmlns="" val="36797277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8305800" cy="1143000"/>
          </a:xfrm>
        </p:spPr>
        <p:txBody>
          <a:bodyPr>
            <a:normAutofit fontScale="90000"/>
          </a:bodyPr>
          <a:lstStyle/>
          <a:p>
            <a:r>
              <a:rPr lang="en-US" sz="4400" dirty="0" smtClean="0"/>
              <a:t>DATA ANALYSIS </a:t>
            </a:r>
            <a:r>
              <a:rPr lang="en-US" dirty="0"/>
              <a:t/>
            </a:r>
            <a:br>
              <a:rPr lang="en-US" dirty="0"/>
            </a:br>
            <a:r>
              <a:rPr lang="en-US" dirty="0" smtClean="0"/>
              <a:t>               </a:t>
            </a:r>
            <a:r>
              <a:rPr lang="en-US" sz="3100" dirty="0" smtClean="0"/>
              <a:t>Induction &amp; Onboarding: </a:t>
            </a:r>
            <a:endParaRPr lang="en-IN" sz="3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extBox 3"/>
          <p:cNvSpPr txBox="1"/>
          <p:nvPr/>
        </p:nvSpPr>
        <p:spPr>
          <a:xfrm>
            <a:off x="228600" y="5029200"/>
            <a:ext cx="3733800" cy="1077218"/>
          </a:xfrm>
          <a:prstGeom prst="rect">
            <a:avLst/>
          </a:prstGeom>
          <a:noFill/>
        </p:spPr>
        <p:txBody>
          <a:bodyPr wrap="square" rtlCol="0">
            <a:spAutoFit/>
          </a:bodyPr>
          <a:lstStyle/>
          <a:p>
            <a:r>
              <a:rPr lang="en-IN" sz="1600" i="1" dirty="0"/>
              <a:t>You are satisfied with the way your electronic on-boarding (e-mail creation &amp; attendance card synchronization) was handled</a:t>
            </a:r>
            <a:r>
              <a:rPr lang="en-US" sz="1600" i="1" dirty="0" smtClean="0"/>
              <a:t>?</a:t>
            </a:r>
            <a:endParaRPr lang="en-IN" sz="1600" i="1" dirty="0"/>
          </a:p>
        </p:txBody>
      </p:sp>
      <p:sp>
        <p:nvSpPr>
          <p:cNvPr id="5" name="TextBox 4"/>
          <p:cNvSpPr txBox="1"/>
          <p:nvPr/>
        </p:nvSpPr>
        <p:spPr>
          <a:xfrm>
            <a:off x="4953000" y="5018782"/>
            <a:ext cx="3581400" cy="1077218"/>
          </a:xfrm>
          <a:prstGeom prst="rect">
            <a:avLst/>
          </a:prstGeom>
          <a:noFill/>
        </p:spPr>
        <p:txBody>
          <a:bodyPr wrap="square" rtlCol="0">
            <a:spAutoFit/>
          </a:bodyPr>
          <a:lstStyle/>
          <a:p>
            <a:r>
              <a:rPr lang="en-IN" sz="1600" i="1" dirty="0"/>
              <a:t>You are made aware about the canteen facility VVF provides and your canteen account was opened on the day of your joining.</a:t>
            </a:r>
            <a:r>
              <a:rPr lang="en-US" sz="1600" i="1" dirty="0" smtClean="0"/>
              <a:t>?</a:t>
            </a:r>
            <a:endParaRPr lang="en-IN" sz="1600" i="1" dirty="0"/>
          </a:p>
        </p:txBody>
      </p:sp>
      <p:graphicFrame>
        <p:nvGraphicFramePr>
          <p:cNvPr id="9" name="Chart 8"/>
          <p:cNvGraphicFramePr>
            <a:graphicFrameLocks/>
          </p:cNvGraphicFramePr>
          <p:nvPr>
            <p:extLst>
              <p:ext uri="{D42A27DB-BD31-4B8C-83A1-F6EECF244321}">
                <p14:modId xmlns:p14="http://schemas.microsoft.com/office/powerpoint/2010/main" xmlns="" val="3664109893"/>
              </p:ext>
            </p:extLst>
          </p:nvPr>
        </p:nvGraphicFramePr>
        <p:xfrm>
          <a:off x="152401" y="1752600"/>
          <a:ext cx="4495799"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xmlns="" val="3098059066"/>
              </p:ext>
            </p:extLst>
          </p:nvPr>
        </p:nvGraphicFramePr>
        <p:xfrm>
          <a:off x="4648200" y="1752600"/>
          <a:ext cx="44196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38912938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305800" cy="1143000"/>
          </a:xfrm>
        </p:spPr>
        <p:txBody>
          <a:bodyPr>
            <a:normAutofit fontScale="90000"/>
          </a:bodyPr>
          <a:lstStyle/>
          <a:p>
            <a:r>
              <a:rPr lang="en-US" sz="4400" dirty="0" smtClean="0"/>
              <a:t>DATA ANALYSIS </a:t>
            </a:r>
            <a:r>
              <a:rPr lang="en-US" dirty="0"/>
              <a:t/>
            </a:r>
            <a:br>
              <a:rPr lang="en-US" dirty="0"/>
            </a:br>
            <a:r>
              <a:rPr lang="en-US" dirty="0" smtClean="0"/>
              <a:t>              </a:t>
            </a:r>
            <a:r>
              <a:rPr lang="en-US" sz="3100" dirty="0" smtClean="0"/>
              <a:t>Induction </a:t>
            </a:r>
            <a:r>
              <a:rPr lang="en-US" sz="3100" dirty="0"/>
              <a:t>&amp; Onboarding:</a:t>
            </a:r>
            <a:endParaRPr lang="en-IN" sz="3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TextBox 3"/>
          <p:cNvSpPr txBox="1"/>
          <p:nvPr/>
        </p:nvSpPr>
        <p:spPr>
          <a:xfrm>
            <a:off x="304800" y="5562600"/>
            <a:ext cx="3581400" cy="830997"/>
          </a:xfrm>
          <a:prstGeom prst="rect">
            <a:avLst/>
          </a:prstGeom>
          <a:noFill/>
        </p:spPr>
        <p:txBody>
          <a:bodyPr wrap="square" rtlCol="0">
            <a:spAutoFit/>
          </a:bodyPr>
          <a:lstStyle/>
          <a:p>
            <a:r>
              <a:rPr lang="en-IN" sz="1600" i="1" dirty="0"/>
              <a:t>All your bills with respect to your joining have been reimbursed and settled</a:t>
            </a:r>
            <a:r>
              <a:rPr lang="en-IN" sz="1600" i="1" dirty="0" smtClean="0"/>
              <a:t>.</a:t>
            </a:r>
            <a:endParaRPr lang="en-IN" sz="1600" i="1" dirty="0"/>
          </a:p>
        </p:txBody>
      </p:sp>
      <p:sp>
        <p:nvSpPr>
          <p:cNvPr id="5" name="TextBox 4"/>
          <p:cNvSpPr txBox="1"/>
          <p:nvPr/>
        </p:nvSpPr>
        <p:spPr>
          <a:xfrm>
            <a:off x="5105400" y="5892225"/>
            <a:ext cx="3657600" cy="830997"/>
          </a:xfrm>
          <a:prstGeom prst="rect">
            <a:avLst/>
          </a:prstGeom>
          <a:noFill/>
        </p:spPr>
        <p:txBody>
          <a:bodyPr wrap="square" rtlCol="0">
            <a:spAutoFit/>
          </a:bodyPr>
          <a:lstStyle/>
          <a:p>
            <a:r>
              <a:rPr lang="en-IN" sz="1600" i="1" dirty="0"/>
              <a:t>You are satisfied with the way Recruitment team conducted your induction.</a:t>
            </a:r>
          </a:p>
        </p:txBody>
      </p:sp>
      <p:graphicFrame>
        <p:nvGraphicFramePr>
          <p:cNvPr id="9" name="Chart 8"/>
          <p:cNvGraphicFramePr>
            <a:graphicFrameLocks/>
          </p:cNvGraphicFramePr>
          <p:nvPr>
            <p:extLst>
              <p:ext uri="{D42A27DB-BD31-4B8C-83A1-F6EECF244321}">
                <p14:modId xmlns:p14="http://schemas.microsoft.com/office/powerpoint/2010/main" xmlns="" val="1455095028"/>
              </p:ext>
            </p:extLst>
          </p:nvPr>
        </p:nvGraphicFramePr>
        <p:xfrm>
          <a:off x="190500" y="2209800"/>
          <a:ext cx="4305300"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xmlns="" val="1566504417"/>
              </p:ext>
            </p:extLst>
          </p:nvPr>
        </p:nvGraphicFramePr>
        <p:xfrm>
          <a:off x="4819650" y="2286000"/>
          <a:ext cx="4229100" cy="30588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3733326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305800" cy="1143000"/>
          </a:xfrm>
        </p:spPr>
        <p:txBody>
          <a:bodyPr>
            <a:normAutofit fontScale="90000"/>
          </a:bodyPr>
          <a:lstStyle/>
          <a:p>
            <a:r>
              <a:rPr lang="en-US" sz="4400" dirty="0" smtClean="0"/>
              <a:t>DATA ANALYSIS </a:t>
            </a:r>
            <a:r>
              <a:rPr lang="en-US" dirty="0" smtClean="0"/>
              <a:t/>
            </a:r>
            <a:br>
              <a:rPr lang="en-US" dirty="0" smtClean="0"/>
            </a:br>
            <a:r>
              <a:rPr lang="en-US" dirty="0" smtClean="0"/>
              <a:t>              </a:t>
            </a:r>
            <a:r>
              <a:rPr lang="en-US" sz="3100" dirty="0" smtClean="0"/>
              <a:t>Induction </a:t>
            </a:r>
            <a:r>
              <a:rPr lang="en-US" sz="3100" dirty="0"/>
              <a:t>&amp; Onboarding:</a:t>
            </a:r>
            <a:endParaRPr lang="en-IN" sz="31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TextBox 3"/>
          <p:cNvSpPr txBox="1"/>
          <p:nvPr/>
        </p:nvSpPr>
        <p:spPr>
          <a:xfrm>
            <a:off x="304800" y="5493603"/>
            <a:ext cx="3657600" cy="830997"/>
          </a:xfrm>
          <a:prstGeom prst="rect">
            <a:avLst/>
          </a:prstGeom>
          <a:noFill/>
        </p:spPr>
        <p:txBody>
          <a:bodyPr wrap="square" rtlCol="0">
            <a:spAutoFit/>
          </a:bodyPr>
          <a:lstStyle/>
          <a:p>
            <a:r>
              <a:rPr lang="en-IN" sz="1600" i="1" dirty="0"/>
              <a:t>You were personally introduced to all your colleagues, sub-ordinates, managers in the organization.</a:t>
            </a:r>
          </a:p>
        </p:txBody>
      </p:sp>
      <p:sp>
        <p:nvSpPr>
          <p:cNvPr id="5" name="TextBox 4"/>
          <p:cNvSpPr txBox="1"/>
          <p:nvPr/>
        </p:nvSpPr>
        <p:spPr>
          <a:xfrm>
            <a:off x="4876800" y="5562600"/>
            <a:ext cx="3810000" cy="584775"/>
          </a:xfrm>
          <a:prstGeom prst="rect">
            <a:avLst/>
          </a:prstGeom>
          <a:noFill/>
        </p:spPr>
        <p:txBody>
          <a:bodyPr wrap="square" rtlCol="0">
            <a:spAutoFit/>
          </a:bodyPr>
          <a:lstStyle/>
          <a:p>
            <a:r>
              <a:rPr lang="en-IN" sz="1600" i="1" dirty="0"/>
              <a:t>You were assigned a reporting manager on the 1st day of your joining.</a:t>
            </a:r>
          </a:p>
        </p:txBody>
      </p:sp>
      <p:graphicFrame>
        <p:nvGraphicFramePr>
          <p:cNvPr id="9" name="Chart 8"/>
          <p:cNvGraphicFramePr>
            <a:graphicFrameLocks/>
          </p:cNvGraphicFramePr>
          <p:nvPr>
            <p:extLst>
              <p:ext uri="{D42A27DB-BD31-4B8C-83A1-F6EECF244321}">
                <p14:modId xmlns:p14="http://schemas.microsoft.com/office/powerpoint/2010/main" xmlns="" val="1409366518"/>
              </p:ext>
            </p:extLst>
          </p:nvPr>
        </p:nvGraphicFramePr>
        <p:xfrm>
          <a:off x="247650" y="1905000"/>
          <a:ext cx="4400550" cy="33636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xmlns="" val="3976528497"/>
              </p:ext>
            </p:extLst>
          </p:nvPr>
        </p:nvGraphicFramePr>
        <p:xfrm>
          <a:off x="4648200" y="1905000"/>
          <a:ext cx="4400550" cy="33636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3141338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648200"/>
          </a:xfrm>
        </p:spPr>
        <p:txBody>
          <a:bodyPr>
            <a:noAutofit/>
          </a:bodyPr>
          <a:lstStyle/>
          <a:p>
            <a:r>
              <a:rPr lang="en-IN" sz="2400" dirty="0" smtClean="0"/>
              <a:t>For CMB – QA position and Plant Head position:</a:t>
            </a:r>
          </a:p>
          <a:p>
            <a:pPr lvl="1"/>
            <a:r>
              <a:rPr lang="en-IN" sz="2000" dirty="0" smtClean="0"/>
              <a:t>QA – 4 Profiles downloaded yesterday. To forward to both Sunil and Akshay</a:t>
            </a:r>
          </a:p>
          <a:p>
            <a:pPr lvl="2"/>
            <a:r>
              <a:rPr lang="en-IN" sz="1600" dirty="0" smtClean="0"/>
              <a:t>PRF? Is Akshay aware</a:t>
            </a:r>
          </a:p>
          <a:p>
            <a:pPr lvl="2"/>
            <a:r>
              <a:rPr lang="en-IN" sz="1600" dirty="0" smtClean="0"/>
              <a:t>JD to be closed</a:t>
            </a:r>
          </a:p>
          <a:p>
            <a:pPr lvl="2"/>
            <a:r>
              <a:rPr lang="en-IN" sz="1600" dirty="0" smtClean="0"/>
              <a:t>Position Title : AGM</a:t>
            </a:r>
          </a:p>
          <a:p>
            <a:pPr lvl="2"/>
            <a:r>
              <a:rPr lang="en-IN" sz="1600" dirty="0" smtClean="0"/>
              <a:t>Interview to start with Akshay by 30</a:t>
            </a:r>
            <a:r>
              <a:rPr lang="en-IN" sz="1600" baseline="30000" dirty="0" smtClean="0"/>
              <a:t>th</a:t>
            </a:r>
            <a:r>
              <a:rPr lang="en-IN" sz="1600" dirty="0" smtClean="0"/>
              <a:t> Jan. 2014</a:t>
            </a:r>
          </a:p>
          <a:p>
            <a:pPr lvl="2"/>
            <a:r>
              <a:rPr lang="en-IN" sz="1600" b="1" dirty="0" smtClean="0">
                <a:solidFill>
                  <a:srgbClr val="FF0000"/>
                </a:solidFill>
              </a:rPr>
              <a:t>Position to closed by 15</a:t>
            </a:r>
            <a:r>
              <a:rPr lang="en-IN" sz="1600" b="1" baseline="30000" dirty="0" smtClean="0">
                <a:solidFill>
                  <a:srgbClr val="FF0000"/>
                </a:solidFill>
              </a:rPr>
              <a:t>th</a:t>
            </a:r>
            <a:r>
              <a:rPr lang="en-IN" sz="1600" b="1" dirty="0" smtClean="0">
                <a:solidFill>
                  <a:srgbClr val="FF0000"/>
                </a:solidFill>
              </a:rPr>
              <a:t> Feb. 2014</a:t>
            </a:r>
          </a:p>
          <a:p>
            <a:pPr lvl="1"/>
            <a:r>
              <a:rPr lang="en-IN" sz="2000" dirty="0" smtClean="0"/>
              <a:t>Plant Head – 7 profiles forwarded to Sunil yesterday</a:t>
            </a:r>
          </a:p>
          <a:p>
            <a:pPr lvl="2"/>
            <a:r>
              <a:rPr lang="en-IN" sz="1600" dirty="0" smtClean="0"/>
              <a:t>PRF yet to be signed</a:t>
            </a:r>
          </a:p>
          <a:p>
            <a:pPr lvl="2"/>
            <a:r>
              <a:rPr lang="en-IN" sz="1600" dirty="0" smtClean="0"/>
              <a:t>Interview to start with Sunil by 30</a:t>
            </a:r>
            <a:r>
              <a:rPr lang="en-IN" sz="1600" baseline="30000" dirty="0" smtClean="0"/>
              <a:t>th</a:t>
            </a:r>
            <a:r>
              <a:rPr lang="en-IN" sz="1600" dirty="0" smtClean="0"/>
              <a:t> Jan. 2014</a:t>
            </a:r>
          </a:p>
          <a:p>
            <a:pPr lvl="2"/>
            <a:r>
              <a:rPr lang="en-IN" sz="1600" b="1" dirty="0" smtClean="0">
                <a:solidFill>
                  <a:srgbClr val="FF0000"/>
                </a:solidFill>
              </a:rPr>
              <a:t>Position to closed by 15th Mar. 2014</a:t>
            </a:r>
          </a:p>
        </p:txBody>
      </p:sp>
      <p:sp>
        <p:nvSpPr>
          <p:cNvPr id="5" name="Title 1"/>
          <p:cNvSpPr>
            <a:spLocks noGrp="1"/>
          </p:cNvSpPr>
          <p:nvPr>
            <p:ph type="title"/>
          </p:nvPr>
        </p:nvSpPr>
        <p:spPr>
          <a:xfrm>
            <a:off x="381000" y="228600"/>
            <a:ext cx="8686800" cy="540000"/>
          </a:xfrm>
        </p:spPr>
        <p:txBody>
          <a:bodyPr vert="horz" lIns="0" rIns="0" bIns="0" anchor="b">
            <a:normAutofit/>
          </a:bodyPr>
          <a:lstStyle/>
          <a:p>
            <a:r>
              <a:rPr lang="en-US" sz="2800" dirty="0" smtClean="0">
                <a:solidFill>
                  <a:schemeClr val="tx2">
                    <a:lumMod val="60000"/>
                    <a:lumOff val="40000"/>
                  </a:schemeClr>
                </a:solidFill>
              </a:rPr>
              <a:t>RECRUITMENT STATUS</a:t>
            </a:r>
            <a:endParaRPr lang="en-IN" sz="2800" dirty="0" smtClean="0">
              <a:solidFill>
                <a:schemeClr val="tx2">
                  <a:lumMod val="60000"/>
                  <a:lumOff val="40000"/>
                </a:schemeClr>
              </a:solidFill>
            </a:endParaRPr>
          </a:p>
        </p:txBody>
      </p:sp>
    </p:spTree>
    <p:extLst>
      <p:ext uri="{BB962C8B-B14F-4D97-AF65-F5344CB8AC3E}">
        <p14:creationId xmlns="" xmlns:p14="http://schemas.microsoft.com/office/powerpoint/2010/main" val="3139002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648200"/>
          </a:xfrm>
        </p:spPr>
        <p:txBody>
          <a:bodyPr>
            <a:noAutofit/>
          </a:bodyPr>
          <a:lstStyle/>
          <a:p>
            <a:pPr>
              <a:buNone/>
            </a:pPr>
            <a:endParaRPr lang="en-IN" sz="2000" dirty="0" smtClean="0"/>
          </a:p>
          <a:p>
            <a:r>
              <a:rPr lang="en-IN" sz="2000" dirty="0" smtClean="0"/>
              <a:t>Executive Assistant </a:t>
            </a:r>
          </a:p>
          <a:p>
            <a:pPr lvl="1"/>
            <a:r>
              <a:rPr lang="en-IN" sz="1800" dirty="0" smtClean="0"/>
              <a:t>Sources used:</a:t>
            </a:r>
          </a:p>
          <a:p>
            <a:pPr lvl="2"/>
            <a:r>
              <a:rPr lang="en-IN" sz="1400" dirty="0" smtClean="0"/>
              <a:t>ISB</a:t>
            </a:r>
          </a:p>
          <a:p>
            <a:pPr lvl="2"/>
            <a:r>
              <a:rPr lang="en-IN" sz="1400" dirty="0" smtClean="0"/>
              <a:t>IIM (PGX)</a:t>
            </a:r>
          </a:p>
          <a:p>
            <a:pPr lvl="2"/>
            <a:r>
              <a:rPr lang="en-IN" sz="1400" dirty="0" smtClean="0"/>
              <a:t>LinkedIn (1 candidate interested to be interviewed today</a:t>
            </a:r>
          </a:p>
          <a:p>
            <a:pPr lvl="1"/>
            <a:r>
              <a:rPr lang="en-IN" sz="1700" dirty="0" smtClean="0"/>
              <a:t>JD to be finalised. KPIs from Anuradha</a:t>
            </a:r>
          </a:p>
          <a:p>
            <a:pPr lvl="1"/>
            <a:r>
              <a:rPr lang="en-IN" sz="1700" dirty="0" smtClean="0"/>
              <a:t>To start interviews with Leadership team from 28</a:t>
            </a:r>
            <a:r>
              <a:rPr lang="en-IN" sz="1700" baseline="30000" dirty="0" smtClean="0"/>
              <a:t>th</a:t>
            </a:r>
            <a:r>
              <a:rPr lang="en-IN" sz="1700" dirty="0" smtClean="0"/>
              <a:t> Jan</a:t>
            </a:r>
          </a:p>
          <a:p>
            <a:pPr lvl="1"/>
            <a:r>
              <a:rPr lang="en-IN" sz="1700" b="1" dirty="0" smtClean="0">
                <a:solidFill>
                  <a:srgbClr val="FF0000"/>
                </a:solidFill>
              </a:rPr>
              <a:t>To close by 21</a:t>
            </a:r>
            <a:r>
              <a:rPr lang="en-IN" sz="1700" b="1" baseline="30000" dirty="0" smtClean="0">
                <a:solidFill>
                  <a:srgbClr val="FF0000"/>
                </a:solidFill>
              </a:rPr>
              <a:t>st</a:t>
            </a:r>
            <a:r>
              <a:rPr lang="en-IN" sz="1700" b="1" dirty="0" smtClean="0">
                <a:solidFill>
                  <a:srgbClr val="FF0000"/>
                </a:solidFill>
              </a:rPr>
              <a:t> Feb with offer</a:t>
            </a:r>
          </a:p>
          <a:p>
            <a:pPr>
              <a:buNone/>
            </a:pPr>
            <a:r>
              <a:rPr lang="en-IN" sz="2000" dirty="0" smtClean="0"/>
              <a:t> </a:t>
            </a:r>
          </a:p>
          <a:p>
            <a:r>
              <a:rPr lang="en-IN" sz="2000" dirty="0" smtClean="0"/>
              <a:t>Sourcing for Plant Head for Oleo</a:t>
            </a:r>
          </a:p>
          <a:p>
            <a:pPr lvl="1"/>
            <a:r>
              <a:rPr lang="en-IN" sz="1800" dirty="0" smtClean="0"/>
              <a:t>2 candidates (</a:t>
            </a:r>
            <a:r>
              <a:rPr lang="en-IN" sz="1800" dirty="0" err="1" smtClean="0"/>
              <a:t>Mitul</a:t>
            </a:r>
            <a:r>
              <a:rPr lang="en-IN" sz="1800" dirty="0" smtClean="0"/>
              <a:t> Seth –) / Vaibhav </a:t>
            </a:r>
            <a:r>
              <a:rPr lang="en-IN" sz="1800" dirty="0" err="1" smtClean="0"/>
              <a:t>Mehrotra</a:t>
            </a:r>
            <a:r>
              <a:rPr lang="en-IN" sz="1800" dirty="0" smtClean="0"/>
              <a:t> – To meet Vinod in 1</a:t>
            </a:r>
            <a:r>
              <a:rPr lang="en-IN" sz="1800" baseline="30000" dirty="0" smtClean="0"/>
              <a:t>st</a:t>
            </a:r>
            <a:r>
              <a:rPr lang="en-IN" sz="1800" dirty="0" smtClean="0"/>
              <a:t> week of Feb</a:t>
            </a:r>
          </a:p>
          <a:p>
            <a:pPr lvl="1"/>
            <a:r>
              <a:rPr lang="en-IN" sz="1800" dirty="0" smtClean="0">
                <a:solidFill>
                  <a:srgbClr val="FF0000"/>
                </a:solidFill>
              </a:rPr>
              <a:t>To close by 17</a:t>
            </a:r>
            <a:r>
              <a:rPr lang="en-IN" sz="1800" baseline="30000" dirty="0" smtClean="0">
                <a:solidFill>
                  <a:srgbClr val="FF0000"/>
                </a:solidFill>
              </a:rPr>
              <a:t>th</a:t>
            </a:r>
            <a:r>
              <a:rPr lang="en-IN" sz="1800" dirty="0" smtClean="0">
                <a:solidFill>
                  <a:srgbClr val="FF0000"/>
                </a:solidFill>
              </a:rPr>
              <a:t> Feb 2014)</a:t>
            </a:r>
          </a:p>
          <a:p>
            <a:pPr>
              <a:buNone/>
            </a:pPr>
            <a:r>
              <a:rPr lang="en-IN" sz="2000" dirty="0" smtClean="0"/>
              <a:t> </a:t>
            </a:r>
          </a:p>
          <a:p>
            <a:r>
              <a:rPr lang="en-IN" sz="2000" dirty="0" smtClean="0"/>
              <a:t>South Africa Finance position and Singapore position</a:t>
            </a:r>
            <a:endParaRPr lang="en-US" sz="1800" dirty="0" smtClean="0">
              <a:latin typeface="Arial" pitchFamily="34" charset="0"/>
              <a:cs typeface="Arial" pitchFamily="34" charset="0"/>
            </a:endParaRPr>
          </a:p>
          <a:p>
            <a:pPr>
              <a:lnSpc>
                <a:spcPct val="150000"/>
              </a:lnSpc>
              <a:buClrTx/>
              <a:buFont typeface="Wingdings" pitchFamily="2" charset="2"/>
              <a:buChar char="Ø"/>
            </a:pPr>
            <a:endParaRPr lang="en-US" sz="2000" dirty="0" smtClean="0">
              <a:latin typeface="Arial" pitchFamily="34" charset="0"/>
              <a:cs typeface="Arial" pitchFamily="34" charset="0"/>
            </a:endParaRPr>
          </a:p>
          <a:p>
            <a:pPr>
              <a:lnSpc>
                <a:spcPct val="150000"/>
              </a:lnSpc>
              <a:buClrTx/>
              <a:buFont typeface="Wingdings" pitchFamily="2" charset="2"/>
              <a:buChar char="Ø"/>
            </a:pPr>
            <a:endParaRPr lang="en-US" sz="2000" dirty="0" smtClean="0">
              <a:latin typeface="Arial" pitchFamily="34" charset="0"/>
              <a:cs typeface="Arial" pitchFamily="34" charset="0"/>
            </a:endParaRPr>
          </a:p>
          <a:p>
            <a:pPr>
              <a:lnSpc>
                <a:spcPct val="150000"/>
              </a:lnSpc>
              <a:buClrTx/>
              <a:buFont typeface="Wingdings" pitchFamily="2" charset="2"/>
              <a:buChar char="Ø"/>
            </a:pPr>
            <a:endParaRPr lang="en-US" sz="2000" dirty="0" smtClean="0">
              <a:latin typeface="Arial" pitchFamily="34" charset="0"/>
              <a:cs typeface="Arial" pitchFamily="34" charset="0"/>
            </a:endParaRPr>
          </a:p>
          <a:p>
            <a:pPr>
              <a:lnSpc>
                <a:spcPct val="150000"/>
              </a:lnSpc>
              <a:buClrTx/>
              <a:buFont typeface="Wingdings" pitchFamily="2" charset="2"/>
              <a:buChar char="Ø"/>
            </a:pPr>
            <a:endParaRPr lang="en-IN" sz="2000" dirty="0">
              <a:latin typeface="Arial" pitchFamily="34" charset="0"/>
              <a:cs typeface="Arial" pitchFamily="34" charset="0"/>
            </a:endParaRPr>
          </a:p>
        </p:txBody>
      </p:sp>
      <p:sp>
        <p:nvSpPr>
          <p:cNvPr id="5" name="Title 1"/>
          <p:cNvSpPr>
            <a:spLocks noGrp="1"/>
          </p:cNvSpPr>
          <p:nvPr>
            <p:ph type="title"/>
          </p:nvPr>
        </p:nvSpPr>
        <p:spPr>
          <a:xfrm>
            <a:off x="381000" y="228600"/>
            <a:ext cx="8686800" cy="540000"/>
          </a:xfrm>
        </p:spPr>
        <p:txBody>
          <a:bodyPr vert="horz" lIns="0" rIns="0" bIns="0" anchor="b">
            <a:normAutofit/>
          </a:bodyPr>
          <a:lstStyle/>
          <a:p>
            <a:r>
              <a:rPr lang="en-US" sz="2800" dirty="0" smtClean="0">
                <a:solidFill>
                  <a:schemeClr val="tx2">
                    <a:lumMod val="60000"/>
                    <a:lumOff val="40000"/>
                  </a:schemeClr>
                </a:solidFill>
              </a:rPr>
              <a:t>RECRUITMENT STATUS</a:t>
            </a:r>
            <a:endParaRPr lang="en-IN" sz="2800" dirty="0" smtClean="0">
              <a:solidFill>
                <a:schemeClr val="tx2">
                  <a:lumMod val="60000"/>
                  <a:lumOff val="40000"/>
                </a:schemeClr>
              </a:solidFill>
            </a:endParaRPr>
          </a:p>
        </p:txBody>
      </p:sp>
    </p:spTree>
    <p:extLst>
      <p:ext uri="{BB962C8B-B14F-4D97-AF65-F5344CB8AC3E}">
        <p14:creationId xmlns="" xmlns:p14="http://schemas.microsoft.com/office/powerpoint/2010/main" val="31390029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648200"/>
          </a:xfrm>
        </p:spPr>
        <p:txBody>
          <a:bodyPr>
            <a:noAutofit/>
          </a:bodyPr>
          <a:lstStyle/>
          <a:p>
            <a:pPr>
              <a:buNone/>
            </a:pPr>
            <a:endParaRPr lang="en-IN" sz="2000" dirty="0" smtClean="0"/>
          </a:p>
          <a:p>
            <a:r>
              <a:rPr lang="en-IN" sz="2000" dirty="0" smtClean="0"/>
              <a:t>South Africa Finance position </a:t>
            </a:r>
          </a:p>
          <a:p>
            <a:pPr lvl="1"/>
            <a:r>
              <a:rPr lang="en-IN" sz="1800" dirty="0" smtClean="0"/>
              <a:t>Profiles sent to </a:t>
            </a:r>
            <a:r>
              <a:rPr lang="en-IN" sz="1800" dirty="0" err="1" smtClean="0"/>
              <a:t>Rashmin</a:t>
            </a:r>
            <a:r>
              <a:rPr lang="en-IN" sz="1800" dirty="0" smtClean="0"/>
              <a:t>.</a:t>
            </a:r>
          </a:p>
          <a:p>
            <a:pPr lvl="1"/>
            <a:r>
              <a:rPr lang="en-IN" sz="1800" dirty="0" smtClean="0"/>
              <a:t>No revert. Need to follow up</a:t>
            </a:r>
          </a:p>
          <a:p>
            <a:pPr lvl="1"/>
            <a:r>
              <a:rPr lang="en-IN" sz="1800" dirty="0" smtClean="0">
                <a:solidFill>
                  <a:srgbClr val="FF0000"/>
                </a:solidFill>
              </a:rPr>
              <a:t>To close by March 31</a:t>
            </a:r>
            <a:r>
              <a:rPr lang="en-IN" sz="1800" baseline="30000" dirty="0" smtClean="0">
                <a:solidFill>
                  <a:srgbClr val="FF0000"/>
                </a:solidFill>
              </a:rPr>
              <a:t>st</a:t>
            </a:r>
            <a:r>
              <a:rPr lang="en-IN" sz="1800" dirty="0" smtClean="0">
                <a:solidFill>
                  <a:srgbClr val="FF0000"/>
                </a:solidFill>
              </a:rPr>
              <a:t> 2014</a:t>
            </a:r>
          </a:p>
          <a:p>
            <a:r>
              <a:rPr lang="en-IN" sz="2000" dirty="0" smtClean="0"/>
              <a:t>Singapore position</a:t>
            </a:r>
          </a:p>
          <a:p>
            <a:pPr lvl="1"/>
            <a:r>
              <a:rPr lang="en-IN" sz="1600" dirty="0" err="1" smtClean="0">
                <a:latin typeface="Arial" pitchFamily="34" charset="0"/>
                <a:cs typeface="Arial" pitchFamily="34" charset="0"/>
              </a:rPr>
              <a:t>Anh</a:t>
            </a:r>
            <a:r>
              <a:rPr lang="en-IN" sz="1600" dirty="0" smtClean="0">
                <a:latin typeface="Arial" pitchFamily="34" charset="0"/>
                <a:cs typeface="Arial" pitchFamily="34" charset="0"/>
              </a:rPr>
              <a:t> has declined the offer</a:t>
            </a:r>
          </a:p>
          <a:p>
            <a:pPr lvl="1"/>
            <a:r>
              <a:rPr lang="en-IN" sz="1600" dirty="0" smtClean="0">
                <a:latin typeface="Arial" pitchFamily="34" charset="0"/>
                <a:cs typeface="Arial" pitchFamily="34" charset="0"/>
              </a:rPr>
              <a:t>Sourcing on – 2 candidates are interested via </a:t>
            </a:r>
            <a:r>
              <a:rPr lang="en-IN" sz="1600" dirty="0" err="1" smtClean="0">
                <a:latin typeface="Arial" pitchFamily="34" charset="0"/>
                <a:cs typeface="Arial" pitchFamily="34" charset="0"/>
              </a:rPr>
              <a:t>linkedIN</a:t>
            </a:r>
            <a:endParaRPr lang="en-IN" sz="1600" dirty="0" smtClean="0">
              <a:latin typeface="Arial" pitchFamily="34" charset="0"/>
              <a:cs typeface="Arial" pitchFamily="34" charset="0"/>
            </a:endParaRPr>
          </a:p>
          <a:p>
            <a:pPr lvl="1"/>
            <a:r>
              <a:rPr lang="en-IN" sz="1600" b="1" dirty="0" smtClean="0">
                <a:solidFill>
                  <a:srgbClr val="FF0000"/>
                </a:solidFill>
                <a:latin typeface="Arial" pitchFamily="34" charset="0"/>
                <a:cs typeface="Arial" pitchFamily="34" charset="0"/>
              </a:rPr>
              <a:t>To close by 15</a:t>
            </a:r>
            <a:r>
              <a:rPr lang="en-IN" sz="1600" b="1" baseline="30000" dirty="0" smtClean="0">
                <a:solidFill>
                  <a:srgbClr val="FF0000"/>
                </a:solidFill>
                <a:latin typeface="Arial" pitchFamily="34" charset="0"/>
                <a:cs typeface="Arial" pitchFamily="34" charset="0"/>
              </a:rPr>
              <a:t>th</a:t>
            </a:r>
            <a:r>
              <a:rPr lang="en-IN" sz="1600" b="1" dirty="0" smtClean="0">
                <a:solidFill>
                  <a:srgbClr val="FF0000"/>
                </a:solidFill>
                <a:latin typeface="Arial" pitchFamily="34" charset="0"/>
                <a:cs typeface="Arial" pitchFamily="34" charset="0"/>
              </a:rPr>
              <a:t> March 2014</a:t>
            </a:r>
            <a:endParaRPr lang="en-US" sz="1600" b="1" dirty="0" smtClean="0">
              <a:solidFill>
                <a:srgbClr val="FF0000"/>
              </a:solidFill>
              <a:latin typeface="Arial" pitchFamily="34" charset="0"/>
              <a:cs typeface="Arial" pitchFamily="34" charset="0"/>
            </a:endParaRPr>
          </a:p>
          <a:p>
            <a:pPr>
              <a:lnSpc>
                <a:spcPct val="150000"/>
              </a:lnSpc>
              <a:buClrTx/>
              <a:buFont typeface="Wingdings" pitchFamily="2" charset="2"/>
              <a:buChar char="Ø"/>
            </a:pPr>
            <a:endParaRPr lang="en-US" sz="2000" dirty="0" smtClean="0">
              <a:latin typeface="Arial" pitchFamily="34" charset="0"/>
              <a:cs typeface="Arial" pitchFamily="34" charset="0"/>
            </a:endParaRPr>
          </a:p>
          <a:p>
            <a:pPr>
              <a:lnSpc>
                <a:spcPct val="150000"/>
              </a:lnSpc>
              <a:buClrTx/>
              <a:buFont typeface="Wingdings" pitchFamily="2" charset="2"/>
              <a:buChar char="Ø"/>
            </a:pPr>
            <a:endParaRPr lang="en-US" sz="2000" dirty="0" smtClean="0">
              <a:latin typeface="Arial" pitchFamily="34" charset="0"/>
              <a:cs typeface="Arial" pitchFamily="34" charset="0"/>
            </a:endParaRPr>
          </a:p>
          <a:p>
            <a:pPr>
              <a:lnSpc>
                <a:spcPct val="150000"/>
              </a:lnSpc>
              <a:buClrTx/>
              <a:buFont typeface="Wingdings" pitchFamily="2" charset="2"/>
              <a:buChar char="Ø"/>
            </a:pPr>
            <a:endParaRPr lang="en-US" sz="2000" dirty="0" smtClean="0">
              <a:latin typeface="Arial" pitchFamily="34" charset="0"/>
              <a:cs typeface="Arial" pitchFamily="34" charset="0"/>
            </a:endParaRPr>
          </a:p>
          <a:p>
            <a:pPr>
              <a:lnSpc>
                <a:spcPct val="150000"/>
              </a:lnSpc>
              <a:buClrTx/>
              <a:buFont typeface="Wingdings" pitchFamily="2" charset="2"/>
              <a:buChar char="Ø"/>
            </a:pPr>
            <a:endParaRPr lang="en-IN" sz="2000" dirty="0">
              <a:latin typeface="Arial" pitchFamily="34" charset="0"/>
              <a:cs typeface="Arial" pitchFamily="34" charset="0"/>
            </a:endParaRPr>
          </a:p>
        </p:txBody>
      </p:sp>
      <p:sp>
        <p:nvSpPr>
          <p:cNvPr id="5" name="Title 1"/>
          <p:cNvSpPr>
            <a:spLocks noGrp="1"/>
          </p:cNvSpPr>
          <p:nvPr>
            <p:ph type="title"/>
          </p:nvPr>
        </p:nvSpPr>
        <p:spPr>
          <a:xfrm>
            <a:off x="381000" y="228600"/>
            <a:ext cx="8686800" cy="540000"/>
          </a:xfrm>
        </p:spPr>
        <p:txBody>
          <a:bodyPr vert="horz" lIns="0" rIns="0" bIns="0" anchor="b">
            <a:normAutofit/>
          </a:bodyPr>
          <a:lstStyle/>
          <a:p>
            <a:r>
              <a:rPr lang="en-US" sz="2800" dirty="0" smtClean="0">
                <a:solidFill>
                  <a:schemeClr val="tx2">
                    <a:lumMod val="60000"/>
                    <a:lumOff val="40000"/>
                  </a:schemeClr>
                </a:solidFill>
              </a:rPr>
              <a:t>RECRUITMENT STATUS</a:t>
            </a:r>
            <a:endParaRPr lang="en-IN" sz="2800" dirty="0" smtClean="0">
              <a:solidFill>
                <a:schemeClr val="tx2">
                  <a:lumMod val="60000"/>
                  <a:lumOff val="40000"/>
                </a:schemeClr>
              </a:solidFill>
            </a:endParaRPr>
          </a:p>
        </p:txBody>
      </p:sp>
    </p:spTree>
    <p:extLst>
      <p:ext uri="{BB962C8B-B14F-4D97-AF65-F5344CB8AC3E}">
        <p14:creationId xmlns="" xmlns:p14="http://schemas.microsoft.com/office/powerpoint/2010/main" val="3139002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228600"/>
            <a:ext cx="8686800" cy="540000"/>
          </a:xfrm>
        </p:spPr>
        <p:txBody>
          <a:bodyPr vert="horz" lIns="0" rIns="0" bIns="0" anchor="b">
            <a:normAutofit/>
          </a:bodyPr>
          <a:lstStyle/>
          <a:p>
            <a:r>
              <a:rPr lang="en-US" sz="2800" dirty="0" smtClean="0">
                <a:solidFill>
                  <a:schemeClr val="tx2">
                    <a:lumMod val="60000"/>
                    <a:lumOff val="40000"/>
                  </a:schemeClr>
                </a:solidFill>
              </a:rPr>
              <a:t>RECRUITMENT STATUS (Closure dates)</a:t>
            </a:r>
            <a:endParaRPr lang="en-IN" sz="2800" dirty="0" smtClean="0">
              <a:solidFill>
                <a:schemeClr val="tx2">
                  <a:lumMod val="60000"/>
                  <a:lumOff val="40000"/>
                </a:schemeClr>
              </a:solidFill>
            </a:endParaRPr>
          </a:p>
        </p:txBody>
      </p:sp>
      <p:graphicFrame>
        <p:nvGraphicFramePr>
          <p:cNvPr id="6" name="Content Placeholder 5"/>
          <p:cNvGraphicFramePr>
            <a:graphicFrameLocks noGrp="1"/>
          </p:cNvGraphicFramePr>
          <p:nvPr>
            <p:ph idx="1"/>
          </p:nvPr>
        </p:nvGraphicFramePr>
        <p:xfrm>
          <a:off x="457200" y="1295400"/>
          <a:ext cx="7010400" cy="3254111"/>
        </p:xfrm>
        <a:graphic>
          <a:graphicData uri="http://schemas.openxmlformats.org/drawingml/2006/table">
            <a:tbl>
              <a:tblPr firstRow="1" bandRow="1">
                <a:tableStyleId>{5C22544A-7EE6-4342-B048-85BDC9FD1C3A}</a:tableStyleId>
              </a:tblPr>
              <a:tblGrid>
                <a:gridCol w="1347795"/>
                <a:gridCol w="3216360"/>
                <a:gridCol w="2446245"/>
              </a:tblGrid>
              <a:tr h="464873">
                <a:tc>
                  <a:txBody>
                    <a:bodyPr/>
                    <a:lstStyle/>
                    <a:p>
                      <a:r>
                        <a:rPr lang="en-IN" dirty="0" smtClean="0"/>
                        <a:t>Sr. No</a:t>
                      </a:r>
                      <a:endParaRPr lang="en-IN" dirty="0"/>
                    </a:p>
                  </a:txBody>
                  <a:tcPr/>
                </a:tc>
                <a:tc>
                  <a:txBody>
                    <a:bodyPr/>
                    <a:lstStyle/>
                    <a:p>
                      <a:r>
                        <a:rPr lang="en-IN" dirty="0" smtClean="0"/>
                        <a:t>Position Title</a:t>
                      </a:r>
                      <a:endParaRPr lang="en-IN" dirty="0"/>
                    </a:p>
                  </a:txBody>
                  <a:tcPr/>
                </a:tc>
                <a:tc>
                  <a:txBody>
                    <a:bodyPr/>
                    <a:lstStyle/>
                    <a:p>
                      <a:r>
                        <a:rPr lang="en-IN" dirty="0" smtClean="0"/>
                        <a:t>Closure</a:t>
                      </a:r>
                      <a:r>
                        <a:rPr lang="en-IN" baseline="0" dirty="0" smtClean="0"/>
                        <a:t> by</a:t>
                      </a:r>
                      <a:endParaRPr lang="en-IN" dirty="0"/>
                    </a:p>
                  </a:txBody>
                  <a:tcPr/>
                </a:tc>
              </a:tr>
              <a:tr h="464873">
                <a:tc>
                  <a:txBody>
                    <a:bodyPr/>
                    <a:lstStyle/>
                    <a:p>
                      <a:r>
                        <a:rPr lang="en-IN" dirty="0" smtClean="0"/>
                        <a:t>1.</a:t>
                      </a:r>
                      <a:endParaRPr lang="en-IN" dirty="0"/>
                    </a:p>
                  </a:txBody>
                  <a:tcPr/>
                </a:tc>
                <a:tc>
                  <a:txBody>
                    <a:bodyPr/>
                    <a:lstStyle/>
                    <a:p>
                      <a:r>
                        <a:rPr lang="en-IN" dirty="0" smtClean="0"/>
                        <a:t>Plant Head - </a:t>
                      </a:r>
                      <a:r>
                        <a:rPr lang="en-IN" dirty="0" err="1" smtClean="0"/>
                        <a:t>Baddi</a:t>
                      </a:r>
                      <a:endParaRPr lang="en-IN" dirty="0"/>
                    </a:p>
                  </a:txBody>
                  <a:tcPr/>
                </a:tc>
                <a:tc>
                  <a:txBody>
                    <a:bodyPr/>
                    <a:lstStyle/>
                    <a:p>
                      <a:r>
                        <a:rPr lang="en-IN" sz="1800" b="1" dirty="0" smtClean="0">
                          <a:solidFill>
                            <a:srgbClr val="FF0000"/>
                          </a:solidFill>
                        </a:rPr>
                        <a:t>15</a:t>
                      </a:r>
                      <a:r>
                        <a:rPr lang="en-IN" sz="1800" b="1" baseline="30000" dirty="0" smtClean="0">
                          <a:solidFill>
                            <a:srgbClr val="FF0000"/>
                          </a:solidFill>
                        </a:rPr>
                        <a:t>th</a:t>
                      </a:r>
                      <a:r>
                        <a:rPr lang="en-IN" sz="1800" b="1" dirty="0" smtClean="0">
                          <a:solidFill>
                            <a:srgbClr val="FF0000"/>
                          </a:solidFill>
                        </a:rPr>
                        <a:t> Mar. 2014</a:t>
                      </a:r>
                      <a:endParaRPr kumimoji="0" lang="en-IN" sz="1800" b="1" kern="1200" dirty="0" smtClean="0">
                        <a:solidFill>
                          <a:srgbClr val="FF0000"/>
                        </a:solidFill>
                        <a:latin typeface="Arial" pitchFamily="34" charset="0"/>
                        <a:ea typeface="+mn-ea"/>
                        <a:cs typeface="Arial" pitchFamily="34" charset="0"/>
                      </a:endParaRPr>
                    </a:p>
                  </a:txBody>
                  <a:tcPr/>
                </a:tc>
              </a:tr>
              <a:tr h="464873">
                <a:tc>
                  <a:txBody>
                    <a:bodyPr/>
                    <a:lstStyle/>
                    <a:p>
                      <a:r>
                        <a:rPr lang="en-IN" dirty="0" smtClean="0"/>
                        <a:t>2.</a:t>
                      </a:r>
                      <a:endParaRPr lang="en-IN" dirty="0"/>
                    </a:p>
                  </a:txBody>
                  <a:tcPr/>
                </a:tc>
                <a:tc>
                  <a:txBody>
                    <a:bodyPr/>
                    <a:lstStyle/>
                    <a:p>
                      <a:r>
                        <a:rPr lang="en-IN" dirty="0" smtClean="0"/>
                        <a:t>DGM – Finance</a:t>
                      </a:r>
                      <a:endParaRPr lang="en-IN" dirty="0"/>
                    </a:p>
                  </a:txBody>
                  <a:tcPr/>
                </a:tc>
                <a:tc>
                  <a:txBody>
                    <a:bodyPr/>
                    <a:lstStyle/>
                    <a:p>
                      <a:r>
                        <a:rPr lang="en-IN" sz="1800" b="1" dirty="0" smtClean="0">
                          <a:solidFill>
                            <a:srgbClr val="FF0000"/>
                          </a:solidFill>
                        </a:rPr>
                        <a:t>15</a:t>
                      </a:r>
                      <a:r>
                        <a:rPr lang="en-IN" sz="1800" b="1" baseline="30000" dirty="0" smtClean="0">
                          <a:solidFill>
                            <a:srgbClr val="FF0000"/>
                          </a:solidFill>
                        </a:rPr>
                        <a:t>th</a:t>
                      </a:r>
                      <a:r>
                        <a:rPr lang="en-IN" sz="1800" b="1" dirty="0" smtClean="0">
                          <a:solidFill>
                            <a:srgbClr val="FF0000"/>
                          </a:solidFill>
                        </a:rPr>
                        <a:t> Feb 2014</a:t>
                      </a:r>
                      <a:endParaRPr kumimoji="0" lang="en-IN" sz="1800" b="1" kern="1200" dirty="0" smtClean="0">
                        <a:solidFill>
                          <a:srgbClr val="FF0000"/>
                        </a:solidFill>
                        <a:latin typeface="Arial" pitchFamily="34" charset="0"/>
                        <a:ea typeface="+mn-ea"/>
                        <a:cs typeface="Arial" pitchFamily="34" charset="0"/>
                      </a:endParaRPr>
                    </a:p>
                  </a:txBody>
                  <a:tcPr/>
                </a:tc>
              </a:tr>
              <a:tr h="464873">
                <a:tc>
                  <a:txBody>
                    <a:bodyPr/>
                    <a:lstStyle/>
                    <a:p>
                      <a:r>
                        <a:rPr lang="en-IN" dirty="0" smtClean="0"/>
                        <a:t>3.</a:t>
                      </a:r>
                      <a:endParaRPr lang="en-IN" dirty="0"/>
                    </a:p>
                  </a:txBody>
                  <a:tcPr/>
                </a:tc>
                <a:tc>
                  <a:txBody>
                    <a:bodyPr/>
                    <a:lstStyle/>
                    <a:p>
                      <a:r>
                        <a:rPr lang="en-IN" dirty="0" smtClean="0"/>
                        <a:t>Shadow</a:t>
                      </a:r>
                      <a:r>
                        <a:rPr lang="en-IN" baseline="0" dirty="0" smtClean="0"/>
                        <a:t> for Ajay</a:t>
                      </a:r>
                      <a:endParaRPr lang="en-IN" dirty="0"/>
                    </a:p>
                  </a:txBody>
                  <a:tcPr/>
                </a:tc>
                <a:tc>
                  <a:txBody>
                    <a:bodyPr/>
                    <a:lstStyle/>
                    <a:p>
                      <a:r>
                        <a:rPr lang="en-IN" sz="1800" b="1" dirty="0" smtClean="0">
                          <a:solidFill>
                            <a:srgbClr val="FF0000"/>
                          </a:solidFill>
                        </a:rPr>
                        <a:t>28</a:t>
                      </a:r>
                      <a:r>
                        <a:rPr lang="en-IN" sz="1800" b="1" baseline="30000" dirty="0" smtClean="0">
                          <a:solidFill>
                            <a:srgbClr val="FF0000"/>
                          </a:solidFill>
                        </a:rPr>
                        <a:t>th</a:t>
                      </a:r>
                      <a:r>
                        <a:rPr lang="en-IN" sz="1800" b="1" dirty="0" smtClean="0">
                          <a:solidFill>
                            <a:srgbClr val="FF0000"/>
                          </a:solidFill>
                        </a:rPr>
                        <a:t> Feb. 2014</a:t>
                      </a:r>
                      <a:endParaRPr kumimoji="0" lang="en-IN" sz="1800" b="1" kern="1200" dirty="0" smtClean="0">
                        <a:solidFill>
                          <a:srgbClr val="FF0000"/>
                        </a:solidFill>
                        <a:latin typeface="Arial" pitchFamily="34" charset="0"/>
                        <a:ea typeface="+mn-ea"/>
                        <a:cs typeface="Arial" pitchFamily="34" charset="0"/>
                      </a:endParaRPr>
                    </a:p>
                  </a:txBody>
                  <a:tcPr/>
                </a:tc>
              </a:tr>
              <a:tr h="464873">
                <a:tc>
                  <a:txBody>
                    <a:bodyPr/>
                    <a:lstStyle/>
                    <a:p>
                      <a:r>
                        <a:rPr lang="en-IN" dirty="0" smtClean="0"/>
                        <a:t>4.</a:t>
                      </a:r>
                      <a:endParaRPr lang="en-IN" dirty="0"/>
                    </a:p>
                  </a:txBody>
                  <a:tcPr/>
                </a:tc>
                <a:tc>
                  <a:txBody>
                    <a:bodyPr/>
                    <a:lstStyle/>
                    <a:p>
                      <a:r>
                        <a:rPr lang="en-IN" dirty="0" smtClean="0"/>
                        <a:t>EA – MD</a:t>
                      </a:r>
                      <a:endParaRPr lang="en-IN" dirty="0"/>
                    </a:p>
                  </a:txBody>
                  <a:tcPr/>
                </a:tc>
                <a:tc>
                  <a:txBody>
                    <a:bodyPr/>
                    <a:lstStyle/>
                    <a:p>
                      <a:r>
                        <a:rPr kumimoji="0" lang="en-IN" sz="1800" b="1" kern="1200" dirty="0" smtClean="0">
                          <a:solidFill>
                            <a:srgbClr val="FF0000"/>
                          </a:solidFill>
                          <a:latin typeface="Arial" pitchFamily="34" charset="0"/>
                          <a:ea typeface="+mn-ea"/>
                          <a:cs typeface="Arial" pitchFamily="34" charset="0"/>
                        </a:rPr>
                        <a:t>21</a:t>
                      </a:r>
                      <a:r>
                        <a:rPr kumimoji="0" lang="en-IN" sz="1800" b="1" kern="1200" baseline="30000" dirty="0" smtClean="0">
                          <a:solidFill>
                            <a:srgbClr val="FF0000"/>
                          </a:solidFill>
                          <a:latin typeface="Arial" pitchFamily="34" charset="0"/>
                          <a:ea typeface="+mn-ea"/>
                          <a:cs typeface="Arial" pitchFamily="34" charset="0"/>
                        </a:rPr>
                        <a:t>st</a:t>
                      </a:r>
                      <a:r>
                        <a:rPr kumimoji="0" lang="en-IN" sz="1800" b="1" kern="1200" dirty="0" smtClean="0">
                          <a:solidFill>
                            <a:srgbClr val="FF0000"/>
                          </a:solidFill>
                          <a:latin typeface="Arial" pitchFamily="34" charset="0"/>
                          <a:ea typeface="+mn-ea"/>
                          <a:cs typeface="Arial" pitchFamily="34" charset="0"/>
                        </a:rPr>
                        <a:t> Feb 2014</a:t>
                      </a:r>
                    </a:p>
                  </a:txBody>
                  <a:tcPr/>
                </a:tc>
              </a:tr>
              <a:tr h="464873">
                <a:tc>
                  <a:txBody>
                    <a:bodyPr/>
                    <a:lstStyle/>
                    <a:p>
                      <a:r>
                        <a:rPr lang="en-IN" dirty="0" smtClean="0"/>
                        <a:t>5.</a:t>
                      </a:r>
                      <a:endParaRPr lang="en-IN" dirty="0"/>
                    </a:p>
                  </a:txBody>
                  <a:tcPr/>
                </a:tc>
                <a:tc>
                  <a:txBody>
                    <a:bodyPr/>
                    <a:lstStyle/>
                    <a:p>
                      <a:r>
                        <a:rPr lang="en-IN" dirty="0" smtClean="0"/>
                        <a:t>Plant Head – Oleo</a:t>
                      </a:r>
                      <a:endParaRPr lang="en-IN" dirty="0"/>
                    </a:p>
                  </a:txBody>
                  <a:tcPr/>
                </a:tc>
                <a:tc>
                  <a:txBody>
                    <a:bodyPr/>
                    <a:lstStyle/>
                    <a:p>
                      <a:r>
                        <a:rPr kumimoji="0" lang="en-IN" sz="1800" b="1" kern="1200" dirty="0" smtClean="0">
                          <a:solidFill>
                            <a:srgbClr val="FF0000"/>
                          </a:solidFill>
                          <a:latin typeface="Arial" pitchFamily="34" charset="0"/>
                          <a:ea typeface="+mn-ea"/>
                          <a:cs typeface="Arial" pitchFamily="34" charset="0"/>
                        </a:rPr>
                        <a:t>17</a:t>
                      </a:r>
                      <a:r>
                        <a:rPr kumimoji="0" lang="en-IN" sz="1800" b="1" kern="1200" baseline="30000" dirty="0" smtClean="0">
                          <a:solidFill>
                            <a:srgbClr val="FF0000"/>
                          </a:solidFill>
                          <a:latin typeface="Arial" pitchFamily="34" charset="0"/>
                          <a:ea typeface="+mn-ea"/>
                          <a:cs typeface="Arial" pitchFamily="34" charset="0"/>
                        </a:rPr>
                        <a:t>th</a:t>
                      </a:r>
                      <a:r>
                        <a:rPr kumimoji="0" lang="en-IN" sz="1800" b="1" kern="1200" dirty="0" smtClean="0">
                          <a:solidFill>
                            <a:srgbClr val="FF0000"/>
                          </a:solidFill>
                          <a:latin typeface="Arial" pitchFamily="34" charset="0"/>
                          <a:ea typeface="+mn-ea"/>
                          <a:cs typeface="Arial" pitchFamily="34" charset="0"/>
                        </a:rPr>
                        <a:t> Feb 2014</a:t>
                      </a:r>
                    </a:p>
                  </a:txBody>
                  <a:tcPr/>
                </a:tc>
              </a:tr>
              <a:tr h="464873">
                <a:tc>
                  <a:txBody>
                    <a:bodyPr/>
                    <a:lstStyle/>
                    <a:p>
                      <a:r>
                        <a:rPr lang="en-IN" dirty="0" smtClean="0"/>
                        <a:t>6.</a:t>
                      </a:r>
                      <a:endParaRPr lang="en-IN" dirty="0"/>
                    </a:p>
                  </a:txBody>
                  <a:tcPr/>
                </a:tc>
                <a:tc>
                  <a:txBody>
                    <a:bodyPr/>
                    <a:lstStyle/>
                    <a:p>
                      <a:r>
                        <a:rPr lang="en-IN" dirty="0" smtClean="0"/>
                        <a:t>Marketing - Singapore</a:t>
                      </a:r>
                      <a:endParaRPr lang="en-IN" dirty="0"/>
                    </a:p>
                  </a:txBody>
                  <a:tcPr/>
                </a:tc>
                <a:tc>
                  <a:txBody>
                    <a:bodyPr/>
                    <a:lstStyle/>
                    <a:p>
                      <a:r>
                        <a:rPr kumimoji="0" lang="en-IN" sz="1800" b="1" kern="1200" dirty="0" smtClean="0">
                          <a:solidFill>
                            <a:srgbClr val="FF0000"/>
                          </a:solidFill>
                          <a:latin typeface="Arial" pitchFamily="34" charset="0"/>
                          <a:ea typeface="+mn-ea"/>
                          <a:cs typeface="Arial" pitchFamily="34" charset="0"/>
                        </a:rPr>
                        <a:t>15</a:t>
                      </a:r>
                      <a:r>
                        <a:rPr kumimoji="0" lang="en-IN" sz="1800" b="1" kern="1200" baseline="30000" dirty="0" smtClean="0">
                          <a:solidFill>
                            <a:srgbClr val="FF0000"/>
                          </a:solidFill>
                          <a:latin typeface="Arial" pitchFamily="34" charset="0"/>
                          <a:ea typeface="+mn-ea"/>
                          <a:cs typeface="Arial" pitchFamily="34" charset="0"/>
                        </a:rPr>
                        <a:t>th</a:t>
                      </a:r>
                      <a:r>
                        <a:rPr kumimoji="0" lang="en-IN" sz="1800" b="1" kern="1200" dirty="0" smtClean="0">
                          <a:solidFill>
                            <a:srgbClr val="FF0000"/>
                          </a:solidFill>
                          <a:latin typeface="Arial" pitchFamily="34" charset="0"/>
                          <a:ea typeface="+mn-ea"/>
                          <a:cs typeface="Arial" pitchFamily="34" charset="0"/>
                        </a:rPr>
                        <a:t> March 2014</a:t>
                      </a:r>
                    </a:p>
                  </a:txBody>
                  <a:tcPr/>
                </a:tc>
              </a:tr>
            </a:tbl>
          </a:graphicData>
        </a:graphic>
      </p:graphicFrame>
    </p:spTree>
    <p:extLst>
      <p:ext uri="{BB962C8B-B14F-4D97-AF65-F5344CB8AC3E}">
        <p14:creationId xmlns="" xmlns:p14="http://schemas.microsoft.com/office/powerpoint/2010/main" val="3139002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00600"/>
          </a:xfrm>
        </p:spPr>
        <p:txBody>
          <a:bodyPr>
            <a:noAutofit/>
          </a:bodyPr>
          <a:lstStyle/>
          <a:p>
            <a:r>
              <a:rPr lang="en-IN" sz="1800" dirty="0" smtClean="0"/>
              <a:t>GET – Next steps</a:t>
            </a:r>
          </a:p>
          <a:p>
            <a:pPr lvl="1"/>
            <a:r>
              <a:rPr lang="en-IN" sz="1600" dirty="0" smtClean="0"/>
              <a:t>GET attrition ppt. shared with Kakade. He has also asked this to be shared with all HODs. Archana to give detailed changes in curriculum for GETs basis discussion with Vinod by Friday </a:t>
            </a:r>
            <a:r>
              <a:rPr lang="en-IN" sz="1600" dirty="0" err="1" smtClean="0"/>
              <a:t>w.r.t</a:t>
            </a:r>
            <a:r>
              <a:rPr lang="en-IN" sz="1600" dirty="0" smtClean="0"/>
              <a:t>. job rotations.</a:t>
            </a:r>
          </a:p>
          <a:p>
            <a:pPr lvl="1"/>
            <a:r>
              <a:rPr lang="en-IN" sz="1600" dirty="0" smtClean="0"/>
              <a:t>Will do plant visit next week</a:t>
            </a:r>
          </a:p>
          <a:p>
            <a:pPr>
              <a:buNone/>
            </a:pPr>
            <a:r>
              <a:rPr lang="en-IN" sz="1800" dirty="0" smtClean="0"/>
              <a:t> </a:t>
            </a:r>
          </a:p>
          <a:p>
            <a:r>
              <a:rPr lang="en-IN" sz="1800" dirty="0" smtClean="0"/>
              <a:t>Status of Finance position – Fresh CA, 2 contractual and 1 DGM Finance</a:t>
            </a:r>
          </a:p>
          <a:p>
            <a:pPr lvl="1"/>
            <a:r>
              <a:rPr lang="en-IN" sz="1600" dirty="0" smtClean="0"/>
              <a:t>Fresh CA – Campus only in Mar.</a:t>
            </a:r>
          </a:p>
          <a:p>
            <a:pPr lvl="2"/>
            <a:r>
              <a:rPr lang="en-IN" sz="1200" dirty="0" smtClean="0"/>
              <a:t>Discuss with Palo if we can wait till then or we hire a lateral with 1-2 years work exp.</a:t>
            </a:r>
          </a:p>
          <a:p>
            <a:pPr lvl="1"/>
            <a:r>
              <a:rPr lang="en-IN" sz="1600" dirty="0" smtClean="0"/>
              <a:t>2 contractual – 1 closed in Treasury and 1 short listed by Payal to meet Sundaresh.</a:t>
            </a:r>
          </a:p>
          <a:p>
            <a:pPr lvl="2"/>
            <a:r>
              <a:rPr lang="en-IN" sz="1200" b="1" dirty="0" smtClean="0">
                <a:solidFill>
                  <a:srgbClr val="FF0000"/>
                </a:solidFill>
              </a:rPr>
              <a:t>To close pending by 31</a:t>
            </a:r>
            <a:r>
              <a:rPr lang="en-IN" sz="1200" b="1" baseline="30000" dirty="0" smtClean="0">
                <a:solidFill>
                  <a:srgbClr val="FF0000"/>
                </a:solidFill>
              </a:rPr>
              <a:t>st</a:t>
            </a:r>
            <a:r>
              <a:rPr lang="en-IN" sz="1200" b="1" dirty="0" smtClean="0">
                <a:solidFill>
                  <a:srgbClr val="FF0000"/>
                </a:solidFill>
              </a:rPr>
              <a:t> Jan.</a:t>
            </a:r>
          </a:p>
          <a:p>
            <a:pPr lvl="1"/>
            <a:r>
              <a:rPr lang="en-IN" sz="1600" dirty="0" smtClean="0"/>
              <a:t>DGM Finance – By tomorrow profiles will be ready for interviewing with Amit</a:t>
            </a:r>
          </a:p>
          <a:p>
            <a:pPr lvl="2"/>
            <a:r>
              <a:rPr lang="en-IN" sz="1200" b="1" dirty="0" smtClean="0">
                <a:solidFill>
                  <a:srgbClr val="FF0000"/>
                </a:solidFill>
              </a:rPr>
              <a:t>To close by 15</a:t>
            </a:r>
            <a:r>
              <a:rPr lang="en-IN" sz="1200" b="1" baseline="30000" dirty="0" smtClean="0">
                <a:solidFill>
                  <a:srgbClr val="FF0000"/>
                </a:solidFill>
              </a:rPr>
              <a:t>th</a:t>
            </a:r>
            <a:r>
              <a:rPr lang="en-IN" sz="1200" b="1" dirty="0" smtClean="0">
                <a:solidFill>
                  <a:srgbClr val="FF0000"/>
                </a:solidFill>
              </a:rPr>
              <a:t> Feb 2014</a:t>
            </a:r>
          </a:p>
          <a:p>
            <a:pPr>
              <a:buNone/>
            </a:pPr>
            <a:r>
              <a:rPr lang="en-IN" sz="1800" dirty="0" smtClean="0"/>
              <a:t> </a:t>
            </a:r>
          </a:p>
          <a:p>
            <a:r>
              <a:rPr lang="en-IN" sz="1800" dirty="0" smtClean="0"/>
              <a:t>EXIM – Shadow position of Ajay</a:t>
            </a:r>
          </a:p>
          <a:p>
            <a:pPr lvl="1"/>
            <a:r>
              <a:rPr lang="en-IN" sz="1600" dirty="0" smtClean="0"/>
              <a:t>Yet to start search</a:t>
            </a:r>
          </a:p>
          <a:p>
            <a:pPr lvl="2"/>
            <a:r>
              <a:rPr lang="en-IN" sz="1300" dirty="0" smtClean="0"/>
              <a:t>To send CVs to Sunil Menon by tomorrow EOD</a:t>
            </a:r>
          </a:p>
          <a:p>
            <a:pPr lvl="2"/>
            <a:r>
              <a:rPr lang="en-IN" sz="1200" b="1" dirty="0" smtClean="0">
                <a:solidFill>
                  <a:srgbClr val="FF0000"/>
                </a:solidFill>
              </a:rPr>
              <a:t>Have person ready by 28</a:t>
            </a:r>
            <a:r>
              <a:rPr lang="en-IN" sz="1200" b="1" baseline="30000" dirty="0" smtClean="0">
                <a:solidFill>
                  <a:srgbClr val="FF0000"/>
                </a:solidFill>
              </a:rPr>
              <a:t>th</a:t>
            </a:r>
            <a:r>
              <a:rPr lang="en-IN" sz="1200" b="1" dirty="0" smtClean="0">
                <a:solidFill>
                  <a:srgbClr val="FF0000"/>
                </a:solidFill>
              </a:rPr>
              <a:t> Feb. 2014</a:t>
            </a:r>
          </a:p>
          <a:p>
            <a:pPr>
              <a:buNone/>
            </a:pPr>
            <a:r>
              <a:rPr lang="en-IN" sz="1800" dirty="0" smtClean="0"/>
              <a:t> </a:t>
            </a:r>
          </a:p>
          <a:p>
            <a:pPr>
              <a:buNone/>
            </a:pPr>
            <a:r>
              <a:rPr lang="en-IN" sz="1800" dirty="0" smtClean="0"/>
              <a:t> </a:t>
            </a:r>
            <a:endParaRPr lang="en-US" sz="1800" dirty="0" smtClean="0">
              <a:latin typeface="Arial" pitchFamily="34" charset="0"/>
              <a:cs typeface="Arial" pitchFamily="34" charset="0"/>
            </a:endParaRPr>
          </a:p>
          <a:p>
            <a:pPr>
              <a:lnSpc>
                <a:spcPct val="150000"/>
              </a:lnSpc>
              <a:buClrTx/>
              <a:buFont typeface="Wingdings" pitchFamily="2" charset="2"/>
              <a:buChar char="Ø"/>
            </a:pPr>
            <a:endParaRPr lang="en-IN" sz="1800" dirty="0">
              <a:latin typeface="Arial" pitchFamily="34" charset="0"/>
              <a:cs typeface="Arial" pitchFamily="34" charset="0"/>
            </a:endParaRPr>
          </a:p>
        </p:txBody>
      </p:sp>
      <p:sp>
        <p:nvSpPr>
          <p:cNvPr id="5" name="Title 1"/>
          <p:cNvSpPr>
            <a:spLocks noGrp="1"/>
          </p:cNvSpPr>
          <p:nvPr>
            <p:ph type="title"/>
          </p:nvPr>
        </p:nvSpPr>
        <p:spPr>
          <a:xfrm>
            <a:off x="381000" y="228600"/>
            <a:ext cx="8686800" cy="540000"/>
          </a:xfrm>
        </p:spPr>
        <p:txBody>
          <a:bodyPr vert="horz" lIns="0" rIns="0" bIns="0" anchor="b">
            <a:normAutofit/>
          </a:bodyPr>
          <a:lstStyle/>
          <a:p>
            <a:r>
              <a:rPr lang="en-US" sz="2800" dirty="0" smtClean="0">
                <a:solidFill>
                  <a:schemeClr val="tx2">
                    <a:lumMod val="60000"/>
                    <a:lumOff val="40000"/>
                  </a:schemeClr>
                </a:solidFill>
              </a:rPr>
              <a:t>RECRUITMENT STATUS</a:t>
            </a:r>
            <a:endParaRPr lang="en-IN" sz="2800" dirty="0" smtClean="0">
              <a:solidFill>
                <a:schemeClr val="tx2">
                  <a:lumMod val="60000"/>
                  <a:lumOff val="40000"/>
                </a:schemeClr>
              </a:solidFill>
            </a:endParaRPr>
          </a:p>
        </p:txBody>
      </p:sp>
    </p:spTree>
    <p:extLst>
      <p:ext uri="{BB962C8B-B14F-4D97-AF65-F5344CB8AC3E}">
        <p14:creationId xmlns="" xmlns:p14="http://schemas.microsoft.com/office/powerpoint/2010/main" val="3139002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352800"/>
            <a:ext cx="7851648" cy="1828800"/>
          </a:xfrm>
          <a:effectLst>
            <a:reflection blurRad="6350" stA="52000" endA="300" endPos="35000" dir="5400000" sy="-100000" algn="bl" rotWithShape="0"/>
          </a:effectLst>
        </p:spPr>
        <p:txBody>
          <a:bodyPr>
            <a:normAutofit/>
          </a:bodyPr>
          <a:lstStyle/>
          <a:p>
            <a:r>
              <a:rPr lang="en-US" dirty="0" smtClean="0"/>
              <a:t>      </a:t>
            </a:r>
            <a:br>
              <a:rPr lang="en-US" dirty="0" smtClean="0"/>
            </a:br>
            <a:r>
              <a:rPr lang="en-US" dirty="0" smtClean="0"/>
              <a:t>New Employee Connect</a:t>
            </a:r>
            <a:endParaRPr lang="en-IN" dirty="0"/>
          </a:p>
        </p:txBody>
      </p:sp>
      <p:sp>
        <p:nvSpPr>
          <p:cNvPr id="3" name="Subtitle 2"/>
          <p:cNvSpPr>
            <a:spLocks noGrp="1"/>
          </p:cNvSpPr>
          <p:nvPr>
            <p:ph type="subTitle" idx="1"/>
          </p:nvPr>
        </p:nvSpPr>
        <p:spPr>
          <a:xfrm>
            <a:off x="533400" y="4038600"/>
            <a:ext cx="7854696" cy="1752600"/>
          </a:xfrm>
        </p:spPr>
        <p:txBody>
          <a:bodyPr>
            <a:normAutofit fontScale="55000" lnSpcReduction="20000"/>
          </a:bodyPr>
          <a:lstStyle/>
          <a:p>
            <a:endParaRPr lang="en-US" b="1" i="1" dirty="0" smtClean="0">
              <a:solidFill>
                <a:srgbClr val="7030A0"/>
              </a:solidFill>
            </a:endParaRPr>
          </a:p>
          <a:p>
            <a:endParaRPr lang="en-US" b="1" i="1" dirty="0">
              <a:solidFill>
                <a:srgbClr val="7030A0"/>
              </a:solidFill>
            </a:endParaRPr>
          </a:p>
          <a:p>
            <a:endParaRPr lang="en-US" b="1" i="1" dirty="0" smtClean="0">
              <a:solidFill>
                <a:srgbClr val="7030A0"/>
              </a:solidFill>
            </a:endParaRPr>
          </a:p>
          <a:p>
            <a:endParaRPr lang="en-US" b="1" i="1" dirty="0" smtClean="0">
              <a:solidFill>
                <a:srgbClr val="7030A0"/>
              </a:solidFill>
            </a:endParaRPr>
          </a:p>
          <a:p>
            <a:endParaRPr lang="en-US" b="1" i="1" dirty="0">
              <a:solidFill>
                <a:srgbClr val="7030A0"/>
              </a:solidFill>
            </a:endParaRPr>
          </a:p>
          <a:p>
            <a:endParaRPr lang="en-US" b="1" i="1" dirty="0" smtClean="0">
              <a:solidFill>
                <a:srgbClr val="7030A0"/>
              </a:solidFill>
            </a:endParaRPr>
          </a:p>
          <a:p>
            <a:r>
              <a:rPr lang="en-US" sz="3600" b="1" i="1" dirty="0" smtClean="0">
                <a:solidFill>
                  <a:srgbClr val="7030A0"/>
                </a:solidFill>
              </a:rPr>
              <a:t>By </a:t>
            </a:r>
            <a:r>
              <a:rPr lang="en-US" sz="3600" b="1" i="1" dirty="0">
                <a:solidFill>
                  <a:srgbClr val="7030A0"/>
                </a:solidFill>
              </a:rPr>
              <a:t>Corporate Human Resources</a:t>
            </a:r>
            <a:endParaRPr lang="en-IN" sz="3600" i="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11925" y="1371600"/>
            <a:ext cx="6965275" cy="2816434"/>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0" y="228600"/>
            <a:ext cx="1981200" cy="4191000"/>
          </a:xfrm>
          <a:prstGeom prst="rect">
            <a:avLst/>
          </a:prstGeom>
        </p:spPr>
      </p:pic>
      <p:sp>
        <p:nvSpPr>
          <p:cNvPr id="5" name="Title 4"/>
          <p:cNvSpPr>
            <a:spLocks noGrp="1"/>
          </p:cNvSpPr>
          <p:nvPr>
            <p:ph type="title"/>
          </p:nvPr>
        </p:nvSpPr>
        <p:spPr>
          <a:xfrm>
            <a:off x="609600" y="304801"/>
            <a:ext cx="4191000" cy="457199"/>
          </a:xfrm>
        </p:spPr>
        <p:txBody>
          <a:bodyPr>
            <a:noAutofit/>
          </a:bodyPr>
          <a:lstStyle/>
          <a:p>
            <a:r>
              <a:rPr lang="en-US" sz="3200" dirty="0" smtClean="0"/>
              <a:t>THE OBJECTIVE</a:t>
            </a:r>
            <a:endParaRPr lang="en-IN" sz="3200" dirty="0"/>
          </a:p>
        </p:txBody>
      </p:sp>
      <p:sp>
        <p:nvSpPr>
          <p:cNvPr id="6" name="Text Placeholder 5"/>
          <p:cNvSpPr>
            <a:spLocks noGrp="1"/>
          </p:cNvSpPr>
          <p:nvPr>
            <p:ph type="body" sz="half" idx="2"/>
          </p:nvPr>
        </p:nvSpPr>
        <p:spPr>
          <a:xfrm>
            <a:off x="457200" y="1981200"/>
            <a:ext cx="8153400" cy="4800600"/>
          </a:xfrm>
        </p:spPr>
        <p:txBody>
          <a:bodyPr/>
          <a:lstStyle/>
          <a:p>
            <a:pPr marL="285750" lvl="0" indent="-285750">
              <a:buFont typeface="Wingdings" pitchFamily="2" charset="2"/>
              <a:buChar char="q"/>
            </a:pPr>
            <a:r>
              <a:rPr lang="en-IN" b="1" dirty="0"/>
              <a:t>To understand from newly joined employees their experiences at the time of joining till the first </a:t>
            </a:r>
            <a:r>
              <a:rPr lang="en-IN" b="1" dirty="0" smtClean="0"/>
              <a:t>90 </a:t>
            </a:r>
            <a:r>
              <a:rPr lang="en-IN" b="1" dirty="0"/>
              <a:t>days</a:t>
            </a:r>
          </a:p>
          <a:p>
            <a:pPr marL="285750" lvl="0" indent="-285750">
              <a:buFont typeface="Wingdings" pitchFamily="2" charset="2"/>
              <a:buChar char="q"/>
            </a:pPr>
            <a:endParaRPr lang="en-IN" b="1" dirty="0" smtClean="0"/>
          </a:p>
          <a:p>
            <a:pPr marL="285750" lvl="0" indent="-285750">
              <a:buFont typeface="Wingdings" pitchFamily="2" charset="2"/>
              <a:buChar char="q"/>
            </a:pPr>
            <a:r>
              <a:rPr lang="en-IN" b="1" dirty="0" smtClean="0"/>
              <a:t>To </a:t>
            </a:r>
            <a:r>
              <a:rPr lang="en-IN" b="1" dirty="0"/>
              <a:t>provide a platform to give your valuable feedback and share the same with the leadership team of VVF (India) Ltd.</a:t>
            </a:r>
          </a:p>
          <a:p>
            <a:pPr marL="285750" lvl="0" indent="-285750">
              <a:buFont typeface="Wingdings" pitchFamily="2" charset="2"/>
              <a:buChar char="q"/>
            </a:pPr>
            <a:endParaRPr lang="en-IN" b="1" dirty="0" smtClean="0"/>
          </a:p>
          <a:p>
            <a:pPr marL="285750" lvl="0" indent="-285750">
              <a:buFont typeface="Wingdings" pitchFamily="2" charset="2"/>
              <a:buChar char="q"/>
            </a:pPr>
            <a:r>
              <a:rPr lang="en-IN" b="1" dirty="0" smtClean="0"/>
              <a:t>To </a:t>
            </a:r>
            <a:r>
              <a:rPr lang="en-IN" b="1" dirty="0"/>
              <a:t>provide a mechanism to act on feedback and suggestions received from you and make improvements to the </a:t>
            </a:r>
            <a:r>
              <a:rPr lang="en-IN" b="1" dirty="0" smtClean="0"/>
              <a:t>process</a:t>
            </a:r>
          </a:p>
          <a:p>
            <a:pPr marL="285750" lvl="0" indent="-285750">
              <a:buFont typeface="Wingdings" pitchFamily="2" charset="2"/>
              <a:buChar char="q"/>
            </a:pPr>
            <a:endParaRPr lang="en-US" b="1" dirty="0"/>
          </a:p>
          <a:p>
            <a:pPr marL="285750" lvl="0" indent="-285750">
              <a:buFont typeface="Wingdings" pitchFamily="2" charset="2"/>
              <a:buChar char="q"/>
            </a:pPr>
            <a:r>
              <a:rPr lang="en-US" b="1" dirty="0" smtClean="0"/>
              <a:t>Forum for constructive areas that can be discussed in a group</a:t>
            </a:r>
            <a:endParaRPr lang="en-IN" b="1" dirty="0"/>
          </a:p>
          <a:p>
            <a:endParaRPr lang="en-IN" b="1" dirty="0"/>
          </a:p>
        </p:txBody>
      </p:sp>
      <p:sp>
        <p:nvSpPr>
          <p:cNvPr id="4" name="Slide Number Placeholder 3"/>
          <p:cNvSpPr>
            <a:spLocks noGrp="1"/>
          </p:cNvSpPr>
          <p:nvPr>
            <p:ph type="sldNum" sz="quarter" idx="12"/>
          </p:nvPr>
        </p:nvSpPr>
        <p:spPr>
          <a:xfrm>
            <a:off x="4267200" y="5484154"/>
            <a:ext cx="609600" cy="365125"/>
          </a:xfrm>
        </p:spPr>
        <p:txBody>
          <a:bodyPr/>
          <a:lstStyle/>
          <a:p>
            <a:fld id="{B6F15528-21DE-4FAA-801E-634DDDAF4B2B}"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153400" cy="685800"/>
          </a:xfrm>
        </p:spPr>
        <p:txBody>
          <a:bodyPr/>
          <a:lstStyle/>
          <a:p>
            <a:r>
              <a:rPr lang="en-US" dirty="0" smtClean="0"/>
              <a:t>FOCUS GROUP</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8" name="Chart 7"/>
          <p:cNvGraphicFramePr>
            <a:graphicFrameLocks/>
          </p:cNvGraphicFramePr>
          <p:nvPr>
            <p:extLst>
              <p:ext uri="{D42A27DB-BD31-4B8C-83A1-F6EECF244321}">
                <p14:modId xmlns:p14="http://schemas.microsoft.com/office/powerpoint/2010/main" xmlns="" val="4078522951"/>
              </p:ext>
            </p:extLst>
          </p:nvPr>
        </p:nvGraphicFramePr>
        <p:xfrm>
          <a:off x="228600" y="740390"/>
          <a:ext cx="8458200" cy="5584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6675858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153400" cy="685800"/>
          </a:xfrm>
        </p:spPr>
        <p:txBody>
          <a:bodyPr/>
          <a:lstStyle/>
          <a:p>
            <a:r>
              <a:rPr lang="en-US" dirty="0" smtClean="0"/>
              <a:t>FOCUS GROUP</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886200" y="685800"/>
            <a:ext cx="4743450" cy="586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TextBox 2"/>
          <p:cNvSpPr txBox="1"/>
          <p:nvPr/>
        </p:nvSpPr>
        <p:spPr>
          <a:xfrm>
            <a:off x="228600" y="1524000"/>
            <a:ext cx="3810000" cy="923330"/>
          </a:xfrm>
          <a:prstGeom prst="rect">
            <a:avLst/>
          </a:prstGeom>
          <a:noFill/>
        </p:spPr>
        <p:txBody>
          <a:bodyPr wrap="square" rtlCol="0">
            <a:spAutoFit/>
          </a:bodyPr>
          <a:lstStyle/>
          <a:p>
            <a:r>
              <a:rPr lang="en-US" b="1" i="1" dirty="0"/>
              <a:t>N = </a:t>
            </a:r>
            <a:r>
              <a:rPr lang="en-US" b="1" i="1" dirty="0" smtClean="0"/>
              <a:t>11</a:t>
            </a:r>
            <a:endParaRPr lang="en-US" b="1" i="1" dirty="0"/>
          </a:p>
          <a:p>
            <a:r>
              <a:rPr lang="en-US" b="1" i="1" dirty="0"/>
              <a:t>Only </a:t>
            </a:r>
            <a:r>
              <a:rPr lang="en-US" b="1" i="1" dirty="0" smtClean="0"/>
              <a:t>9 answered </a:t>
            </a:r>
            <a:r>
              <a:rPr lang="en-US" b="1" i="1" dirty="0"/>
              <a:t>the question</a:t>
            </a:r>
          </a:p>
          <a:p>
            <a:endParaRPr lang="en-IN" dirty="0"/>
          </a:p>
        </p:txBody>
      </p:sp>
    </p:spTree>
    <p:extLst>
      <p:ext uri="{BB962C8B-B14F-4D97-AF65-F5344CB8AC3E}">
        <p14:creationId xmlns:p14="http://schemas.microsoft.com/office/powerpoint/2010/main" xmlns="" val="3146031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543800" cy="651804"/>
          </a:xfrm>
        </p:spPr>
        <p:txBody>
          <a:bodyPr>
            <a:normAutofit/>
          </a:bodyPr>
          <a:lstStyle/>
          <a:p>
            <a:r>
              <a:rPr lang="en-US" sz="3200" dirty="0" smtClean="0"/>
              <a:t>KEY SECTIONS IN THE FEEDBACK FORM</a:t>
            </a:r>
            <a:endParaRPr lang="en-IN" sz="3200" dirty="0"/>
          </a:p>
        </p:txBody>
      </p:sp>
      <p:sp>
        <p:nvSpPr>
          <p:cNvPr id="3" name="Text Placeholder 2"/>
          <p:cNvSpPr>
            <a:spLocks noGrp="1"/>
          </p:cNvSpPr>
          <p:nvPr>
            <p:ph type="body" sz="half" idx="2"/>
          </p:nvPr>
        </p:nvSpPr>
        <p:spPr>
          <a:xfrm>
            <a:off x="457200" y="1447800"/>
            <a:ext cx="8153400" cy="4800600"/>
          </a:xfrm>
        </p:spPr>
        <p:txBody>
          <a:bodyPr/>
          <a:lstStyle/>
          <a:p>
            <a:pPr marL="285750" indent="-285750">
              <a:buFont typeface="Wingdings" pitchFamily="2" charset="2"/>
              <a:buChar char="q"/>
            </a:pPr>
            <a:r>
              <a:rPr lang="en-US" sz="2400" b="1" dirty="0" smtClean="0"/>
              <a:t>Administration</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smtClean="0"/>
              <a:t>Payroll</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a:t>Induction &amp; On – </a:t>
            </a:r>
            <a:r>
              <a:rPr lang="en-US" sz="2400" b="1" dirty="0" smtClean="0"/>
              <a:t>Boarding</a:t>
            </a:r>
          </a:p>
          <a:p>
            <a:pPr marL="285750" indent="-285750">
              <a:buFont typeface="Wingdings" pitchFamily="2" charset="2"/>
              <a:buChar char="q"/>
            </a:pPr>
            <a:endParaRPr lang="en-US" sz="2400" b="1" dirty="0"/>
          </a:p>
          <a:p>
            <a:pPr marL="285750" indent="-285750">
              <a:buFont typeface="Wingdings" pitchFamily="2" charset="2"/>
              <a:buChar char="q"/>
            </a:pPr>
            <a:r>
              <a:rPr lang="en-US" sz="2400" b="1" dirty="0"/>
              <a:t>KRAs &amp; Goal </a:t>
            </a:r>
            <a:r>
              <a:rPr lang="en-US" sz="2400" b="1" dirty="0" smtClean="0"/>
              <a:t>Setting</a:t>
            </a:r>
          </a:p>
          <a:p>
            <a:endParaRPr lang="en-US" sz="2400" b="1" dirty="0"/>
          </a:p>
          <a:p>
            <a:pPr marL="285750" indent="-285750">
              <a:buFont typeface="Wingdings" pitchFamily="2" charset="2"/>
              <a:buChar char="q"/>
            </a:pPr>
            <a:r>
              <a:rPr lang="en-US" sz="2400" b="1" dirty="0"/>
              <a:t>Organization Culture</a:t>
            </a:r>
          </a:p>
          <a:p>
            <a:endParaRPr lang="en-US" dirty="0"/>
          </a:p>
          <a:p>
            <a:endParaRPr lang="en-US"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xmlns="" val="38492197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305800" cy="1143000"/>
          </a:xfrm>
        </p:spPr>
        <p:txBody>
          <a:bodyPr>
            <a:normAutofit fontScale="90000"/>
          </a:bodyPr>
          <a:lstStyle/>
          <a:p>
            <a:r>
              <a:rPr lang="en-US" sz="4400" dirty="0" smtClean="0"/>
              <a:t>DATA ANALYSIS </a:t>
            </a:r>
            <a:r>
              <a:rPr lang="en-US" dirty="0" smtClean="0"/>
              <a:t/>
            </a:r>
            <a:br>
              <a:rPr lang="en-US" dirty="0" smtClean="0"/>
            </a:br>
            <a:r>
              <a:rPr lang="en-US" dirty="0" smtClean="0"/>
              <a:t>                    </a:t>
            </a:r>
            <a:r>
              <a:rPr lang="en-US" sz="3100" dirty="0" smtClean="0"/>
              <a:t>Administration:</a:t>
            </a:r>
            <a:r>
              <a:rPr lang="en-US" sz="3100" dirty="0"/>
              <a:t/>
            </a:r>
            <a:br>
              <a:rPr lang="en-US" sz="3100" dirty="0"/>
            </a:br>
            <a:r>
              <a:rPr lang="en-US" sz="2000" b="1" dirty="0" smtClean="0">
                <a:solidFill>
                  <a:schemeClr val="tx1"/>
                </a:solidFill>
              </a:rPr>
              <a:t>1) Did you get the following on DOJ?</a:t>
            </a:r>
            <a:endParaRPr lang="en-IN" sz="20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
        <p:nvSpPr>
          <p:cNvPr id="3" name="TextBox 2"/>
          <p:cNvSpPr txBox="1"/>
          <p:nvPr/>
        </p:nvSpPr>
        <p:spPr>
          <a:xfrm>
            <a:off x="762000" y="5486400"/>
            <a:ext cx="3581400" cy="338554"/>
          </a:xfrm>
          <a:prstGeom prst="rect">
            <a:avLst/>
          </a:prstGeom>
          <a:noFill/>
        </p:spPr>
        <p:txBody>
          <a:bodyPr wrap="square" rtlCol="0">
            <a:spAutoFit/>
          </a:bodyPr>
          <a:lstStyle/>
          <a:p>
            <a:r>
              <a:rPr lang="en-US" sz="1600" i="1" dirty="0" smtClean="0"/>
              <a:t>Attendance Card/Biometric</a:t>
            </a:r>
            <a:endParaRPr lang="en-IN" sz="1600" i="1" dirty="0"/>
          </a:p>
        </p:txBody>
      </p:sp>
      <p:sp>
        <p:nvSpPr>
          <p:cNvPr id="6" name="TextBox 5"/>
          <p:cNvSpPr txBox="1"/>
          <p:nvPr/>
        </p:nvSpPr>
        <p:spPr>
          <a:xfrm>
            <a:off x="5257800" y="5435025"/>
            <a:ext cx="3505200" cy="584775"/>
          </a:xfrm>
          <a:prstGeom prst="rect">
            <a:avLst/>
          </a:prstGeom>
          <a:noFill/>
        </p:spPr>
        <p:txBody>
          <a:bodyPr wrap="square" rtlCol="0">
            <a:spAutoFit/>
          </a:bodyPr>
          <a:lstStyle/>
          <a:p>
            <a:r>
              <a:rPr lang="en-US" sz="1600" i="1" dirty="0" smtClean="0"/>
              <a:t>Cubicle/Cabin with keys to drawers and lockers</a:t>
            </a:r>
            <a:endParaRPr lang="en-IN" sz="1600" i="1" dirty="0"/>
          </a:p>
        </p:txBody>
      </p:sp>
      <p:graphicFrame>
        <p:nvGraphicFramePr>
          <p:cNvPr id="10" name="Chart 9"/>
          <p:cNvGraphicFramePr>
            <a:graphicFrameLocks/>
          </p:cNvGraphicFramePr>
          <p:nvPr>
            <p:extLst>
              <p:ext uri="{D42A27DB-BD31-4B8C-83A1-F6EECF244321}">
                <p14:modId xmlns:p14="http://schemas.microsoft.com/office/powerpoint/2010/main" xmlns="" val="3928713785"/>
              </p:ext>
            </p:extLst>
          </p:nvPr>
        </p:nvGraphicFramePr>
        <p:xfrm>
          <a:off x="2275" y="1752600"/>
          <a:ext cx="4572000" cy="34039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xmlns="" val="2613491586"/>
              </p:ext>
            </p:extLst>
          </p:nvPr>
        </p:nvGraphicFramePr>
        <p:xfrm>
          <a:off x="4648200" y="1752600"/>
          <a:ext cx="4495800" cy="3352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1642326021"/>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9634</TotalTime>
  <Words>866</Words>
  <Application>Microsoft Office PowerPoint</Application>
  <PresentationFormat>On-screen Show (4:3)</PresentationFormat>
  <Paragraphs>171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Recruitment</vt:lpstr>
      <vt:lpstr>RECRUITMENT STATUS</vt:lpstr>
      <vt:lpstr>RECRUITMENT STATUS</vt:lpstr>
      <vt:lpstr>       New Employee Connect</vt:lpstr>
      <vt:lpstr>THE OBJECTIVE</vt:lpstr>
      <vt:lpstr>FOCUS GROUP</vt:lpstr>
      <vt:lpstr>FOCUS GROUP</vt:lpstr>
      <vt:lpstr>KEY SECTIONS IN THE FEEDBACK FORM</vt:lpstr>
      <vt:lpstr>DATA ANALYSIS                      Administration: 1) Did you get the following on DOJ?</vt:lpstr>
      <vt:lpstr>DATA ANALYSIS                      Administration: 1) Did you get the following on DOJ?</vt:lpstr>
      <vt:lpstr>DATA ANALYSIS                      Administration: 1) Did you get the following on DOJ?</vt:lpstr>
      <vt:lpstr>DATA ANALYSIS                    Administration:</vt:lpstr>
      <vt:lpstr>DATA ANALYSIS                    Administration: </vt:lpstr>
      <vt:lpstr>DATA ANALYSIS                          Payroll:</vt:lpstr>
      <vt:lpstr>DATA ANALYSIS                          Payroll:</vt:lpstr>
      <vt:lpstr>DATA ANALYSIS                         Payroll: </vt:lpstr>
      <vt:lpstr>DATA ANALYSIS                 Induction &amp; Onboarding: </vt:lpstr>
      <vt:lpstr>DATA ANALYSIS                Induction &amp; Onboarding:</vt:lpstr>
      <vt:lpstr>DATA ANALYSIS                Induction &amp; Onboarding:</vt:lpstr>
      <vt:lpstr>RECRUITMENT STATUS</vt:lpstr>
      <vt:lpstr>RECRUITMENT STATUS</vt:lpstr>
      <vt:lpstr>RECRUITMENT STATUS (Closure dates)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Development Program</dc:title>
  <dc:creator>delnaz joshi</dc:creator>
  <cp:lastModifiedBy>amit.sanas</cp:lastModifiedBy>
  <cp:revision>370</cp:revision>
  <cp:lastPrinted>2013-07-16T11:29:30Z</cp:lastPrinted>
  <dcterms:created xsi:type="dcterms:W3CDTF">2006-08-16T00:00:00Z</dcterms:created>
  <dcterms:modified xsi:type="dcterms:W3CDTF">2014-02-03T07:11:27Z</dcterms:modified>
</cp:coreProperties>
</file>