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Top Box (%)</a:t>
            </a:r>
          </a:p>
        </c:rich>
      </c:tx>
      <c:layout>
        <c:manualLayout>
          <c:xMode val="edge"/>
          <c:yMode val="edge"/>
          <c:x val="0.39821648882821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173069784657723"/>
          <c:y val="0.15306645099837696"/>
          <c:w val="0.53840611153304696"/>
          <c:h val="0.66648064332237311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B7S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187024320238525E-2"/>
                  <c:y val="4.6901396750599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34-4086-94E6-E0AEABC76BFB}"/>
                </c:ext>
              </c:extLst>
            </c:dLbl>
            <c:dLbl>
              <c:idx val="1"/>
              <c:layout>
                <c:manualLayout>
                  <c:x val="0"/>
                  <c:y val="5.2331124282869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34-4086-94E6-E0AEABC76BFB}"/>
                </c:ext>
              </c:extLst>
            </c:dLbl>
            <c:dLbl>
              <c:idx val="2"/>
              <c:layout>
                <c:manualLayout>
                  <c:x val="-1.1187024320238607E-2"/>
                  <c:y val="2.7222239199835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34-4086-94E6-E0AEABC76BFB}"/>
                </c:ext>
              </c:extLst>
            </c:dLbl>
            <c:dLbl>
              <c:idx val="3"/>
              <c:layout>
                <c:manualLayout>
                  <c:x val="-1.789923891238164E-2"/>
                  <c:y val="-4.377354657406359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34-4086-94E6-E0AEABC76BFB}"/>
                </c:ext>
              </c:extLst>
            </c:dLbl>
            <c:dLbl>
              <c:idx val="4"/>
              <c:layout>
                <c:manualLayout>
                  <c:x val="-7.6071765377621975E-2"/>
                  <c:y val="-5.79450708705340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E6-486C-A6AC-EC51278A07A3}"/>
                </c:ext>
              </c:extLst>
            </c:dLbl>
            <c:dLbl>
              <c:idx val="5"/>
              <c:layout>
                <c:manualLayout>
                  <c:x val="-1.1187024320238607E-2"/>
                  <c:y val="-4.9488641474854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E6-486C-A6AC-EC51278A07A3}"/>
                </c:ext>
              </c:extLst>
            </c:dLbl>
            <c:dLbl>
              <c:idx val="6"/>
              <c:layout>
                <c:manualLayout>
                  <c:x val="0"/>
                  <c:y val="-2.4525453004556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34-4086-94E6-E0AEABC76BFB}"/>
                </c:ext>
              </c:extLst>
            </c:dLbl>
            <c:dLbl>
              <c:idx val="7"/>
              <c:layout>
                <c:manualLayout>
                  <c:x val="-8.9496194561908202E-3"/>
                  <c:y val="-5.73962874695318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34-4086-94E6-E0AEABC76BFB}"/>
                </c:ext>
              </c:extLst>
            </c:dLbl>
            <c:dLbl>
              <c:idx val="8"/>
              <c:layout>
                <c:manualLayout>
                  <c:x val="4.9222907009049507E-2"/>
                  <c:y val="-7.65283832927091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334-4086-94E6-E0AEABC76BFB}"/>
                </c:ext>
              </c:extLst>
            </c:dLbl>
            <c:dLbl>
              <c:idx val="9"/>
              <c:layout>
                <c:manualLayout>
                  <c:x val="3.3561072960715574E-2"/>
                  <c:y val="-1.6398939277009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E6-486C-A6AC-EC51278A07A3}"/>
                </c:ext>
              </c:extLst>
            </c:dLbl>
            <c:dLbl>
              <c:idx val="10"/>
              <c:layout>
                <c:manualLayout>
                  <c:x val="2.684885836857246E-2"/>
                  <c:y val="2.7331565461681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E6-486C-A6AC-EC51278A07A3}"/>
                </c:ext>
              </c:extLst>
            </c:dLbl>
            <c:dLbl>
              <c:idx val="11"/>
              <c:layout>
                <c:manualLayout>
                  <c:x val="4.0273287552858646E-2"/>
                  <c:y val="-2.73315654616817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E6-486C-A6AC-EC51278A07A3}"/>
                </c:ext>
              </c:extLst>
            </c:dLbl>
            <c:dLbl>
              <c:idx val="12"/>
              <c:layout>
                <c:manualLayout>
                  <c:x val="8.9496194561908202E-3"/>
                  <c:y val="3.27978785540180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E6-486C-A6AC-EC51278A07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Convenience to hold</c:v>
                </c:pt>
                <c:pt idx="1">
                  <c:v>Soap texture</c:v>
                </c:pt>
                <c:pt idx="2">
                  <c:v>Lathering capacity</c:v>
                </c:pt>
                <c:pt idx="3">
                  <c:v>Lathering quality- Creaminess of lather</c:v>
                </c:pt>
                <c:pt idx="4">
                  <c:v>Soap melting</c:v>
                </c:pt>
                <c:pt idx="5">
                  <c:v>Soap does not break </c:v>
                </c:pt>
                <c:pt idx="6">
                  <c:v>Rinse-off ability</c:v>
                </c:pt>
                <c:pt idx="7">
                  <c:v>Dirt cleansing ability</c:v>
                </c:pt>
                <c:pt idx="8">
                  <c:v>Gentle feel on skin</c:v>
                </c:pt>
                <c:pt idx="9">
                  <c:v>Ability to remove body odor</c:v>
                </c:pt>
                <c:pt idx="10">
                  <c:v>Fresh feel during bath</c:v>
                </c:pt>
                <c:pt idx="11">
                  <c:v>Fragrance</c:v>
                </c:pt>
                <c:pt idx="12">
                  <c:v>Bathroom bloom of fragrance</c:v>
                </c:pt>
              </c:strCache>
            </c:strRef>
          </c:cat>
          <c:val>
            <c:numRef>
              <c:f>Sheet1!$B$2:$B$14</c:f>
              <c:numCache>
                <c:formatCode>####</c:formatCode>
                <c:ptCount val="13"/>
                <c:pt idx="0">
                  <c:v>37.142857142857146</c:v>
                </c:pt>
                <c:pt idx="1">
                  <c:v>51.428571428571423</c:v>
                </c:pt>
                <c:pt idx="2">
                  <c:v>34.285714285714285</c:v>
                </c:pt>
                <c:pt idx="3">
                  <c:v>31.428571428571427</c:v>
                </c:pt>
                <c:pt idx="4">
                  <c:v>25.714285714285712</c:v>
                </c:pt>
                <c:pt idx="5">
                  <c:v>32.857142857142854</c:v>
                </c:pt>
                <c:pt idx="6">
                  <c:v>31.428571428571427</c:v>
                </c:pt>
                <c:pt idx="7">
                  <c:v>31.428571428571427</c:v>
                </c:pt>
                <c:pt idx="8">
                  <c:v>32.857142857142854</c:v>
                </c:pt>
                <c:pt idx="9">
                  <c:v>35.714285714285715</c:v>
                </c:pt>
                <c:pt idx="10">
                  <c:v>38.571428571428577</c:v>
                </c:pt>
                <c:pt idx="11">
                  <c:v>32.857142857142854</c:v>
                </c:pt>
                <c:pt idx="1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334-4086-94E6-E0AEABC76B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R3M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342442918428623E-2"/>
                  <c:y val="5.78340229352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334-4086-94E6-E0AEABC76BFB}"/>
                </c:ext>
              </c:extLst>
            </c:dLbl>
            <c:dLbl>
              <c:idx val="1"/>
              <c:layout>
                <c:manualLayout>
                  <c:x val="-2.2374048640477134E-2"/>
                  <c:y val="2.49995588211874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334-4086-94E6-E0AEABC76BFB}"/>
                </c:ext>
              </c:extLst>
            </c:dLbl>
            <c:dLbl>
              <c:idx val="2"/>
              <c:layout>
                <c:manualLayout>
                  <c:x val="-4.6985502145001808E-2"/>
                  <c:y val="1.6398939277009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334-4086-94E6-E0AEABC76BFB}"/>
                </c:ext>
              </c:extLst>
            </c:dLbl>
            <c:dLbl>
              <c:idx val="3"/>
              <c:layout>
                <c:manualLayout>
                  <c:x val="-4.2510692416906477E-2"/>
                  <c:y val="-8.63720510424517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334-4086-94E6-E0AEABC76BFB}"/>
                </c:ext>
              </c:extLst>
            </c:dLbl>
            <c:dLbl>
              <c:idx val="4"/>
              <c:layout>
                <c:manualLayout>
                  <c:x val="-2.237404864047705E-3"/>
                  <c:y val="-2.5072514732144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334-4086-94E6-E0AEABC76BFB}"/>
                </c:ext>
              </c:extLst>
            </c:dLbl>
            <c:dLbl>
              <c:idx val="5"/>
              <c:layout>
                <c:manualLayout>
                  <c:x val="-3.5798477824763281E-2"/>
                  <c:y val="-3.03929160025670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334-4086-94E6-E0AEABC76BFB}"/>
                </c:ext>
              </c:extLst>
            </c:dLbl>
            <c:dLbl>
              <c:idx val="6"/>
              <c:layout>
                <c:manualLayout>
                  <c:x val="-2.684885836857246E-2"/>
                  <c:y val="-8.7461009477381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334-4086-94E6-E0AEABC76BFB}"/>
                </c:ext>
              </c:extLst>
            </c:dLbl>
            <c:dLbl>
              <c:idx val="7"/>
              <c:layout>
                <c:manualLayout>
                  <c:x val="2.4611453504524754E-2"/>
                  <c:y val="-5.1638150733368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334-4086-94E6-E0AEABC76BFB}"/>
                </c:ext>
              </c:extLst>
            </c:dLbl>
            <c:dLbl>
              <c:idx val="8"/>
              <c:layout>
                <c:manualLayout>
                  <c:x val="1.7899238912381599E-2"/>
                  <c:y val="-3.82641916463545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334-4086-94E6-E0AEABC76BFB}"/>
                </c:ext>
              </c:extLst>
            </c:dLbl>
            <c:dLbl>
              <c:idx val="9"/>
              <c:layout>
                <c:manualLayout>
                  <c:x val="3.1323668096667867E-2"/>
                  <c:y val="-3.27978785540181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E6-486C-A6AC-EC51278A07A3}"/>
                </c:ext>
              </c:extLst>
            </c:dLbl>
            <c:dLbl>
              <c:idx val="10"/>
              <c:layout>
                <c:manualLayout>
                  <c:x val="2.68488583685724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E6-486C-A6AC-EC51278A07A3}"/>
                </c:ext>
              </c:extLst>
            </c:dLbl>
            <c:dLbl>
              <c:idx val="11"/>
              <c:layout>
                <c:manualLayout>
                  <c:x val="6.0409931329288034E-2"/>
                  <c:y val="6.0129444015699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E6-486C-A6AC-EC51278A07A3}"/>
                </c:ext>
              </c:extLst>
            </c:dLbl>
            <c:dLbl>
              <c:idx val="12"/>
              <c:layout>
                <c:manualLayout>
                  <c:x val="4.4748097280954101E-3"/>
                  <c:y val="2.1865252369345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E6-486C-A6AC-EC51278A07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Convenience to hold</c:v>
                </c:pt>
                <c:pt idx="1">
                  <c:v>Soap texture</c:v>
                </c:pt>
                <c:pt idx="2">
                  <c:v>Lathering capacity</c:v>
                </c:pt>
                <c:pt idx="3">
                  <c:v>Lathering quality- Creaminess of lather</c:v>
                </c:pt>
                <c:pt idx="4">
                  <c:v>Soap melting</c:v>
                </c:pt>
                <c:pt idx="5">
                  <c:v>Soap does not break </c:v>
                </c:pt>
                <c:pt idx="6">
                  <c:v>Rinse-off ability</c:v>
                </c:pt>
                <c:pt idx="7">
                  <c:v>Dirt cleansing ability</c:v>
                </c:pt>
                <c:pt idx="8">
                  <c:v>Gentle feel on skin</c:v>
                </c:pt>
                <c:pt idx="9">
                  <c:v>Ability to remove body odor</c:v>
                </c:pt>
                <c:pt idx="10">
                  <c:v>Fresh feel during bath</c:v>
                </c:pt>
                <c:pt idx="11">
                  <c:v>Fragrance</c:v>
                </c:pt>
                <c:pt idx="12">
                  <c:v>Bathroom bloom of fragrance</c:v>
                </c:pt>
              </c:strCache>
            </c:strRef>
          </c:cat>
          <c:val>
            <c:numRef>
              <c:f>Sheet1!$C$2:$C$14</c:f>
              <c:numCache>
                <c:formatCode>####</c:formatCode>
                <c:ptCount val="13"/>
                <c:pt idx="0">
                  <c:v>31.428571428571427</c:v>
                </c:pt>
                <c:pt idx="1">
                  <c:v>22.857142857142858</c:v>
                </c:pt>
                <c:pt idx="2">
                  <c:v>27.142857142857142</c:v>
                </c:pt>
                <c:pt idx="3">
                  <c:v>27.142857142857142</c:v>
                </c:pt>
                <c:pt idx="4">
                  <c:v>28.571428571428569</c:v>
                </c:pt>
                <c:pt idx="5">
                  <c:v>22.857142857142858</c:v>
                </c:pt>
                <c:pt idx="6">
                  <c:v>25.714285714285712</c:v>
                </c:pt>
                <c:pt idx="7">
                  <c:v>31.428571428571427</c:v>
                </c:pt>
                <c:pt idx="8">
                  <c:v>34.285714285714285</c:v>
                </c:pt>
                <c:pt idx="9">
                  <c:v>25.714285714285712</c:v>
                </c:pt>
                <c:pt idx="10">
                  <c:v>21.428571428571427</c:v>
                </c:pt>
                <c:pt idx="11">
                  <c:v>25.714285714285712</c:v>
                </c:pt>
                <c:pt idx="12">
                  <c:v>12.857142857142856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E334-4086-94E6-E0AEABC76B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K9P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6.7122145921431151E-3"/>
                  <c:y val="0.101126792208222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3E6-486C-A6AC-EC51278A07A3}"/>
                </c:ext>
              </c:extLst>
            </c:dLbl>
            <c:dLbl>
              <c:idx val="1"/>
              <c:layout>
                <c:manualLayout>
                  <c:x val="-3.5798477824763281E-2"/>
                  <c:y val="8.19946963850453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3E6-486C-A6AC-EC51278A07A3}"/>
                </c:ext>
              </c:extLst>
            </c:dLbl>
            <c:dLbl>
              <c:idx val="2"/>
              <c:layout>
                <c:manualLayout>
                  <c:x val="-7.1596955649526645E-2"/>
                  <c:y val="5.466313092336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3E6-486C-A6AC-EC51278A07A3}"/>
                </c:ext>
              </c:extLst>
            </c:dLbl>
            <c:dLbl>
              <c:idx val="3"/>
              <c:layout>
                <c:manualLayout>
                  <c:x val="-8.5021384833812871E-2"/>
                  <c:y val="8.1994696385045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E6-486C-A6AC-EC51278A07A3}"/>
                </c:ext>
              </c:extLst>
            </c:dLbl>
            <c:dLbl>
              <c:idx val="4"/>
              <c:layout>
                <c:manualLayout>
                  <c:x val="-6.9359550785478855E-2"/>
                  <c:y val="-4.09973481925226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3E6-486C-A6AC-EC51278A07A3}"/>
                </c:ext>
              </c:extLst>
            </c:dLbl>
            <c:dLbl>
              <c:idx val="5"/>
              <c:layout>
                <c:manualLayout>
                  <c:x val="-5.5935121601192628E-2"/>
                  <c:y val="-8.19946963850453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E6-486C-A6AC-EC51278A07A3}"/>
                </c:ext>
              </c:extLst>
            </c:dLbl>
            <c:dLbl>
              <c:idx val="6"/>
              <c:layout>
                <c:manualLayout>
                  <c:x val="-3.8035882688810987E-2"/>
                  <c:y val="-7.92615398388772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E6-486C-A6AC-EC51278A07A3}"/>
                </c:ext>
              </c:extLst>
            </c:dLbl>
            <c:dLbl>
              <c:idx val="7"/>
              <c:layout>
                <c:manualLayout>
                  <c:x val="1.5661834048333934E-2"/>
                  <c:y val="-9.8393635662054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E6-486C-A6AC-EC51278A07A3}"/>
                </c:ext>
              </c:extLst>
            </c:dLbl>
            <c:dLbl>
              <c:idx val="8"/>
              <c:layout>
                <c:manualLayout>
                  <c:x val="4.4748097280954101E-2"/>
                  <c:y val="-7.1062070200372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E6-486C-A6AC-EC51278A07A3}"/>
                </c:ext>
              </c:extLst>
            </c:dLbl>
            <c:dLbl>
              <c:idx val="9"/>
              <c:layout>
                <c:manualLayout>
                  <c:x val="7.1596955649526561E-2"/>
                  <c:y val="-3.5531035100186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3E6-486C-A6AC-EC51278A07A3}"/>
                </c:ext>
              </c:extLst>
            </c:dLbl>
            <c:dLbl>
              <c:idx val="10"/>
              <c:layout>
                <c:manualLayout>
                  <c:x val="7.8309170241669682E-2"/>
                  <c:y val="5.4663130923363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E6-486C-A6AC-EC51278A07A3}"/>
                </c:ext>
              </c:extLst>
            </c:dLbl>
            <c:dLbl>
              <c:idx val="11"/>
              <c:layout>
                <c:manualLayout>
                  <c:x val="1.3424429184286189E-2"/>
                  <c:y val="2.1865252369345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3E6-486C-A6AC-EC51278A07A3}"/>
                </c:ext>
              </c:extLst>
            </c:dLbl>
            <c:dLbl>
              <c:idx val="12"/>
              <c:layout>
                <c:manualLayout>
                  <c:x val="3.1323668096667867E-2"/>
                  <c:y val="7.37952267465408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E6-486C-A6AC-EC51278A07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Convenience to hold</c:v>
                </c:pt>
                <c:pt idx="1">
                  <c:v>Soap texture</c:v>
                </c:pt>
                <c:pt idx="2">
                  <c:v>Lathering capacity</c:v>
                </c:pt>
                <c:pt idx="3">
                  <c:v>Lathering quality- Creaminess of lather</c:v>
                </c:pt>
                <c:pt idx="4">
                  <c:v>Soap melting</c:v>
                </c:pt>
                <c:pt idx="5">
                  <c:v>Soap does not break </c:v>
                </c:pt>
                <c:pt idx="6">
                  <c:v>Rinse-off ability</c:v>
                </c:pt>
                <c:pt idx="7">
                  <c:v>Dirt cleansing ability</c:v>
                </c:pt>
                <c:pt idx="8">
                  <c:v>Gentle feel on skin</c:v>
                </c:pt>
                <c:pt idx="9">
                  <c:v>Ability to remove body odor</c:v>
                </c:pt>
                <c:pt idx="10">
                  <c:v>Fresh feel during bath</c:v>
                </c:pt>
                <c:pt idx="11">
                  <c:v>Fragrance</c:v>
                </c:pt>
                <c:pt idx="12">
                  <c:v>Bathroom bloom of fragrance</c:v>
                </c:pt>
              </c:strCache>
            </c:strRef>
          </c:cat>
          <c:val>
            <c:numRef>
              <c:f>Sheet1!$D$2:$D$14</c:f>
              <c:numCache>
                <c:formatCode>####</c:formatCode>
                <c:ptCount val="13"/>
                <c:pt idx="0">
                  <c:v>28.571428571428569</c:v>
                </c:pt>
                <c:pt idx="1">
                  <c:v>20</c:v>
                </c:pt>
                <c:pt idx="2">
                  <c:v>25.714285714285712</c:v>
                </c:pt>
                <c:pt idx="3">
                  <c:v>24.285714285714285</c:v>
                </c:pt>
                <c:pt idx="4">
                  <c:v>21.428571428571427</c:v>
                </c:pt>
                <c:pt idx="5">
                  <c:v>18.571428571428573</c:v>
                </c:pt>
                <c:pt idx="6">
                  <c:v>14.285714285714285</c:v>
                </c:pt>
                <c:pt idx="7">
                  <c:v>28.571428571428569</c:v>
                </c:pt>
                <c:pt idx="8">
                  <c:v>20</c:v>
                </c:pt>
                <c:pt idx="9">
                  <c:v>22.857142857142858</c:v>
                </c:pt>
                <c:pt idx="10">
                  <c:v>21.428571428571427</c:v>
                </c:pt>
                <c:pt idx="11">
                  <c:v>32.857142857142854</c:v>
                </c:pt>
                <c:pt idx="1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D3E6-486C-A6AC-EC51278A0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990976"/>
        <c:axId val="341013248"/>
      </c:radarChart>
      <c:catAx>
        <c:axId val="3409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13248"/>
        <c:crosses val="autoZero"/>
        <c:auto val="1"/>
        <c:lblAlgn val="ctr"/>
        <c:lblOffset val="100"/>
        <c:noMultiLvlLbl val="0"/>
      </c:catAx>
      <c:valAx>
        <c:axId val="341013248"/>
        <c:scaling>
          <c:orientation val="minMax"/>
          <c:max val="6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#" sourceLinked="1"/>
        <c:majorTickMark val="out"/>
        <c:minorTickMark val="none"/>
        <c:tickLblPos val="nextTo"/>
        <c:crossAx val="3409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Mean Score</a:t>
            </a:r>
          </a:p>
        </c:rich>
      </c:tx>
      <c:layout>
        <c:manualLayout>
          <c:xMode val="edge"/>
          <c:yMode val="edge"/>
          <c:x val="0.39707957287728934"/>
          <c:y val="1.145497077843621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0606892270780733"/>
          <c:y val="0.1210510299000248"/>
          <c:w val="0.60739845025038708"/>
          <c:h val="0.7753515914916024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B7S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049114926976245E-2"/>
                  <c:y val="3.8867235107349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A3-422F-A08A-2A09F4DB961C}"/>
                </c:ext>
              </c:extLst>
            </c:dLbl>
            <c:dLbl>
              <c:idx val="1"/>
              <c:layout>
                <c:manualLayout>
                  <c:x val="-1.1807425127983372E-2"/>
                  <c:y val="3.99591661533342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F8-4FCD-90EF-6FB1A6C8FCEE}"/>
                </c:ext>
              </c:extLst>
            </c:dLbl>
            <c:dLbl>
              <c:idx val="2"/>
              <c:layout>
                <c:manualLayout>
                  <c:x val="-1.1968363347235977E-2"/>
                  <c:y val="4.05574989395103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F8-4FCD-90EF-6FB1A6C8FCEE}"/>
                </c:ext>
              </c:extLst>
            </c:dLbl>
            <c:dLbl>
              <c:idx val="3"/>
              <c:layout>
                <c:manualLayout>
                  <c:x val="-1.8224553278745774E-2"/>
                  <c:y val="1.0777561321749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F8-4FCD-90EF-6FB1A6C8FCEE}"/>
                </c:ext>
              </c:extLst>
            </c:dLbl>
            <c:dLbl>
              <c:idx val="4"/>
              <c:layout>
                <c:manualLayout>
                  <c:x val="-2.5562324763910863E-2"/>
                  <c:y val="-1.98272132687289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F8-4FCD-90EF-6FB1A6C8FCEE}"/>
                </c:ext>
              </c:extLst>
            </c:dLbl>
            <c:dLbl>
              <c:idx val="5"/>
              <c:layout>
                <c:manualLayout>
                  <c:x val="-2.2697694206921564E-2"/>
                  <c:y val="-2.83767473367881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5.3871061111188605E-2"/>
                      <c:h val="4.55191393934524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CF8-4FCD-90EF-6FB1A6C8FCEE}"/>
                </c:ext>
              </c:extLst>
            </c:dLbl>
            <c:dLbl>
              <c:idx val="6"/>
              <c:layout>
                <c:manualLayout>
                  <c:x val="-3.334367894656084E-3"/>
                  <c:y val="-4.6546294868912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F8-4FCD-90EF-6FB1A6C8FCEE}"/>
                </c:ext>
              </c:extLst>
            </c:dLbl>
            <c:dLbl>
              <c:idx val="7"/>
              <c:layout>
                <c:manualLayout>
                  <c:x val="-2.1574090864707276E-3"/>
                  <c:y val="-3.5927307508771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F8-4FCD-90EF-6FB1A6C8FCEE}"/>
                </c:ext>
              </c:extLst>
            </c:dLbl>
            <c:dLbl>
              <c:idx val="8"/>
              <c:layout>
                <c:manualLayout>
                  <c:x val="9.7518447739541637E-3"/>
                  <c:y val="-2.7764954691801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CF8-4FCD-90EF-6FB1A6C8FCEE}"/>
                </c:ext>
              </c:extLst>
            </c:dLbl>
            <c:dLbl>
              <c:idx val="9"/>
              <c:layout>
                <c:manualLayout>
                  <c:x val="3.1001966828941636E-2"/>
                  <c:y val="-1.6025644395998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A3-422F-A08A-2A09F4DB961C}"/>
                </c:ext>
              </c:extLst>
            </c:dLbl>
            <c:dLbl>
              <c:idx val="10"/>
              <c:layout>
                <c:manualLayout>
                  <c:x val="2.4358688222739889E-2"/>
                  <c:y val="1.0683762930665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A3-422F-A08A-2A09F4DB961C}"/>
                </c:ext>
              </c:extLst>
            </c:dLbl>
            <c:dLbl>
              <c:idx val="11"/>
              <c:layout>
                <c:manualLayout>
                  <c:x val="2.4358688222739889E-2"/>
                  <c:y val="1.3354703663331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A3-422F-A08A-2A09F4DB961C}"/>
                </c:ext>
              </c:extLst>
            </c:dLbl>
            <c:dLbl>
              <c:idx val="12"/>
              <c:layout>
                <c:manualLayout>
                  <c:x val="2.2144262020672587E-2"/>
                  <c:y val="3.2051288791996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A3-422F-A08A-2A09F4DB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Convenience to hold</c:v>
                </c:pt>
                <c:pt idx="1">
                  <c:v>Soap Texture </c:v>
                </c:pt>
                <c:pt idx="2">
                  <c:v>Lathering capacity</c:v>
                </c:pt>
                <c:pt idx="3">
                  <c:v>Lathering quality - Creaminess of lather</c:v>
                </c:pt>
                <c:pt idx="4">
                  <c:v>Soap Melting</c:v>
                </c:pt>
                <c:pt idx="5">
                  <c:v>Soap does not break</c:v>
                </c:pt>
                <c:pt idx="6">
                  <c:v>Rinse-off ability</c:v>
                </c:pt>
                <c:pt idx="7">
                  <c:v>Dirt cleansing ability</c:v>
                </c:pt>
                <c:pt idx="8">
                  <c:v>Gentle feel on skin</c:v>
                </c:pt>
                <c:pt idx="9">
                  <c:v>Ability to remove bad body odor</c:v>
                </c:pt>
                <c:pt idx="10">
                  <c:v>Fresh feel during bath</c:v>
                </c:pt>
                <c:pt idx="11">
                  <c:v>Fragrance </c:v>
                </c:pt>
                <c:pt idx="12">
                  <c:v>Bathroom bloom of fragrance</c:v>
                </c:pt>
              </c:strCache>
            </c:strRef>
          </c:cat>
          <c:val>
            <c:numRef>
              <c:f>Sheet1!$B$2:$B$14</c:f>
              <c:numCache>
                <c:formatCode>####.0</c:formatCode>
                <c:ptCount val="13"/>
                <c:pt idx="0">
                  <c:v>4.2</c:v>
                </c:pt>
                <c:pt idx="1">
                  <c:v>4.4571428571428573</c:v>
                </c:pt>
                <c:pt idx="2">
                  <c:v>4.2</c:v>
                </c:pt>
                <c:pt idx="3">
                  <c:v>4.1142857142857139</c:v>
                </c:pt>
                <c:pt idx="4">
                  <c:v>4.0714285714285712</c:v>
                </c:pt>
                <c:pt idx="5">
                  <c:v>4.1571428571428575</c:v>
                </c:pt>
                <c:pt idx="6">
                  <c:v>4.1142857142857139</c:v>
                </c:pt>
                <c:pt idx="7">
                  <c:v>4.128571428571429</c:v>
                </c:pt>
                <c:pt idx="8">
                  <c:v>4.1428571428571432</c:v>
                </c:pt>
                <c:pt idx="9">
                  <c:v>4.1571428571428575</c:v>
                </c:pt>
                <c:pt idx="10">
                  <c:v>4.2428571428571429</c:v>
                </c:pt>
                <c:pt idx="11">
                  <c:v>4.1571428571428575</c:v>
                </c:pt>
                <c:pt idx="12">
                  <c:v>4.128571428571429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CF8-4FCD-90EF-6FB1A6C8FC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R3M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4134665011368547E-3"/>
                  <c:y val="9.229235906949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F8-4FCD-90EF-6FB1A6C8FCEE}"/>
                </c:ext>
              </c:extLst>
            </c:dLbl>
            <c:dLbl>
              <c:idx val="1"/>
              <c:layout>
                <c:manualLayout>
                  <c:x val="-5.7087907489294036E-2"/>
                  <c:y val="0.104586047300046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CF8-4FCD-90EF-6FB1A6C8FCEE}"/>
                </c:ext>
              </c:extLst>
            </c:dLbl>
            <c:dLbl>
              <c:idx val="2"/>
              <c:layout>
                <c:manualLayout>
                  <c:x val="-6.9485032571245164E-2"/>
                  <c:y val="5.3478963397386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CF8-4FCD-90EF-6FB1A6C8FCEE}"/>
                </c:ext>
              </c:extLst>
            </c:dLbl>
            <c:dLbl>
              <c:idx val="3"/>
              <c:layout>
                <c:manualLayout>
                  <c:x val="-8.501879646807739E-2"/>
                  <c:y val="2.3541293059192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CF8-4FCD-90EF-6FB1A6C8FCEE}"/>
                </c:ext>
              </c:extLst>
            </c:dLbl>
            <c:dLbl>
              <c:idx val="4"/>
              <c:layout>
                <c:manualLayout>
                  <c:x val="-8.855037034970506E-2"/>
                  <c:y val="-2.3714168120787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CF8-4FCD-90EF-6FB1A6C8FCEE}"/>
                </c:ext>
              </c:extLst>
            </c:dLbl>
            <c:dLbl>
              <c:idx val="5"/>
              <c:layout>
                <c:manualLayout>
                  <c:x val="-5.7023567074446571E-2"/>
                  <c:y val="-8.0917726823332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CF8-4FCD-90EF-6FB1A6C8FCEE}"/>
                </c:ext>
              </c:extLst>
            </c:dLbl>
            <c:dLbl>
              <c:idx val="6"/>
              <c:layout>
                <c:manualLayout>
                  <c:x val="-1.9585117661008046E-2"/>
                  <c:y val="-9.5068244638822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CF8-4FCD-90EF-6FB1A6C8FCEE}"/>
                </c:ext>
              </c:extLst>
            </c:dLbl>
            <c:dLbl>
              <c:idx val="7"/>
              <c:layout>
                <c:manualLayout>
                  <c:x val="1.5799669405348101E-2"/>
                  <c:y val="-9.8430054686985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CF8-4FCD-90EF-6FB1A6C8FCEE}"/>
                </c:ext>
              </c:extLst>
            </c:dLbl>
            <c:dLbl>
              <c:idx val="8"/>
              <c:layout>
                <c:manualLayout>
                  <c:x val="4.7600224581176985E-2"/>
                  <c:y val="-7.4738810388234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CF8-4FCD-90EF-6FB1A6C8FCEE}"/>
                </c:ext>
              </c:extLst>
            </c:dLbl>
            <c:dLbl>
              <c:idx val="9"/>
              <c:layout>
                <c:manualLayout>
                  <c:x val="7.9719343274421414E-2"/>
                  <c:y val="-6.41025775839932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A3-422F-A08A-2A09F4DB961C}"/>
                </c:ext>
              </c:extLst>
            </c:dLbl>
            <c:dLbl>
              <c:idx val="10"/>
              <c:layout>
                <c:manualLayout>
                  <c:x val="7.7504917072354157E-2"/>
                  <c:y val="1.6025644395998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A3-422F-A08A-2A09F4DB961C}"/>
                </c:ext>
              </c:extLst>
            </c:dLbl>
            <c:dLbl>
              <c:idx val="11"/>
              <c:layout>
                <c:manualLayout>
                  <c:x val="8.4148195678555943E-2"/>
                  <c:y val="7.47863405146586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A3-422F-A08A-2A09F4DB961C}"/>
                </c:ext>
              </c:extLst>
            </c:dLbl>
            <c:dLbl>
              <c:idx val="12"/>
              <c:layout>
                <c:manualLayout>
                  <c:x val="3.9859671637210652E-2"/>
                  <c:y val="8.0128221979991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5A3-422F-A08A-2A09F4DB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Convenience to hold</c:v>
                </c:pt>
                <c:pt idx="1">
                  <c:v>Soap Texture </c:v>
                </c:pt>
                <c:pt idx="2">
                  <c:v>Lathering capacity</c:v>
                </c:pt>
                <c:pt idx="3">
                  <c:v>Lathering quality - Creaminess of lather</c:v>
                </c:pt>
                <c:pt idx="4">
                  <c:v>Soap Melting</c:v>
                </c:pt>
                <c:pt idx="5">
                  <c:v>Soap does not break</c:v>
                </c:pt>
                <c:pt idx="6">
                  <c:v>Rinse-off ability</c:v>
                </c:pt>
                <c:pt idx="7">
                  <c:v>Dirt cleansing ability</c:v>
                </c:pt>
                <c:pt idx="8">
                  <c:v>Gentle feel on skin</c:v>
                </c:pt>
                <c:pt idx="9">
                  <c:v>Ability to remove bad body odor</c:v>
                </c:pt>
                <c:pt idx="10">
                  <c:v>Fresh feel during bath</c:v>
                </c:pt>
                <c:pt idx="11">
                  <c:v>Fragrance </c:v>
                </c:pt>
                <c:pt idx="12">
                  <c:v>Bathroom bloom of fragrance</c:v>
                </c:pt>
              </c:strCache>
            </c:strRef>
          </c:cat>
          <c:val>
            <c:numRef>
              <c:f>Sheet1!$C$2:$C$14</c:f>
              <c:numCache>
                <c:formatCode>####.0</c:formatCode>
                <c:ptCount val="13"/>
                <c:pt idx="0">
                  <c:v>3.9142857142857141</c:v>
                </c:pt>
                <c:pt idx="1">
                  <c:v>3.842857142857143</c:v>
                </c:pt>
                <c:pt idx="2">
                  <c:v>3.9142857142857141</c:v>
                </c:pt>
                <c:pt idx="3">
                  <c:v>3.9285714285714284</c:v>
                </c:pt>
                <c:pt idx="4">
                  <c:v>3.9428571428571431</c:v>
                </c:pt>
                <c:pt idx="5">
                  <c:v>3.8714285714285714</c:v>
                </c:pt>
                <c:pt idx="6">
                  <c:v>3.9571428571428573</c:v>
                </c:pt>
                <c:pt idx="7">
                  <c:v>3.9857142857142858</c:v>
                </c:pt>
                <c:pt idx="8">
                  <c:v>3.9285714285714284</c:v>
                </c:pt>
                <c:pt idx="9">
                  <c:v>3.842857142857143</c:v>
                </c:pt>
                <c:pt idx="10">
                  <c:v>3.8714285714285714</c:v>
                </c:pt>
                <c:pt idx="11">
                  <c:v>3.8857142857142857</c:v>
                </c:pt>
                <c:pt idx="12">
                  <c:v>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7CF8-4FCD-90EF-6FB1A6C8FC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K9P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214426202067344E-3"/>
                  <c:y val="0.12553421443532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5A3-422F-A08A-2A09F4DB961C}"/>
                </c:ext>
              </c:extLst>
            </c:dLbl>
            <c:dLbl>
              <c:idx val="1"/>
              <c:layout>
                <c:manualLayout>
                  <c:x val="-4.2074097839277992E-2"/>
                  <c:y val="7.47863405146587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A3-422F-A08A-2A09F4DB961C}"/>
                </c:ext>
              </c:extLst>
            </c:dLbl>
            <c:dLbl>
              <c:idx val="2"/>
              <c:layout>
                <c:manualLayout>
                  <c:x val="-0.10186360529509417"/>
                  <c:y val="6.944445904932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A3-422F-A08A-2A09F4DB961C}"/>
                </c:ext>
              </c:extLst>
            </c:dLbl>
            <c:dLbl>
              <c:idx val="3"/>
              <c:layout>
                <c:manualLayout>
                  <c:x val="-8.4148195678555984E-2"/>
                  <c:y val="-1.3354703663331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A3-422F-A08A-2A09F4DB961C}"/>
                </c:ext>
              </c:extLst>
            </c:dLbl>
            <c:dLbl>
              <c:idx val="4"/>
              <c:layout>
                <c:manualLayout>
                  <c:x val="-7.0861638466152413E-2"/>
                  <c:y val="-6.1431636851326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5A3-422F-A08A-2A09F4DB961C}"/>
                </c:ext>
              </c:extLst>
            </c:dLbl>
            <c:dLbl>
              <c:idx val="5"/>
              <c:layout>
                <c:manualLayout>
                  <c:x val="-7.9719343274421456E-2"/>
                  <c:y val="-0.109508570039321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A3-422F-A08A-2A09F4DB961C}"/>
                </c:ext>
              </c:extLst>
            </c:dLbl>
            <c:dLbl>
              <c:idx val="6"/>
              <c:layout>
                <c:manualLayout>
                  <c:x val="-2.6573114424807233E-2"/>
                  <c:y val="-0.130876095900652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5A3-422F-A08A-2A09F4DB961C}"/>
                </c:ext>
              </c:extLst>
            </c:dLbl>
            <c:dLbl>
              <c:idx val="7"/>
              <c:layout>
                <c:manualLayout>
                  <c:x val="2.4358688222739889E-2"/>
                  <c:y val="-0.133547036633319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5A3-422F-A08A-2A09F4DB961C}"/>
                </c:ext>
              </c:extLst>
            </c:dLbl>
            <c:dLbl>
              <c:idx val="8"/>
              <c:layout>
                <c:manualLayout>
                  <c:x val="6.6432786062017884E-2"/>
                  <c:y val="-0.101495747841322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A3-422F-A08A-2A09F4DB961C}"/>
                </c:ext>
              </c:extLst>
            </c:dLbl>
            <c:dLbl>
              <c:idx val="9"/>
              <c:layout>
                <c:manualLayout>
                  <c:x val="7.5290490870286969E-2"/>
                  <c:y val="-2.13675258613311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5A3-422F-A08A-2A09F4DB961C}"/>
                </c:ext>
              </c:extLst>
            </c:dLbl>
            <c:dLbl>
              <c:idx val="10"/>
              <c:layout>
                <c:manualLayout>
                  <c:x val="0.11515016250749763"/>
                  <c:y val="1.3354703663331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5A3-422F-A08A-2A09F4DB961C}"/>
                </c:ext>
              </c:extLst>
            </c:dLbl>
            <c:dLbl>
              <c:idx val="11"/>
              <c:layout>
                <c:manualLayout>
                  <c:x val="6.8647212264085142E-2"/>
                  <c:y val="5.60897553859940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5A3-422F-A08A-2A09F4DB961C}"/>
                </c:ext>
              </c:extLst>
            </c:dLbl>
            <c:dLbl>
              <c:idx val="12"/>
              <c:layout>
                <c:manualLayout>
                  <c:x val="1.9929835818605364E-2"/>
                  <c:y val="9.6153866375989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5A3-422F-A08A-2A09F4DB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Convenience to hold</c:v>
                </c:pt>
                <c:pt idx="1">
                  <c:v>Soap Texture </c:v>
                </c:pt>
                <c:pt idx="2">
                  <c:v>Lathering capacity</c:v>
                </c:pt>
                <c:pt idx="3">
                  <c:v>Lathering quality - Creaminess of lather</c:v>
                </c:pt>
                <c:pt idx="4">
                  <c:v>Soap Melting</c:v>
                </c:pt>
                <c:pt idx="5">
                  <c:v>Soap does not break</c:v>
                </c:pt>
                <c:pt idx="6">
                  <c:v>Rinse-off ability</c:v>
                </c:pt>
                <c:pt idx="7">
                  <c:v>Dirt cleansing ability</c:v>
                </c:pt>
                <c:pt idx="8">
                  <c:v>Gentle feel on skin</c:v>
                </c:pt>
                <c:pt idx="9">
                  <c:v>Ability to remove bad body odor</c:v>
                </c:pt>
                <c:pt idx="10">
                  <c:v>Fresh feel during bath</c:v>
                </c:pt>
                <c:pt idx="11">
                  <c:v>Fragrance </c:v>
                </c:pt>
                <c:pt idx="12">
                  <c:v>Bathroom bloom of fragrance</c:v>
                </c:pt>
              </c:strCache>
            </c:strRef>
          </c:cat>
          <c:val>
            <c:numRef>
              <c:f>Sheet1!$D$2:$D$14</c:f>
              <c:numCache>
                <c:formatCode>####.0</c:formatCode>
                <c:ptCount val="13"/>
                <c:pt idx="0">
                  <c:v>3.842857142857143</c:v>
                </c:pt>
                <c:pt idx="1">
                  <c:v>3.8857142857142857</c:v>
                </c:pt>
                <c:pt idx="2">
                  <c:v>3.842857142857143</c:v>
                </c:pt>
                <c:pt idx="3">
                  <c:v>3.8857142857142857</c:v>
                </c:pt>
                <c:pt idx="4">
                  <c:v>3.8571428571428572</c:v>
                </c:pt>
                <c:pt idx="5">
                  <c:v>3.8</c:v>
                </c:pt>
                <c:pt idx="6">
                  <c:v>3.7571428571428571</c:v>
                </c:pt>
                <c:pt idx="7">
                  <c:v>3.8857142857142857</c:v>
                </c:pt>
                <c:pt idx="8">
                  <c:v>3.8</c:v>
                </c:pt>
                <c:pt idx="9">
                  <c:v>3.7571428571428571</c:v>
                </c:pt>
                <c:pt idx="10">
                  <c:v>3.7142857142857144</c:v>
                </c:pt>
                <c:pt idx="11">
                  <c:v>4.0142857142857142</c:v>
                </c:pt>
                <c:pt idx="12">
                  <c:v>3.6857142857142855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25A3-422F-A08A-2A09F4DB9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204416"/>
        <c:axId val="300205952"/>
      </c:radarChart>
      <c:catAx>
        <c:axId val="3002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205952"/>
        <c:crosses val="autoZero"/>
        <c:auto val="1"/>
        <c:lblAlgn val="ctr"/>
        <c:lblOffset val="100"/>
        <c:noMultiLvlLbl val="0"/>
      </c:catAx>
      <c:valAx>
        <c:axId val="300205952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#.0" sourceLinked="1"/>
        <c:majorTickMark val="out"/>
        <c:minorTickMark val="none"/>
        <c:tickLblPos val="nextTo"/>
        <c:crossAx val="3002044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Top Box (%)</a:t>
            </a:r>
          </a:p>
        </c:rich>
      </c:tx>
      <c:layout>
        <c:manualLayout>
          <c:xMode val="edge"/>
          <c:yMode val="edge"/>
          <c:x val="0.39821648882821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3580250581884812"/>
          <c:y val="0.16960646416017969"/>
          <c:w val="0.53027022565575532"/>
          <c:h val="0.7034587540356656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B7S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7.6711290407724037E-5"/>
                  <c:y val="3.3473911395252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34-4086-94E6-E0AEABC76BFB}"/>
                </c:ext>
              </c:extLst>
            </c:dLbl>
            <c:dLbl>
              <c:idx val="1"/>
              <c:layout>
                <c:manualLayout>
                  <c:x val="-2.5710126072546772E-3"/>
                  <c:y val="4.9170167219678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34-4086-94E6-E0AEABC76BFB}"/>
                </c:ext>
              </c:extLst>
            </c:dLbl>
            <c:dLbl>
              <c:idx val="2"/>
              <c:layout>
                <c:manualLayout>
                  <c:x val="-3.0159927552472526E-2"/>
                  <c:y val="6.39847299409183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34-4086-94E6-E0AEABC76BFB}"/>
                </c:ext>
              </c:extLst>
            </c:dLbl>
            <c:dLbl>
              <c:idx val="3"/>
              <c:layout>
                <c:manualLayout>
                  <c:x val="-4.8826098602251046E-2"/>
                  <c:y val="-3.08209437271547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34-4086-94E6-E0AEABC76BFB}"/>
                </c:ext>
              </c:extLst>
            </c:dLbl>
            <c:dLbl>
              <c:idx val="4"/>
              <c:layout>
                <c:manualLayout>
                  <c:x val="-2.8996138925786921E-2"/>
                  <c:y val="-6.09319351856390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34-4086-94E6-E0AEABC76BFB}"/>
                </c:ext>
              </c:extLst>
            </c:dLbl>
            <c:dLbl>
              <c:idx val="5"/>
              <c:layout>
                <c:manualLayout>
                  <c:x val="-3.8789309981031805E-2"/>
                  <c:y val="-1.7635439735419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34-4086-94E6-E0AEABC76BFB}"/>
                </c:ext>
              </c:extLst>
            </c:dLbl>
            <c:dLbl>
              <c:idx val="6"/>
              <c:layout>
                <c:manualLayout>
                  <c:x val="-2.913607781185144E-2"/>
                  <c:y val="-1.5034084470346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34-4086-94E6-E0AEABC76BFB}"/>
                </c:ext>
              </c:extLst>
            </c:dLbl>
            <c:dLbl>
              <c:idx val="7"/>
              <c:layout>
                <c:manualLayout>
                  <c:x val="-2.1733711605634726E-2"/>
                  <c:y val="-4.55189841236642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34-4086-94E6-E0AEABC76BFB}"/>
                </c:ext>
              </c:extLst>
            </c:dLbl>
            <c:dLbl>
              <c:idx val="8"/>
              <c:layout>
                <c:manualLayout>
                  <c:x val="-9.1796629440737271E-3"/>
                  <c:y val="-4.7069384649434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334-4086-94E6-E0AEABC76BFB}"/>
                </c:ext>
              </c:extLst>
            </c:dLbl>
            <c:dLbl>
              <c:idx val="9"/>
              <c:layout>
                <c:manualLayout>
                  <c:x val="-1.1637886266856897E-3"/>
                  <c:y val="-4.42070374074977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83-4504-9A20-B629AA2FCE07}"/>
                </c:ext>
              </c:extLst>
            </c:dLbl>
            <c:dLbl>
              <c:idx val="10"/>
              <c:layout>
                <c:manualLayout>
                  <c:x val="1.6415305086814949E-2"/>
                  <c:y val="-3.7577886271506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83-4504-9A20-B629AA2FCE07}"/>
                </c:ext>
              </c:extLst>
            </c:dLbl>
            <c:dLbl>
              <c:idx val="11"/>
              <c:layout>
                <c:manualLayout>
                  <c:x val="1.7488898728341817E-2"/>
                  <c:y val="-3.8631545590880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83-4504-9A20-B629AA2FCE07}"/>
                </c:ext>
              </c:extLst>
            </c:dLbl>
            <c:dLbl>
              <c:idx val="12"/>
              <c:layout>
                <c:manualLayout>
                  <c:x val="2.7769122703444397E-2"/>
                  <c:y val="-1.1449388967747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83-4504-9A20-B629AA2FCE07}"/>
                </c:ext>
              </c:extLst>
            </c:dLbl>
            <c:dLbl>
              <c:idx val="13"/>
              <c:layout>
                <c:manualLayout>
                  <c:x val="3.2383826125934025E-2"/>
                  <c:y val="1.0286644918837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83-4504-9A20-B629AA2FCE07}"/>
                </c:ext>
              </c:extLst>
            </c:dLbl>
            <c:dLbl>
              <c:idx val="14"/>
              <c:layout>
                <c:manualLayout>
                  <c:x val="2.5901813192519871E-2"/>
                  <c:y val="5.98298188066581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83-4504-9A20-B629AA2FCE07}"/>
                </c:ext>
              </c:extLst>
            </c:dLbl>
            <c:dLbl>
              <c:idx val="15"/>
              <c:layout>
                <c:manualLayout>
                  <c:x val="1.6645438958038293E-2"/>
                  <c:y val="3.66736550010615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83-4504-9A20-B629AA2FCE07}"/>
                </c:ext>
              </c:extLst>
            </c:dLbl>
            <c:dLbl>
              <c:idx val="16"/>
              <c:layout>
                <c:manualLayout>
                  <c:x val="7.77243896350474E-3"/>
                  <c:y val="3.3661879710195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83-4504-9A20-B629AA2FCE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Overall cleansing ability</c:v>
                </c:pt>
                <c:pt idx="1">
                  <c:v>Removing dirt from skin pores</c:v>
                </c:pt>
                <c:pt idx="2">
                  <c:v>Does not make skin dry </c:v>
                </c:pt>
                <c:pt idx="3">
                  <c:v>Skin feels moisturized</c:v>
                </c:pt>
                <c:pt idx="4">
                  <c:v>Makes skin soft &amp; smooth</c:v>
                </c:pt>
                <c:pt idx="5">
                  <c:v>Improve complexion- fairness</c:v>
                </c:pt>
                <c:pt idx="6">
                  <c:v>Skin Glow</c:v>
                </c:pt>
                <c:pt idx="7">
                  <c:v>Skin look younger</c:v>
                </c:pt>
                <c:pt idx="8">
                  <c:v>Lighten pigmentation &amp; dark spots</c:v>
                </c:pt>
                <c:pt idx="9">
                  <c:v>Removal of skin irritation/acne/pimple</c:v>
                </c:pt>
                <c:pt idx="10">
                  <c:v>Tan removal</c:v>
                </c:pt>
                <c:pt idx="11">
                  <c:v>Makes my skin tighten</c:v>
                </c:pt>
                <c:pt idx="12">
                  <c:v>Prevents bad body odor</c:v>
                </c:pt>
                <c:pt idx="13">
                  <c:v>Retention of fresh feeling </c:v>
                </c:pt>
                <c:pt idx="14">
                  <c:v>Fragrance retention </c:v>
                </c:pt>
                <c:pt idx="15">
                  <c:v>Bathroom bloom</c:v>
                </c:pt>
                <c:pt idx="16">
                  <c:v>Soap Longevity</c:v>
                </c:pt>
              </c:strCache>
            </c:strRef>
          </c:cat>
          <c:val>
            <c:numRef>
              <c:f>Sheet1!$B$2:$B$18</c:f>
              <c:numCache>
                <c:formatCode>####</c:formatCode>
                <c:ptCount val="17"/>
                <c:pt idx="0">
                  <c:v>42.857142857142854</c:v>
                </c:pt>
                <c:pt idx="1">
                  <c:v>31.428571428571427</c:v>
                </c:pt>
                <c:pt idx="2">
                  <c:v>15.714285714285714</c:v>
                </c:pt>
                <c:pt idx="3">
                  <c:v>28.571428571428569</c:v>
                </c:pt>
                <c:pt idx="4">
                  <c:v>32.857142857142854</c:v>
                </c:pt>
                <c:pt idx="5">
                  <c:v>40</c:v>
                </c:pt>
                <c:pt idx="6">
                  <c:v>21.428571428571427</c:v>
                </c:pt>
                <c:pt idx="7">
                  <c:v>25.714285714285712</c:v>
                </c:pt>
                <c:pt idx="8">
                  <c:v>28.571428571428569</c:v>
                </c:pt>
                <c:pt idx="9">
                  <c:v>24.285714285714285</c:v>
                </c:pt>
                <c:pt idx="10">
                  <c:v>21.428571428571427</c:v>
                </c:pt>
                <c:pt idx="11">
                  <c:v>22.857142857142858</c:v>
                </c:pt>
                <c:pt idx="12">
                  <c:v>21.428571428571427</c:v>
                </c:pt>
                <c:pt idx="13">
                  <c:v>34.285714285714285</c:v>
                </c:pt>
                <c:pt idx="14">
                  <c:v>30</c:v>
                </c:pt>
                <c:pt idx="15">
                  <c:v>25.714285714285712</c:v>
                </c:pt>
                <c:pt idx="16">
                  <c:v>7.1428571428571423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334-4086-94E6-E0AEABC76B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R3M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594918833623961E-3"/>
                  <c:y val="5.5339088980233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334-4086-94E6-E0AEABC76BFB}"/>
                </c:ext>
              </c:extLst>
            </c:dLbl>
            <c:dLbl>
              <c:idx val="1"/>
              <c:layout>
                <c:manualLayout>
                  <c:x val="-2.8536053395431214E-2"/>
                  <c:y val="3.9032724968097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334-4086-94E6-E0AEABC76BFB}"/>
                </c:ext>
              </c:extLst>
            </c:dLbl>
            <c:dLbl>
              <c:idx val="2"/>
              <c:layout>
                <c:manualLayout>
                  <c:x val="1.3487703417023347E-2"/>
                  <c:y val="0.169891803274254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334-4086-94E6-E0AEABC76BFB}"/>
                </c:ext>
              </c:extLst>
            </c:dLbl>
            <c:dLbl>
              <c:idx val="3"/>
              <c:layout>
                <c:manualLayout>
                  <c:x val="-2.7999256574667782E-2"/>
                  <c:y val="2.50448622219297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334-4086-94E6-E0AEABC76BFB}"/>
                </c:ext>
              </c:extLst>
            </c:dLbl>
            <c:dLbl>
              <c:idx val="4"/>
              <c:layout>
                <c:manualLayout>
                  <c:x val="-5.3530997009899668E-2"/>
                  <c:y val="-3.35660924993435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334-4086-94E6-E0AEABC76BFB}"/>
                </c:ext>
              </c:extLst>
            </c:dLbl>
            <c:dLbl>
              <c:idx val="5"/>
              <c:layout>
                <c:manualLayout>
                  <c:x val="-6.2083668148050969E-2"/>
                  <c:y val="-0.170518815087409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334-4086-94E6-E0AEABC76BFB}"/>
                </c:ext>
              </c:extLst>
            </c:dLbl>
            <c:dLbl>
              <c:idx val="6"/>
              <c:layout>
                <c:manualLayout>
                  <c:x val="-2.5594968030888593E-2"/>
                  <c:y val="-2.6536212749480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334-4086-94E6-E0AEABC76BFB}"/>
                </c:ext>
              </c:extLst>
            </c:dLbl>
            <c:dLbl>
              <c:idx val="7"/>
              <c:layout>
                <c:manualLayout>
                  <c:x val="-2.2897500232320501E-2"/>
                  <c:y val="-4.73143745275437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334-4086-94E6-E0AEABC76BFB}"/>
                </c:ext>
              </c:extLst>
            </c:dLbl>
            <c:dLbl>
              <c:idx val="8"/>
              <c:layout>
                <c:manualLayout>
                  <c:x val="-1.7348959842277214E-2"/>
                  <c:y val="-8.236415457756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334-4086-94E6-E0AEABC76BFB}"/>
                </c:ext>
              </c:extLst>
            </c:dLbl>
            <c:dLbl>
              <c:idx val="9"/>
              <c:layout>
                <c:manualLayout>
                  <c:x val="1.1800601664325241E-2"/>
                  <c:y val="-5.6829087217748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3.9339590496546173E-2"/>
                      <c:h val="4.24772330703429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C183-4504-9A20-B629AA2FCE07}"/>
                </c:ext>
              </c:extLst>
            </c:dLbl>
            <c:dLbl>
              <c:idx val="10"/>
              <c:layout>
                <c:manualLayout>
                  <c:x val="1.1570467793101814E-2"/>
                  <c:y val="-2.86234724193686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83-4504-9A20-B629AA2FCE07}"/>
                </c:ext>
              </c:extLst>
            </c:dLbl>
            <c:dLbl>
              <c:idx val="11"/>
              <c:layout>
                <c:manualLayout>
                  <c:x val="4.196052921679768E-2"/>
                  <c:y val="-2.5611697128502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183-4504-9A20-B629AA2FCE07}"/>
                </c:ext>
              </c:extLst>
            </c:dLbl>
            <c:dLbl>
              <c:idx val="12"/>
              <c:layout>
                <c:manualLayout>
                  <c:x val="6.3554119724276617E-2"/>
                  <c:y val="-3.06904477387231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183-4504-9A20-B629AA2FCE07}"/>
                </c:ext>
              </c:extLst>
            </c:dLbl>
            <c:dLbl>
              <c:idx val="13"/>
              <c:layout>
                <c:manualLayout>
                  <c:x val="3.7792427629912625E-2"/>
                  <c:y val="-9.8789294731162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183-4504-9A20-B629AA2FCE07}"/>
                </c:ext>
              </c:extLst>
            </c:dLbl>
            <c:dLbl>
              <c:idx val="14"/>
              <c:layout>
                <c:manualLayout>
                  <c:x val="3.3701037333435414E-2"/>
                  <c:y val="2.6536212749480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183-4504-9A20-B629AA2FCE07}"/>
                </c:ext>
              </c:extLst>
            </c:dLbl>
            <c:dLbl>
              <c:idx val="15"/>
              <c:layout>
                <c:manualLayout>
                  <c:x val="1.5341711445288087E-2"/>
                  <c:y val="3.3423651282264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183-4504-9A20-B629AA2FCE07}"/>
                </c:ext>
              </c:extLst>
            </c:dLbl>
            <c:dLbl>
              <c:idx val="16"/>
              <c:layout>
                <c:manualLayout>
                  <c:x val="-1.1637886266856897E-3"/>
                  <c:y val="3.3940451457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183-4504-9A20-B629AA2FCE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Overall cleansing ability</c:v>
                </c:pt>
                <c:pt idx="1">
                  <c:v>Removing dirt from skin pores</c:v>
                </c:pt>
                <c:pt idx="2">
                  <c:v>Does not make skin dry </c:v>
                </c:pt>
                <c:pt idx="3">
                  <c:v>Skin feels moisturized</c:v>
                </c:pt>
                <c:pt idx="4">
                  <c:v>Makes skin soft &amp; smooth</c:v>
                </c:pt>
                <c:pt idx="5">
                  <c:v>Improve complexion- fairness</c:v>
                </c:pt>
                <c:pt idx="6">
                  <c:v>Skin Glow</c:v>
                </c:pt>
                <c:pt idx="7">
                  <c:v>Skin look younger</c:v>
                </c:pt>
                <c:pt idx="8">
                  <c:v>Lighten pigmentation &amp; dark spots</c:v>
                </c:pt>
                <c:pt idx="9">
                  <c:v>Removal of skin irritation/acne/pimple</c:v>
                </c:pt>
                <c:pt idx="10">
                  <c:v>Tan removal</c:v>
                </c:pt>
                <c:pt idx="11">
                  <c:v>Makes my skin tighten</c:v>
                </c:pt>
                <c:pt idx="12">
                  <c:v>Prevents bad body odor</c:v>
                </c:pt>
                <c:pt idx="13">
                  <c:v>Retention of fresh feeling </c:v>
                </c:pt>
                <c:pt idx="14">
                  <c:v>Fragrance retention </c:v>
                </c:pt>
                <c:pt idx="15">
                  <c:v>Bathroom bloom</c:v>
                </c:pt>
                <c:pt idx="16">
                  <c:v>Soap Longevity</c:v>
                </c:pt>
              </c:strCache>
            </c:strRef>
          </c:cat>
          <c:val>
            <c:numRef>
              <c:f>Sheet1!$C$2:$C$18</c:f>
              <c:numCache>
                <c:formatCode>####</c:formatCode>
                <c:ptCount val="17"/>
                <c:pt idx="0">
                  <c:v>31.428571428571427</c:v>
                </c:pt>
                <c:pt idx="1">
                  <c:v>22.857142857142858</c:v>
                </c:pt>
                <c:pt idx="2">
                  <c:v>20</c:v>
                </c:pt>
                <c:pt idx="3">
                  <c:v>18.571428571428573</c:v>
                </c:pt>
                <c:pt idx="4">
                  <c:v>27.142857142857142</c:v>
                </c:pt>
                <c:pt idx="5">
                  <c:v>20</c:v>
                </c:pt>
                <c:pt idx="6">
                  <c:v>11.428571428571429</c:v>
                </c:pt>
                <c:pt idx="7">
                  <c:v>17.142857142857142</c:v>
                </c:pt>
                <c:pt idx="8">
                  <c:v>10</c:v>
                </c:pt>
                <c:pt idx="9">
                  <c:v>11.428571428571429</c:v>
                </c:pt>
                <c:pt idx="10">
                  <c:v>11.428571428571429</c:v>
                </c:pt>
                <c:pt idx="11">
                  <c:v>18.571428571428573</c:v>
                </c:pt>
                <c:pt idx="12">
                  <c:v>20</c:v>
                </c:pt>
                <c:pt idx="13">
                  <c:v>27.142857142857142</c:v>
                </c:pt>
                <c:pt idx="14">
                  <c:v>22.857142857142858</c:v>
                </c:pt>
                <c:pt idx="15">
                  <c:v>15.714285714285714</c:v>
                </c:pt>
                <c:pt idx="16">
                  <c:v>14.285714285714285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E334-4086-94E6-E0AEABC76B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K9P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5071654904876263E-2"/>
                  <c:y val="6.5446330087686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183-4504-9A20-B629AA2FCE07}"/>
                </c:ext>
              </c:extLst>
            </c:dLbl>
            <c:dLbl>
              <c:idx val="1"/>
              <c:layout>
                <c:manualLayout>
                  <c:x val="-3.2090464659053845E-2"/>
                  <c:y val="7.741251923069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183-4504-9A20-B629AA2FCE07}"/>
                </c:ext>
              </c:extLst>
            </c:dLbl>
            <c:dLbl>
              <c:idx val="2"/>
              <c:layout>
                <c:manualLayout>
                  <c:x val="-6.0166432524129433E-2"/>
                  <c:y val="5.3996941119939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183-4504-9A20-B629AA2FCE07}"/>
                </c:ext>
              </c:extLst>
            </c:dLbl>
            <c:dLbl>
              <c:idx val="3"/>
              <c:layout>
                <c:manualLayout>
                  <c:x val="-5.5461534116480901E-2"/>
                  <c:y val="3.6564570271526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183-4504-9A20-B629AA2FCE07}"/>
                </c:ext>
              </c:extLst>
            </c:dLbl>
            <c:dLbl>
              <c:idx val="4"/>
              <c:layout>
                <c:manualLayout>
                  <c:x val="-8.5544750378545614E-2"/>
                  <c:y val="5.72469448387371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183-4504-9A20-B629AA2FCE07}"/>
                </c:ext>
              </c:extLst>
            </c:dLbl>
            <c:dLbl>
              <c:idx val="5"/>
              <c:layout>
                <c:manualLayout>
                  <c:x val="-7.4050993875851609E-2"/>
                  <c:y val="-2.8623472419368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183-4504-9A20-B629AA2FCE07}"/>
                </c:ext>
              </c:extLst>
            </c:dLbl>
            <c:dLbl>
              <c:idx val="6"/>
              <c:layout>
                <c:manualLayout>
                  <c:x val="2.3140935586202782E-3"/>
                  <c:y val="-8.58704172581057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183-4504-9A20-B629AA2FCE07}"/>
                </c:ext>
              </c:extLst>
            </c:dLbl>
            <c:dLbl>
              <c:idx val="7"/>
              <c:layout>
                <c:manualLayout>
                  <c:x val="-3.0083216262064717E-2"/>
                  <c:y val="-8.0145722774232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183-4504-9A20-B629AA2FCE07}"/>
                </c:ext>
              </c:extLst>
            </c:dLbl>
            <c:dLbl>
              <c:idx val="8"/>
              <c:layout>
                <c:manualLayout>
                  <c:x val="-1.1570467793101814E-2"/>
                  <c:y val="-5.1522250354863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183-4504-9A20-B629AA2FCE07}"/>
                </c:ext>
              </c:extLst>
            </c:dLbl>
            <c:dLbl>
              <c:idx val="9"/>
              <c:layout>
                <c:manualLayout>
                  <c:x val="6.9422806758610038E-3"/>
                  <c:y val="-4.9434990684975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183-4504-9A20-B629AA2FCE07}"/>
                </c:ext>
              </c:extLst>
            </c:dLbl>
            <c:dLbl>
              <c:idx val="10"/>
              <c:layout>
                <c:manualLayout>
                  <c:x val="2.0826842027583267E-2"/>
                  <c:y val="-8.30080700161689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183-4504-9A20-B629AA2FCE07}"/>
                </c:ext>
              </c:extLst>
            </c:dLbl>
            <c:dLbl>
              <c:idx val="11"/>
              <c:layout>
                <c:manualLayout>
                  <c:x val="3.9339590496546083E-2"/>
                  <c:y val="-6.58339865645477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183-4504-9A20-B629AA2FCE07}"/>
                </c:ext>
              </c:extLst>
            </c:dLbl>
            <c:dLbl>
              <c:idx val="12"/>
              <c:layout>
                <c:manualLayout>
                  <c:x val="-9.2563742344814511E-3"/>
                  <c:y val="8.58704172581057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183-4504-9A20-B629AA2FCE07}"/>
                </c:ext>
              </c:extLst>
            </c:dLbl>
            <c:dLbl>
              <c:idx val="13"/>
              <c:layout>
                <c:manualLayout>
                  <c:x val="3.4711403379305401E-2"/>
                  <c:y val="5.24757598977194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183-4504-9A20-B629AA2FCE07}"/>
                </c:ext>
              </c:extLst>
            </c:dLbl>
            <c:dLbl>
              <c:idx val="14"/>
              <c:layout>
                <c:manualLayout>
                  <c:x val="5.0910058289647987E-2"/>
                  <c:y val="4.2935208629052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183-4504-9A20-B629AA2FCE07}"/>
                </c:ext>
              </c:extLst>
            </c:dLbl>
            <c:dLbl>
              <c:idx val="15"/>
              <c:layout>
                <c:manualLayout>
                  <c:x val="3.4711403379305443E-2"/>
                  <c:y val="7.1558681048421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183-4504-9A20-B629AA2FCE07}"/>
                </c:ext>
              </c:extLst>
            </c:dLbl>
            <c:dLbl>
              <c:idx val="16"/>
              <c:layout>
                <c:manualLayout>
                  <c:x val="2.082684202758318E-2"/>
                  <c:y val="7.7283375532295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183-4504-9A20-B629AA2FCE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Overall cleansing ability</c:v>
                </c:pt>
                <c:pt idx="1">
                  <c:v>Removing dirt from skin pores</c:v>
                </c:pt>
                <c:pt idx="2">
                  <c:v>Does not make skin dry </c:v>
                </c:pt>
                <c:pt idx="3">
                  <c:v>Skin feels moisturized</c:v>
                </c:pt>
                <c:pt idx="4">
                  <c:v>Makes skin soft &amp; smooth</c:v>
                </c:pt>
                <c:pt idx="5">
                  <c:v>Improve complexion- fairness</c:v>
                </c:pt>
                <c:pt idx="6">
                  <c:v>Skin Glow</c:v>
                </c:pt>
                <c:pt idx="7">
                  <c:v>Skin look younger</c:v>
                </c:pt>
                <c:pt idx="8">
                  <c:v>Lighten pigmentation &amp; dark spots</c:v>
                </c:pt>
                <c:pt idx="9">
                  <c:v>Removal of skin irritation/acne/pimple</c:v>
                </c:pt>
                <c:pt idx="10">
                  <c:v>Tan removal</c:v>
                </c:pt>
                <c:pt idx="11">
                  <c:v>Makes my skin tighten</c:v>
                </c:pt>
                <c:pt idx="12">
                  <c:v>Prevents bad body odor</c:v>
                </c:pt>
                <c:pt idx="13">
                  <c:v>Retention of fresh feeling </c:v>
                </c:pt>
                <c:pt idx="14">
                  <c:v>Fragrance retention </c:v>
                </c:pt>
                <c:pt idx="15">
                  <c:v>Bathroom bloom</c:v>
                </c:pt>
                <c:pt idx="16">
                  <c:v>Soap Longevity</c:v>
                </c:pt>
              </c:strCache>
            </c:strRef>
          </c:cat>
          <c:val>
            <c:numRef>
              <c:f>Sheet1!$D$2:$D$18</c:f>
              <c:numCache>
                <c:formatCode>####</c:formatCode>
                <c:ptCount val="17"/>
                <c:pt idx="0">
                  <c:v>22.857142857142858</c:v>
                </c:pt>
                <c:pt idx="1">
                  <c:v>18.571428571428573</c:v>
                </c:pt>
                <c:pt idx="2">
                  <c:v>15.714285714285714</c:v>
                </c:pt>
                <c:pt idx="3">
                  <c:v>8.5714285714285712</c:v>
                </c:pt>
                <c:pt idx="4">
                  <c:v>24.285714285714285</c:v>
                </c:pt>
                <c:pt idx="5">
                  <c:v>15.714285714285714</c:v>
                </c:pt>
                <c:pt idx="6">
                  <c:v>22.857142857142858</c:v>
                </c:pt>
                <c:pt idx="7">
                  <c:v>11.428571428571429</c:v>
                </c:pt>
                <c:pt idx="8">
                  <c:v>14.285714285714285</c:v>
                </c:pt>
                <c:pt idx="9">
                  <c:v>17.142857142857142</c:v>
                </c:pt>
                <c:pt idx="10">
                  <c:v>11.428571428571429</c:v>
                </c:pt>
                <c:pt idx="11">
                  <c:v>15.714285714285714</c:v>
                </c:pt>
                <c:pt idx="12">
                  <c:v>22.857142857142858</c:v>
                </c:pt>
                <c:pt idx="13">
                  <c:v>18.571428571428573</c:v>
                </c:pt>
                <c:pt idx="14">
                  <c:v>15.714285714285714</c:v>
                </c:pt>
                <c:pt idx="15">
                  <c:v>12.857142857142856</c:v>
                </c:pt>
                <c:pt idx="16">
                  <c:v>4.2857142857142856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C183-4504-9A20-B629AA2FC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402176"/>
        <c:axId val="300403712"/>
      </c:radarChart>
      <c:catAx>
        <c:axId val="30040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403712"/>
        <c:crosses val="autoZero"/>
        <c:auto val="1"/>
        <c:lblAlgn val="ctr"/>
        <c:lblOffset val="100"/>
        <c:noMultiLvlLbl val="0"/>
      </c:catAx>
      <c:valAx>
        <c:axId val="300403712"/>
        <c:scaling>
          <c:orientation val="minMax"/>
          <c:max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#" sourceLinked="1"/>
        <c:majorTickMark val="out"/>
        <c:minorTickMark val="none"/>
        <c:tickLblPos val="nextTo"/>
        <c:crossAx val="30040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8002255670438412"/>
          <c:y val="5.2425603929161149E-3"/>
          <c:w val="0.115933079119827"/>
          <c:h val="0.18345939347912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Mean Score</a:t>
            </a:r>
          </a:p>
        </c:rich>
      </c:tx>
      <c:layout>
        <c:manualLayout>
          <c:xMode val="edge"/>
          <c:yMode val="edge"/>
          <c:x val="0.38380411005394544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1064071712593435"/>
          <c:y val="0.14049493855680512"/>
          <c:w val="0.54048381031836634"/>
          <c:h val="0.7839126229933911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B7S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8439192763049238E-3"/>
                  <c:y val="4.1247319143802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F8-4FCD-90EF-6FB1A6C8FCEE}"/>
                </c:ext>
              </c:extLst>
            </c:dLbl>
            <c:dLbl>
              <c:idx val="1"/>
              <c:layout>
                <c:manualLayout>
                  <c:x val="-1.1825691007959056E-2"/>
                  <c:y val="3.31101125299853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F8-4FCD-90EF-6FB1A6C8FCEE}"/>
                </c:ext>
              </c:extLst>
            </c:dLbl>
            <c:dLbl>
              <c:idx val="2"/>
              <c:layout>
                <c:manualLayout>
                  <c:x val="-2.08131673924664E-2"/>
                  <c:y val="3.66703206072267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F8-4FCD-90EF-6FB1A6C8FCEE}"/>
                </c:ext>
              </c:extLst>
            </c:dLbl>
            <c:dLbl>
              <c:idx val="3"/>
              <c:layout>
                <c:manualLayout>
                  <c:x val="-1.6008359762475624E-2"/>
                  <c:y val="2.2043174453078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F8-4FCD-90EF-6FB1A6C8FCEE}"/>
                </c:ext>
              </c:extLst>
            </c:dLbl>
            <c:dLbl>
              <c:idx val="4"/>
              <c:layout>
                <c:manualLayout>
                  <c:x val="-1.8919046157709157E-2"/>
                  <c:y val="-1.130628140064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F8-4FCD-90EF-6FB1A6C8FCEE}"/>
                </c:ext>
              </c:extLst>
            </c:dLbl>
            <c:dLbl>
              <c:idx val="5"/>
              <c:layout>
                <c:manualLayout>
                  <c:x val="-3.3771635484808299E-2"/>
                  <c:y val="-7.88206649964839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5.3871061111188605E-2"/>
                      <c:h val="4.55191393934524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CF8-4FCD-90EF-6FB1A6C8FCEE}"/>
                </c:ext>
              </c:extLst>
            </c:dLbl>
            <c:dLbl>
              <c:idx val="6"/>
              <c:layout>
                <c:manualLayout>
                  <c:x val="-1.4406498904992479E-2"/>
                  <c:y val="-2.784970974024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F8-4FCD-90EF-6FB1A6C8FCEE}"/>
                </c:ext>
              </c:extLst>
            </c:dLbl>
            <c:dLbl>
              <c:idx val="7"/>
              <c:layout>
                <c:manualLayout>
                  <c:x val="-1.3216661823356544E-2"/>
                  <c:y val="-3.5927409366491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F8-4FCD-90EF-6FB1A6C8FCEE}"/>
                </c:ext>
              </c:extLst>
            </c:dLbl>
            <c:dLbl>
              <c:idx val="8"/>
              <c:layout>
                <c:manualLayout>
                  <c:x val="-3.5401461634362833E-3"/>
                  <c:y val="-3.6068673384506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CF8-4FCD-90EF-6FB1A6C8FCEE}"/>
                </c:ext>
              </c:extLst>
            </c:dLbl>
            <c:dLbl>
              <c:idx val="9"/>
              <c:layout>
                <c:manualLayout>
                  <c:x val="2.2144262020672629E-3"/>
                  <c:y val="-2.6709407326663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57-4D5C-8B35-19B531841D3C}"/>
                </c:ext>
              </c:extLst>
            </c:dLbl>
            <c:dLbl>
              <c:idx val="10"/>
              <c:layout>
                <c:manualLayout>
                  <c:x val="4.4600266625969328E-3"/>
                  <c:y val="-2.4765777826960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57-4D5C-8B35-19B531841D3C}"/>
                </c:ext>
              </c:extLst>
            </c:dLbl>
            <c:dLbl>
              <c:idx val="11"/>
              <c:layout>
                <c:manualLayout>
                  <c:x val="2.2157098864156646E-2"/>
                  <c:y val="-8.88566196828900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57-4D5C-8B35-19B531841D3C}"/>
                </c:ext>
              </c:extLst>
            </c:dLbl>
            <c:dLbl>
              <c:idx val="12"/>
              <c:layout>
                <c:manualLayout>
                  <c:x val="1.7733832577567839E-2"/>
                  <c:y val="-5.6328195566172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57-4D5C-8B35-19B531841D3C}"/>
                </c:ext>
              </c:extLst>
            </c:dLbl>
            <c:dLbl>
              <c:idx val="13"/>
              <c:layout>
                <c:manualLayout>
                  <c:x val="1.5500983414470839E-2"/>
                  <c:y val="1.06837629306654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4.6425358144206223E-2"/>
                      <c:h val="5.1148515030561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957-4D5C-8B35-19B531841D3C}"/>
                </c:ext>
              </c:extLst>
            </c:dLbl>
            <c:dLbl>
              <c:idx val="14"/>
              <c:layout>
                <c:manualLayout>
                  <c:x val="2.4353139336111052E-2"/>
                  <c:y val="2.3165746602511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57-4D5C-8B35-19B531841D3C}"/>
                </c:ext>
              </c:extLst>
            </c:dLbl>
            <c:dLbl>
              <c:idx val="15"/>
              <c:layout>
                <c:manualLayout>
                  <c:x val="-4.0597344720575964E-17"/>
                  <c:y val="4.2735051722662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57-4D5C-8B35-19B531841D3C}"/>
                </c:ext>
              </c:extLst>
            </c:dLbl>
            <c:dLbl>
              <c:idx val="16"/>
              <c:layout>
                <c:manualLayout>
                  <c:x val="3.3179636633265251E-2"/>
                  <c:y val="0.106563410135571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57-4D5C-8B35-19B531841D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Overall cleansing ability</c:v>
                </c:pt>
                <c:pt idx="1">
                  <c:v>Removing dirt from skin pores</c:v>
                </c:pt>
                <c:pt idx="2">
                  <c:v>Does not make skin dry </c:v>
                </c:pt>
                <c:pt idx="3">
                  <c:v>Skin feels moisturized</c:v>
                </c:pt>
                <c:pt idx="4">
                  <c:v>Makes skin soft &amp; smooth</c:v>
                </c:pt>
                <c:pt idx="5">
                  <c:v>Improve complexion- fairness</c:v>
                </c:pt>
                <c:pt idx="6">
                  <c:v>Skin Glow</c:v>
                </c:pt>
                <c:pt idx="7">
                  <c:v>Skin look younger</c:v>
                </c:pt>
                <c:pt idx="8">
                  <c:v>Lighten pigmentation &amp; dark spots</c:v>
                </c:pt>
                <c:pt idx="9">
                  <c:v>Removal of skin irritation/acne/pimple</c:v>
                </c:pt>
                <c:pt idx="10">
                  <c:v>Tan removal</c:v>
                </c:pt>
                <c:pt idx="11">
                  <c:v>Makes my skin tighten</c:v>
                </c:pt>
                <c:pt idx="12">
                  <c:v>Prevents bad body odor</c:v>
                </c:pt>
                <c:pt idx="13">
                  <c:v>Retention of fresh feeling </c:v>
                </c:pt>
                <c:pt idx="14">
                  <c:v>Fragrance retention </c:v>
                </c:pt>
                <c:pt idx="15">
                  <c:v>Bathroom bloom</c:v>
                </c:pt>
                <c:pt idx="16">
                  <c:v>Soap Longevity</c:v>
                </c:pt>
              </c:strCache>
            </c:strRef>
          </c:cat>
          <c:val>
            <c:numRef>
              <c:f>Sheet1!$B$2:$B$18</c:f>
              <c:numCache>
                <c:formatCode>####.0</c:formatCode>
                <c:ptCount val="17"/>
                <c:pt idx="0">
                  <c:v>4.2714285714285714</c:v>
                </c:pt>
                <c:pt idx="1">
                  <c:v>4.128571428571429</c:v>
                </c:pt>
                <c:pt idx="2">
                  <c:v>3.9714285714285715</c:v>
                </c:pt>
                <c:pt idx="3">
                  <c:v>4.0714285714285712</c:v>
                </c:pt>
                <c:pt idx="4">
                  <c:v>4.128571428571429</c:v>
                </c:pt>
                <c:pt idx="5">
                  <c:v>4.1714285714285717</c:v>
                </c:pt>
                <c:pt idx="6">
                  <c:v>4</c:v>
                </c:pt>
                <c:pt idx="7">
                  <c:v>4.0428571428571427</c:v>
                </c:pt>
                <c:pt idx="8">
                  <c:v>4.0285714285714285</c:v>
                </c:pt>
                <c:pt idx="9">
                  <c:v>4</c:v>
                </c:pt>
                <c:pt idx="10">
                  <c:v>3.9571428571428573</c:v>
                </c:pt>
                <c:pt idx="11">
                  <c:v>3.9714285714285715</c:v>
                </c:pt>
                <c:pt idx="12">
                  <c:v>4.0428571428571427</c:v>
                </c:pt>
                <c:pt idx="13">
                  <c:v>4.1142857142857139</c:v>
                </c:pt>
                <c:pt idx="14">
                  <c:v>4.0714285714285712</c:v>
                </c:pt>
                <c:pt idx="15">
                  <c:v>4.0285714285714285</c:v>
                </c:pt>
                <c:pt idx="16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CF8-4FCD-90EF-6FB1A6C8FC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R3M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2549107333442E-3"/>
                  <c:y val="0.101905245773888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57-4D5C-8B35-19B531841D3C}"/>
                </c:ext>
              </c:extLst>
            </c:dLbl>
            <c:dLbl>
              <c:idx val="1"/>
              <c:layout>
                <c:manualLayout>
                  <c:x val="-3.0507453471120282E-2"/>
                  <c:y val="8.4964208310537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CF8-4FCD-90EF-6FB1A6C8FCEE}"/>
                </c:ext>
              </c:extLst>
            </c:dLbl>
            <c:dLbl>
              <c:idx val="2"/>
              <c:layout>
                <c:manualLayout>
                  <c:x val="-3.6276044987731446E-2"/>
                  <c:y val="0.117476443615143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CF8-4FCD-90EF-6FB1A6C8FCEE}"/>
                </c:ext>
              </c:extLst>
            </c:dLbl>
            <c:dLbl>
              <c:idx val="3"/>
              <c:layout>
                <c:manualLayout>
                  <c:x val="-0.10047203110311102"/>
                  <c:y val="-2.1084929834805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CF8-4FCD-90EF-6FB1A6C8FCEE}"/>
                </c:ext>
              </c:extLst>
            </c:dLbl>
            <c:dLbl>
              <c:idx val="4"/>
              <c:layout>
                <c:manualLayout>
                  <c:x val="-7.9670710656467136E-2"/>
                  <c:y val="3.57706218300143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CF8-4FCD-90EF-6FB1A6C8FCEE}"/>
                </c:ext>
              </c:extLst>
            </c:dLbl>
            <c:dLbl>
              <c:idx val="5"/>
              <c:layout>
                <c:manualLayout>
                  <c:x val="-7.6914901994398488E-2"/>
                  <c:y val="-3.2549935278016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CF8-4FCD-90EF-6FB1A6C8FCEE}"/>
                </c:ext>
              </c:extLst>
            </c:dLbl>
            <c:dLbl>
              <c:idx val="6"/>
              <c:layout>
                <c:manualLayout>
                  <c:x val="-0.10590559796065281"/>
                  <c:y val="-5.398591839463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CF8-4FCD-90EF-6FB1A6C8FCEE}"/>
                </c:ext>
              </c:extLst>
            </c:dLbl>
            <c:dLbl>
              <c:idx val="7"/>
              <c:layout>
                <c:manualLayout>
                  <c:x val="-2.6280010230186158E-2"/>
                  <c:y val="-0.165971471764826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CF8-4FCD-90EF-6FB1A6C8FCEE}"/>
                </c:ext>
              </c:extLst>
            </c:dLbl>
            <c:dLbl>
              <c:idx val="8"/>
              <c:layout>
                <c:manualLayout>
                  <c:x val="-5.6437456140167486E-2"/>
                  <c:y val="-0.128978040209017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CF8-4FCD-90EF-6FB1A6C8FCEE}"/>
                </c:ext>
              </c:extLst>
            </c:dLbl>
            <c:dLbl>
              <c:idx val="9"/>
              <c:layout>
                <c:manualLayout>
                  <c:x val="5.9747283739230606E-2"/>
                  <c:y val="-0.138545406402386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57-4D5C-8B35-19B531841D3C}"/>
                </c:ext>
              </c:extLst>
            </c:dLbl>
            <c:dLbl>
              <c:idx val="10"/>
              <c:layout>
                <c:manualLayout>
                  <c:x val="4.2046552922049188E-2"/>
                  <c:y val="-0.110619927274533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57-4D5C-8B35-19B531841D3C}"/>
                </c:ext>
              </c:extLst>
            </c:dLbl>
            <c:dLbl>
              <c:idx val="11"/>
              <c:layout>
                <c:manualLayout>
                  <c:x val="5.9776726883995324E-2"/>
                  <c:y val="-6.30316943676461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57-4D5C-8B35-19B531841D3C}"/>
                </c:ext>
              </c:extLst>
            </c:dLbl>
            <c:dLbl>
              <c:idx val="12"/>
              <c:layout>
                <c:manualLayout>
                  <c:x val="0.11511537879912388"/>
                  <c:y val="-3.5158551673468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957-4D5C-8B35-19B531841D3C}"/>
                </c:ext>
              </c:extLst>
            </c:dLbl>
            <c:dLbl>
              <c:idx val="13"/>
              <c:layout>
                <c:manualLayout>
                  <c:x val="0.10181596257480131"/>
                  <c:y val="-4.8169921320155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957-4D5C-8B35-19B531841D3C}"/>
                </c:ext>
              </c:extLst>
            </c:dLbl>
            <c:dLbl>
              <c:idx val="14"/>
              <c:layout>
                <c:manualLayout>
                  <c:x val="5.9780385499617068E-2"/>
                  <c:y val="0.109403548720673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957-4D5C-8B35-19B531841D3C}"/>
                </c:ext>
              </c:extLst>
            </c:dLbl>
            <c:dLbl>
              <c:idx val="15"/>
              <c:layout>
                <c:manualLayout>
                  <c:x val="5.3129719178602423E-2"/>
                  <c:y val="7.4588288569789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957-4D5C-8B35-19B531841D3C}"/>
                </c:ext>
              </c:extLst>
            </c:dLbl>
            <c:dLbl>
              <c:idx val="16"/>
              <c:layout>
                <c:manualLayout>
                  <c:x val="1.5501031729605227E-2"/>
                  <c:y val="3.18072458018307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57-4D5C-8B35-19B531841D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Overall cleansing ability</c:v>
                </c:pt>
                <c:pt idx="1">
                  <c:v>Removing dirt from skin pores</c:v>
                </c:pt>
                <c:pt idx="2">
                  <c:v>Does not make skin dry </c:v>
                </c:pt>
                <c:pt idx="3">
                  <c:v>Skin feels moisturized</c:v>
                </c:pt>
                <c:pt idx="4">
                  <c:v>Makes skin soft &amp; smooth</c:v>
                </c:pt>
                <c:pt idx="5">
                  <c:v>Improve complexion- fairness</c:v>
                </c:pt>
                <c:pt idx="6">
                  <c:v>Skin Glow</c:v>
                </c:pt>
                <c:pt idx="7">
                  <c:v>Skin look younger</c:v>
                </c:pt>
                <c:pt idx="8">
                  <c:v>Lighten pigmentation &amp; dark spots</c:v>
                </c:pt>
                <c:pt idx="9">
                  <c:v>Removal of skin irritation/acne/pimple</c:v>
                </c:pt>
                <c:pt idx="10">
                  <c:v>Tan removal</c:v>
                </c:pt>
                <c:pt idx="11">
                  <c:v>Makes my skin tighten</c:v>
                </c:pt>
                <c:pt idx="12">
                  <c:v>Prevents bad body odor</c:v>
                </c:pt>
                <c:pt idx="13">
                  <c:v>Retention of fresh feeling </c:v>
                </c:pt>
                <c:pt idx="14">
                  <c:v>Fragrance retention </c:v>
                </c:pt>
                <c:pt idx="15">
                  <c:v>Bathroom bloom</c:v>
                </c:pt>
                <c:pt idx="16">
                  <c:v>Soap Longevity</c:v>
                </c:pt>
              </c:strCache>
            </c:strRef>
          </c:cat>
          <c:val>
            <c:numRef>
              <c:f>Sheet1!$C$2:$C$18</c:f>
              <c:numCache>
                <c:formatCode>####.0</c:formatCode>
                <c:ptCount val="17"/>
                <c:pt idx="0">
                  <c:v>3.9142857142857141</c:v>
                </c:pt>
                <c:pt idx="1">
                  <c:v>3.842857142857143</c:v>
                </c:pt>
                <c:pt idx="2">
                  <c:v>3.8142857142857145</c:v>
                </c:pt>
                <c:pt idx="3">
                  <c:v>3.7571428571428571</c:v>
                </c:pt>
                <c:pt idx="4">
                  <c:v>3.8714285714285714</c:v>
                </c:pt>
                <c:pt idx="5">
                  <c:v>3.7714285714285714</c:v>
                </c:pt>
                <c:pt idx="6">
                  <c:v>3.6714285714285713</c:v>
                </c:pt>
                <c:pt idx="7">
                  <c:v>3.7</c:v>
                </c:pt>
                <c:pt idx="8">
                  <c:v>3.5857142857142859</c:v>
                </c:pt>
                <c:pt idx="9">
                  <c:v>3.6428571428571428</c:v>
                </c:pt>
                <c:pt idx="10">
                  <c:v>3.7</c:v>
                </c:pt>
                <c:pt idx="11">
                  <c:v>3.7714285714285714</c:v>
                </c:pt>
                <c:pt idx="12">
                  <c:v>3.8</c:v>
                </c:pt>
                <c:pt idx="13">
                  <c:v>3.8857142857142857</c:v>
                </c:pt>
                <c:pt idx="14">
                  <c:v>3.9</c:v>
                </c:pt>
                <c:pt idx="15">
                  <c:v>3.7</c:v>
                </c:pt>
                <c:pt idx="16">
                  <c:v>4.2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7CF8-4FCD-90EF-6FB1A6C8FC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K9P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8430449858333642E-3"/>
                  <c:y val="0.118830537954226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57-4D5C-8B35-19B531841D3C}"/>
                </c:ext>
              </c:extLst>
            </c:dLbl>
            <c:dLbl>
              <c:idx val="1"/>
              <c:layout>
                <c:manualLayout>
                  <c:x val="-4.0543672442268211E-2"/>
                  <c:y val="0.107419421296537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57-4D5C-8B35-19B531841D3C}"/>
                </c:ext>
              </c:extLst>
            </c:dLbl>
            <c:dLbl>
              <c:idx val="2"/>
              <c:layout>
                <c:manualLayout>
                  <c:x val="-7.391818091438368E-2"/>
                  <c:y val="8.9741238470738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57-4D5C-8B35-19B531841D3C}"/>
                </c:ext>
              </c:extLst>
            </c:dLbl>
            <c:dLbl>
              <c:idx val="3"/>
              <c:layout>
                <c:manualLayout>
                  <c:x val="-9.421210105795641E-2"/>
                  <c:y val="3.8120438996231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57-4D5C-8B35-19B531841D3C}"/>
                </c:ext>
              </c:extLst>
            </c:dLbl>
            <c:dLbl>
              <c:idx val="4"/>
              <c:layout>
                <c:manualLayout>
                  <c:x val="-0.10918532169208145"/>
                  <c:y val="3.1073648672173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57-4D5C-8B35-19B531841D3C}"/>
                </c:ext>
              </c:extLst>
            </c:dLbl>
            <c:dLbl>
              <c:idx val="5"/>
              <c:layout>
                <c:manualLayout>
                  <c:x val="-0.10473994856293091"/>
                  <c:y val="-3.16149759374375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57-4D5C-8B35-19B531841D3C}"/>
                </c:ext>
              </c:extLst>
            </c:dLbl>
            <c:dLbl>
              <c:idx val="6"/>
              <c:layout>
                <c:manualLayout>
                  <c:x val="-5.3142611443174032E-2"/>
                  <c:y val="-7.78411309814610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57-4D5C-8B35-19B531841D3C}"/>
                </c:ext>
              </c:extLst>
            </c:dLbl>
            <c:dLbl>
              <c:idx val="7"/>
              <c:layout>
                <c:manualLayout>
                  <c:x val="-2.2153440248534984E-2"/>
                  <c:y val="-9.0957395260048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57-4D5C-8B35-19B531841D3C}"/>
                </c:ext>
              </c:extLst>
            </c:dLbl>
            <c:dLbl>
              <c:idx val="8"/>
              <c:layout>
                <c:manualLayout>
                  <c:x val="-6.6470077053929384E-3"/>
                  <c:y val="-9.2900939771631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57-4D5C-8B35-19B531841D3C}"/>
                </c:ext>
              </c:extLst>
            </c:dLbl>
            <c:dLbl>
              <c:idx val="9"/>
              <c:layout>
                <c:manualLayout>
                  <c:x val="8.8723171023206773E-3"/>
                  <c:y val="-9.8772377983481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957-4D5C-8B35-19B531841D3C}"/>
                </c:ext>
              </c:extLst>
            </c:dLbl>
            <c:dLbl>
              <c:idx val="10"/>
              <c:layout>
                <c:manualLayout>
                  <c:x val="2.4377007447547647E-2"/>
                  <c:y val="-0.154227708282928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957-4D5C-8B35-19B531841D3C}"/>
                </c:ext>
              </c:extLst>
            </c:dLbl>
            <c:dLbl>
              <c:idx val="11"/>
              <c:layout>
                <c:manualLayout>
                  <c:x val="9.9634556565333474E-2"/>
                  <c:y val="-1.2190840813636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957-4D5C-8B35-19B531841D3C}"/>
                </c:ext>
              </c:extLst>
            </c:dLbl>
            <c:dLbl>
              <c:idx val="12"/>
              <c:layout>
                <c:manualLayout>
                  <c:x val="7.3088861153098081E-2"/>
                  <c:y val="-2.34041434931952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957-4D5C-8B35-19B531841D3C}"/>
                </c:ext>
              </c:extLst>
            </c:dLbl>
            <c:dLbl>
              <c:idx val="13"/>
              <c:layout>
                <c:manualLayout>
                  <c:x val="0.10509128369263741"/>
                  <c:y val="2.52567645394932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4.6425358144206223E-2"/>
                      <c:h val="5.1148515030561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E-7957-4D5C-8B35-19B531841D3C}"/>
                </c:ext>
              </c:extLst>
            </c:dLbl>
            <c:dLbl>
              <c:idx val="14"/>
              <c:layout>
                <c:manualLayout>
                  <c:x val="9.9619747883055276E-2"/>
                  <c:y val="6.4975460643778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957-4D5C-8B35-19B531841D3C}"/>
                </c:ext>
              </c:extLst>
            </c:dLbl>
            <c:dLbl>
              <c:idx val="15"/>
              <c:layout>
                <c:manualLayout>
                  <c:x val="5.4683325385798093E-2"/>
                  <c:y val="9.4501192760629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57-4D5C-8B35-19B531841D3C}"/>
                </c:ext>
              </c:extLst>
            </c:dLbl>
            <c:dLbl>
              <c:idx val="16"/>
              <c:layout>
                <c:manualLayout>
                  <c:x val="2.3183139639934017E-2"/>
                  <c:y val="0.118138632559870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957-4D5C-8B35-19B531841D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Overall cleansing ability</c:v>
                </c:pt>
                <c:pt idx="1">
                  <c:v>Removing dirt from skin pores</c:v>
                </c:pt>
                <c:pt idx="2">
                  <c:v>Does not make skin dry </c:v>
                </c:pt>
                <c:pt idx="3">
                  <c:v>Skin feels moisturized</c:v>
                </c:pt>
                <c:pt idx="4">
                  <c:v>Makes skin soft &amp; smooth</c:v>
                </c:pt>
                <c:pt idx="5">
                  <c:v>Improve complexion- fairness</c:v>
                </c:pt>
                <c:pt idx="6">
                  <c:v>Skin Glow</c:v>
                </c:pt>
                <c:pt idx="7">
                  <c:v>Skin look younger</c:v>
                </c:pt>
                <c:pt idx="8">
                  <c:v>Lighten pigmentation &amp; dark spots</c:v>
                </c:pt>
                <c:pt idx="9">
                  <c:v>Removal of skin irritation/acne/pimple</c:v>
                </c:pt>
                <c:pt idx="10">
                  <c:v>Tan removal</c:v>
                </c:pt>
                <c:pt idx="11">
                  <c:v>Makes my skin tighten</c:v>
                </c:pt>
                <c:pt idx="12">
                  <c:v>Prevents bad body odor</c:v>
                </c:pt>
                <c:pt idx="13">
                  <c:v>Retention of fresh feeling </c:v>
                </c:pt>
                <c:pt idx="14">
                  <c:v>Fragrance retention </c:v>
                </c:pt>
                <c:pt idx="15">
                  <c:v>Bathroom bloom</c:v>
                </c:pt>
                <c:pt idx="16">
                  <c:v>Soap Longevity</c:v>
                </c:pt>
              </c:strCache>
            </c:strRef>
          </c:cat>
          <c:val>
            <c:numRef>
              <c:f>Sheet1!$D$2:$D$18</c:f>
              <c:numCache>
                <c:formatCode>####.0</c:formatCode>
                <c:ptCount val="17"/>
                <c:pt idx="0">
                  <c:v>3.7285714285714286</c:v>
                </c:pt>
                <c:pt idx="1">
                  <c:v>3.7428571428571429</c:v>
                </c:pt>
                <c:pt idx="2">
                  <c:v>3.7285714285714286</c:v>
                </c:pt>
                <c:pt idx="3">
                  <c:v>3.5571428571428569</c:v>
                </c:pt>
                <c:pt idx="4">
                  <c:v>3.7857142857142856</c:v>
                </c:pt>
                <c:pt idx="5">
                  <c:v>3.6142857142857143</c:v>
                </c:pt>
                <c:pt idx="6">
                  <c:v>3.7142857142857144</c:v>
                </c:pt>
                <c:pt idx="7">
                  <c:v>3.5857142857142859</c:v>
                </c:pt>
                <c:pt idx="8">
                  <c:v>3.6</c:v>
                </c:pt>
                <c:pt idx="9">
                  <c:v>3.7</c:v>
                </c:pt>
                <c:pt idx="10">
                  <c:v>3.6857142857142855</c:v>
                </c:pt>
                <c:pt idx="11">
                  <c:v>3.7142857142857144</c:v>
                </c:pt>
                <c:pt idx="12">
                  <c:v>3.8</c:v>
                </c:pt>
                <c:pt idx="13">
                  <c:v>3.6714285714285713</c:v>
                </c:pt>
                <c:pt idx="14">
                  <c:v>3.7</c:v>
                </c:pt>
                <c:pt idx="15">
                  <c:v>3.6285714285714286</c:v>
                </c:pt>
                <c:pt idx="16">
                  <c:v>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7957-4D5C-8B35-19B531841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514688"/>
        <c:axId val="300713088"/>
      </c:radarChart>
      <c:catAx>
        <c:axId val="300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713088"/>
        <c:crosses val="autoZero"/>
        <c:auto val="1"/>
        <c:lblAlgn val="ctr"/>
        <c:lblOffset val="100"/>
        <c:noMultiLvlLbl val="0"/>
      </c:catAx>
      <c:valAx>
        <c:axId val="300713088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#.0" sourceLinked="1"/>
        <c:majorTickMark val="out"/>
        <c:minorTickMark val="none"/>
        <c:tickLblPos val="nextTo"/>
        <c:crossAx val="300514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5511989851032355"/>
          <c:y val="9.2617746441954127E-2"/>
          <c:w val="0.10500488534940901"/>
          <c:h val="0.185785912495700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0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7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4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7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1269-12B0-48E8-BE83-6D584C0FB3FB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D051-CE93-46BE-84FC-BF1BB9B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9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4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Attributional Assessment – While Bathing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17451" y="6675120"/>
            <a:ext cx="3086100" cy="18288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765-A46A-4A51-9622-34EF01F2360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82234818"/>
              </p:ext>
            </p:extLst>
          </p:nvPr>
        </p:nvGraphicFramePr>
        <p:xfrm>
          <a:off x="1" y="950716"/>
          <a:ext cx="4425843" cy="464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72751053"/>
              </p:ext>
            </p:extLst>
          </p:nvPr>
        </p:nvGraphicFramePr>
        <p:xfrm>
          <a:off x="4366495" y="867396"/>
          <a:ext cx="4301340" cy="475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21624" y="840989"/>
            <a:ext cx="70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Figures in %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09330" y="757038"/>
            <a:ext cx="690770" cy="387356"/>
          </a:xfrm>
          <a:prstGeom prst="leftRightArrow">
            <a:avLst>
              <a:gd name="adj1" fmla="val 68525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Base:70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Plaque 11"/>
          <p:cNvSpPr/>
          <p:nvPr/>
        </p:nvSpPr>
        <p:spPr>
          <a:xfrm>
            <a:off x="795528" y="5367854"/>
            <a:ext cx="8174736" cy="1246661"/>
          </a:xfrm>
          <a:prstGeom prst="plaqu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B7S:</a:t>
            </a:r>
            <a:r>
              <a:rPr lang="en-US" sz="1200" dirty="0">
                <a:solidFill>
                  <a:prstClr val="black"/>
                </a:solidFill>
              </a:rPr>
              <a:t> Rated good in all the attributes with the mean score of 4.1 &amp; above. Soap texture received highest rating with regards to both mean score (4.5) and top box (51%) results. </a:t>
            </a:r>
            <a:r>
              <a:rPr lang="en-US" sz="1200" b="1" dirty="0">
                <a:solidFill>
                  <a:prstClr val="black"/>
                </a:solidFill>
              </a:rPr>
              <a:t>R3M:</a:t>
            </a:r>
            <a:r>
              <a:rPr lang="en-US" sz="1200" dirty="0">
                <a:solidFill>
                  <a:prstClr val="black"/>
                </a:solidFill>
              </a:rPr>
              <a:t> Decently rated in all the attributes with the mean score of 3.7 &amp; above. In top box, Gentle feel on skin (34%) was the top rated attribute, while in mean score, it was Dirt cleansing and Rinse off ability (both 4.0) of the soap.</a:t>
            </a:r>
            <a:r>
              <a:rPr lang="en-US" sz="1200" b="1" dirty="0">
                <a:solidFill>
                  <a:prstClr val="black"/>
                </a:solidFill>
              </a:rPr>
              <a:t>K9P: </a:t>
            </a:r>
            <a:r>
              <a:rPr lang="en-US" sz="1200" dirty="0">
                <a:solidFill>
                  <a:prstClr val="black"/>
                </a:solidFill>
              </a:rPr>
              <a:t>Decently rated in all the attributes with the mean score of 3.7 &amp; above. Fragrance received highest rating with regards to both mean score (4.0) and top box (33%) results.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**Sample B7S was found significantly better than K9P in nine attributes, while against R3M, B7S is significantly better in three attributes.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4009" y="4945952"/>
            <a:ext cx="226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** A 5 point rating scale was used**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Attributional Assessment – Post Bathing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&amp;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A765-A46A-4A51-9622-34EF01F236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41577201"/>
              </p:ext>
            </p:extLst>
          </p:nvPr>
        </p:nvGraphicFramePr>
        <p:xfrm>
          <a:off x="-46159" y="851218"/>
          <a:ext cx="4543425" cy="4566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8077963"/>
              </p:ext>
            </p:extLst>
          </p:nvPr>
        </p:nvGraphicFramePr>
        <p:xfrm>
          <a:off x="4225413" y="810333"/>
          <a:ext cx="5016274" cy="450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Plaque 8"/>
          <p:cNvSpPr/>
          <p:nvPr/>
        </p:nvSpPr>
        <p:spPr>
          <a:xfrm>
            <a:off x="673753" y="5438114"/>
            <a:ext cx="8174736" cy="1203875"/>
          </a:xfrm>
          <a:prstGeom prst="plaqu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B7S:</a:t>
            </a:r>
            <a:r>
              <a:rPr lang="en-US" sz="1200" dirty="0">
                <a:solidFill>
                  <a:prstClr val="black"/>
                </a:solidFill>
              </a:rPr>
              <a:t> Rated good in all the attributes with the mean score of 4.0 &amp; above. Received highest rating in Overall cleansing ability with regards to both mean score (4.3) and top box (43%) results.</a:t>
            </a:r>
            <a:r>
              <a:rPr lang="en-US" sz="1200" b="1" dirty="0">
                <a:solidFill>
                  <a:prstClr val="black"/>
                </a:solidFill>
              </a:rPr>
              <a:t>R3M:</a:t>
            </a:r>
            <a:r>
              <a:rPr lang="en-US" sz="1200" dirty="0">
                <a:solidFill>
                  <a:prstClr val="black"/>
                </a:solidFill>
              </a:rPr>
              <a:t> Decently rated in all the attributes with the mean score of 3.6 &amp; above. In top box, Overall cleansing ability (31%) was the top rated attribute, while in mean score, it was Longevity (4.2) of the soap.</a:t>
            </a:r>
            <a:r>
              <a:rPr lang="en-US" sz="1200" b="1" dirty="0">
                <a:solidFill>
                  <a:prstClr val="black"/>
                </a:solidFill>
              </a:rPr>
              <a:t>K9P</a:t>
            </a:r>
            <a:r>
              <a:rPr lang="en-US" sz="1200" dirty="0">
                <a:solidFill>
                  <a:prstClr val="black"/>
                </a:solidFill>
              </a:rPr>
              <a:t>: Decently rated in all the attributes with the mean score of 3.6 &amp; above. Top rated attributes were - Longevity, Making skin soft &amp; smooth and Prevention of bad body odor with the mean score of 3.8 each. 24% of respondents given top box rating to its skin softening &amp; smoothing ability.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**Sample B7S was found significantly better than R3M and K9P in nine attributes,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1624" y="840989"/>
            <a:ext cx="70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Figures in %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09330" y="757038"/>
            <a:ext cx="690770" cy="387356"/>
          </a:xfrm>
          <a:prstGeom prst="leftRightArrow">
            <a:avLst>
              <a:gd name="adj1" fmla="val 68525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Base:70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0603" y="4985558"/>
            <a:ext cx="226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** A 5 point rating scale was used**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8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548</Words>
  <Application>Microsoft Office PowerPoint</Application>
  <PresentationFormat>On-screen Show (4:3)</PresentationFormat>
  <Paragraphs>200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Attributional Assessment – While Bathing</vt:lpstr>
      <vt:lpstr>Attributional Assessment – Post Bathing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Amarjit Mishra</dc:creator>
  <cp:lastModifiedBy>Amarjit Mishra</cp:lastModifiedBy>
  <cp:revision>3</cp:revision>
  <dcterms:created xsi:type="dcterms:W3CDTF">2017-04-24T04:36:06Z</dcterms:created>
  <dcterms:modified xsi:type="dcterms:W3CDTF">2017-04-24T05:32:03Z</dcterms:modified>
</cp:coreProperties>
</file>