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4"/>
  </p:notesMasterIdLst>
  <p:sldIdLst>
    <p:sldId id="314" r:id="rId2"/>
    <p:sldId id="316" r:id="rId3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2" autoAdjust="0"/>
    <p:restoredTop sz="93594" autoAdjust="0"/>
  </p:normalViewPr>
  <p:slideViewPr>
    <p:cSldViewPr>
      <p:cViewPr>
        <p:scale>
          <a:sx n="81" d="100"/>
          <a:sy n="81" d="100"/>
        </p:scale>
        <p:origin x="-9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11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29837" cy="497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2" y="1"/>
            <a:ext cx="2929837" cy="497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3482B-C028-41C9-8299-085B7FAA9AB5}" type="datetimeFigureOut">
              <a:rPr lang="en-IN" smtClean="0"/>
              <a:t>20-04-2017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22695"/>
            <a:ext cx="5408930" cy="4474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663"/>
            <a:ext cx="2929837" cy="497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2" y="9443663"/>
            <a:ext cx="2929837" cy="497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10174-5A0E-4C12-AF30-34E13066C4D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538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10174-5A0E-4C12-AF30-34E13066C4D3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27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CDB2-A5FE-4280-AA60-32941F5EAC49}" type="datetimeFigureOut">
              <a:rPr lang="en-IN" smtClean="0"/>
              <a:t>20-04-2017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156B-172C-4563-AC58-FBADE8F185E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CDB2-A5FE-4280-AA60-32941F5EAC49}" type="datetimeFigureOut">
              <a:rPr lang="en-IN" smtClean="0"/>
              <a:t>20-04-2017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156B-172C-4563-AC58-FBADE8F185EB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CDB2-A5FE-4280-AA60-32941F5EAC49}" type="datetimeFigureOut">
              <a:rPr lang="en-IN" smtClean="0"/>
              <a:t>20-04-2017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156B-172C-4563-AC58-FBADE8F185EB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CDB2-A5FE-4280-AA60-32941F5EAC49}" type="datetimeFigureOut">
              <a:rPr lang="en-IN" smtClean="0"/>
              <a:t>20-04-2017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156B-172C-4563-AC58-FBADE8F185EB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CDB2-A5FE-4280-AA60-32941F5EAC49}" type="datetimeFigureOut">
              <a:rPr lang="en-IN" smtClean="0"/>
              <a:t>20-04-2017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156B-172C-4563-AC58-FBADE8F185E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CDB2-A5FE-4280-AA60-32941F5EAC49}" type="datetimeFigureOut">
              <a:rPr lang="en-IN" smtClean="0"/>
              <a:t>20-04-2017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156B-172C-4563-AC58-FBADE8F185EB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CDB2-A5FE-4280-AA60-32941F5EAC49}" type="datetimeFigureOut">
              <a:rPr lang="en-IN" smtClean="0"/>
              <a:t>20-04-2017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156B-172C-4563-AC58-FBADE8F185E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CDB2-A5FE-4280-AA60-32941F5EAC49}" type="datetimeFigureOut">
              <a:rPr lang="en-IN" smtClean="0"/>
              <a:t>20-04-2017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156B-172C-4563-AC58-FBADE8F185EB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CDB2-A5FE-4280-AA60-32941F5EAC49}" type="datetimeFigureOut">
              <a:rPr lang="en-IN" smtClean="0"/>
              <a:t>20-04-2017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156B-172C-4563-AC58-FBADE8F185EB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CDB2-A5FE-4280-AA60-32941F5EAC49}" type="datetimeFigureOut">
              <a:rPr lang="en-IN" smtClean="0"/>
              <a:t>20-04-2017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156B-172C-4563-AC58-FBADE8F185E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CDB2-A5FE-4280-AA60-32941F5EAC49}" type="datetimeFigureOut">
              <a:rPr lang="en-IN" smtClean="0"/>
              <a:t>20-04-2017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156B-172C-4563-AC58-FBADE8F185EB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6F2CDB2-A5FE-4280-AA60-32941F5EAC49}" type="datetimeFigureOut">
              <a:rPr lang="en-IN" smtClean="0"/>
              <a:t>20-04-2017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C88156B-172C-4563-AC58-FBADE8F185EB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229600" cy="663352"/>
          </a:xfrm>
        </p:spPr>
        <p:txBody>
          <a:bodyPr>
            <a:normAutofit/>
          </a:bodyPr>
          <a:lstStyle/>
          <a:p>
            <a:r>
              <a:rPr lang="en-IN" sz="2800" dirty="0"/>
              <a:t>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28800"/>
            <a:ext cx="8208912" cy="485192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000" b="1" dirty="0" smtClean="0"/>
              <a:t>Factory performance: </a:t>
            </a:r>
            <a:r>
              <a:rPr lang="en-IN" sz="2000" b="1" dirty="0" smtClean="0"/>
              <a:t>2015 - 2016</a:t>
            </a:r>
            <a:endParaRPr lang="en-IN" sz="2000" b="1" dirty="0"/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Production OTIF 100</a:t>
            </a:r>
            <a:r>
              <a:rPr lang="en-US" sz="1500" dirty="0" smtClean="0"/>
              <a:t>% sustaining since last 20 months.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Actual deliverance 50% more than the ABP in year 15-16.  (Actual production 637 </a:t>
            </a:r>
            <a:r>
              <a:rPr lang="en-US" sz="1600" dirty="0"/>
              <a:t>lac pcs. against ABP 423 lac </a:t>
            </a:r>
            <a:r>
              <a:rPr lang="en-US" sz="1600" dirty="0" smtClean="0"/>
              <a:t>pcs).</a:t>
            </a:r>
            <a:endParaRPr lang="en-IN" sz="1500" dirty="0" smtClean="0"/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500" dirty="0" smtClean="0"/>
              <a:t>QDI </a:t>
            </a:r>
            <a:r>
              <a:rPr lang="en-IN" sz="1500" dirty="0"/>
              <a:t>-  For J&amp;J </a:t>
            </a:r>
            <a:r>
              <a:rPr lang="en-IN" sz="1500" dirty="0" smtClean="0"/>
              <a:t>-5.5   </a:t>
            </a:r>
            <a:r>
              <a:rPr lang="en-IN" sz="1500" dirty="0"/>
              <a:t>RBI </a:t>
            </a:r>
            <a:r>
              <a:rPr lang="en-IN" sz="1500" dirty="0" smtClean="0"/>
              <a:t>4.6, CPD 5.0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500" dirty="0" smtClean="0"/>
              <a:t>Savings in variable conversion cost is  Rs.149  lacs on YTD March-16 basis 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500" dirty="0" smtClean="0"/>
              <a:t>Savings </a:t>
            </a:r>
            <a:r>
              <a:rPr lang="en-IN" sz="1500" dirty="0"/>
              <a:t>in wastage </a:t>
            </a:r>
            <a:r>
              <a:rPr lang="en-IN" sz="1500" dirty="0" err="1" smtClean="0"/>
              <a:t>Rs</a:t>
            </a:r>
            <a:r>
              <a:rPr lang="en-IN" sz="1500" dirty="0" smtClean="0"/>
              <a:t>. 0.84 lacs </a:t>
            </a:r>
            <a:r>
              <a:rPr lang="en-IN" sz="1500" dirty="0"/>
              <a:t>for </a:t>
            </a:r>
            <a:r>
              <a:rPr lang="en-IN" sz="1500" dirty="0" smtClean="0"/>
              <a:t>Mar-16 </a:t>
            </a:r>
            <a:r>
              <a:rPr lang="en-IN" sz="1500" dirty="0"/>
              <a:t>and </a:t>
            </a:r>
            <a:r>
              <a:rPr lang="en-IN" sz="1500" dirty="0" smtClean="0"/>
              <a:t> </a:t>
            </a:r>
            <a:r>
              <a:rPr lang="en-IN" sz="1500" dirty="0" err="1" smtClean="0"/>
              <a:t>Rs</a:t>
            </a:r>
            <a:r>
              <a:rPr lang="en-IN" sz="1500" dirty="0" smtClean="0"/>
              <a:t>.  9.82  </a:t>
            </a:r>
            <a:r>
              <a:rPr lang="en-IN" sz="1500" dirty="0"/>
              <a:t>lacs on YTD </a:t>
            </a:r>
            <a:r>
              <a:rPr lang="en-IN" sz="1500" dirty="0" smtClean="0"/>
              <a:t>Mar-16 basis.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500" dirty="0" smtClean="0"/>
              <a:t>ISO surveillance audit completed- Status-”Continuation of the certificate”.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500" dirty="0" smtClean="0"/>
              <a:t>Central Excise external Audit completed for year 2015-16. 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500" dirty="0" smtClean="0"/>
              <a:t>Physical Verifications of stocks completed.  No critical/Major findings.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b="1" dirty="0"/>
              <a:t>External </a:t>
            </a:r>
            <a:r>
              <a:rPr lang="en-US" sz="2000" b="1" dirty="0"/>
              <a:t>Visit: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Dr. P.S. Maan (RB QA head) &amp; Mr. Pankaj Tyagi </a:t>
            </a:r>
            <a:r>
              <a:rPr lang="en-US" sz="1500" dirty="0" smtClean="0"/>
              <a:t>visited.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 smtClean="0"/>
              <a:t>Fire office Visited factory in relation to provisional NOC.  Expected to get the same by 14/4.</a:t>
            </a:r>
            <a:endParaRPr lang="en-US" dirty="0"/>
          </a:p>
          <a:p>
            <a:pPr lvl="2"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1500" b="1" dirty="0"/>
          </a:p>
          <a:p>
            <a:pPr lvl="2" algn="just">
              <a:lnSpc>
                <a:spcPct val="150000"/>
              </a:lnSpc>
              <a:buClr>
                <a:srgbClr val="4F81BD"/>
              </a:buClr>
              <a:buFont typeface="Wingdings" panose="05000000000000000000" pitchFamily="2" charset="2"/>
              <a:buChar char="Ø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>
              <a:lnSpc>
                <a:spcPct val="150000"/>
              </a:lnSpc>
              <a:buClr>
                <a:srgbClr val="4F81BD"/>
              </a:buClr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342900" indent="-342900">
              <a:lnSpc>
                <a:spcPct val="200000"/>
              </a:lnSpc>
            </a:pPr>
            <a:endParaRPr lang="en-US" sz="2800" b="1" dirty="0"/>
          </a:p>
          <a:p>
            <a:pPr marL="0" indent="0" algn="just">
              <a:lnSpc>
                <a:spcPct val="150000"/>
              </a:lnSpc>
              <a:buNone/>
            </a:pPr>
            <a:endParaRPr lang="en-IN" sz="2600" b="1" dirty="0"/>
          </a:p>
          <a:p>
            <a:endParaRPr lang="en-US" sz="16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24871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1008112"/>
          </a:xfrm>
        </p:spPr>
        <p:txBody>
          <a:bodyPr>
            <a:normAutofit/>
          </a:bodyPr>
          <a:lstStyle/>
          <a:p>
            <a:r>
              <a:rPr lang="en-IN" sz="2800" dirty="0" smtClean="0"/>
              <a:t>Highlights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904656"/>
          </a:xfrm>
        </p:spPr>
        <p:txBody>
          <a:bodyPr>
            <a:normAutofit fontScale="3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6400" b="1" dirty="0" smtClean="0"/>
              <a:t>Factory performance: </a:t>
            </a:r>
            <a:r>
              <a:rPr lang="en-IN" sz="6400" b="1" dirty="0" smtClean="0"/>
              <a:t>2016 - 2017</a:t>
            </a:r>
            <a:endParaRPr lang="en-IN" sz="6400" b="1" dirty="0"/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900" dirty="0" smtClean="0"/>
              <a:t>Sustained Production </a:t>
            </a:r>
            <a:r>
              <a:rPr lang="en-US" sz="4900" dirty="0"/>
              <a:t>OTIF </a:t>
            </a:r>
            <a:r>
              <a:rPr lang="en-US" sz="4900" dirty="0" smtClean="0"/>
              <a:t>100%.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900" dirty="0" smtClean="0"/>
              <a:t>Highest production achieved 64.83 </a:t>
            </a:r>
            <a:r>
              <a:rPr lang="en-US" sz="4900" dirty="0" err="1" smtClean="0"/>
              <a:t>lacs</a:t>
            </a:r>
            <a:r>
              <a:rPr lang="en-US" sz="4900" dirty="0" smtClean="0"/>
              <a:t> pcs 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900" dirty="0" smtClean="0"/>
              <a:t>Business scenario will be as below as per latest estimate: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4900" dirty="0" smtClean="0"/>
          </a:p>
          <a:p>
            <a:pPr marL="548640" lvl="2" indent="0" algn="just">
              <a:lnSpc>
                <a:spcPct val="150000"/>
              </a:lnSpc>
              <a:buNone/>
            </a:pPr>
            <a:endParaRPr lang="en-IN" sz="4900" dirty="0" smtClean="0"/>
          </a:p>
          <a:p>
            <a:pPr marL="548640" lvl="2" indent="0" algn="just">
              <a:lnSpc>
                <a:spcPct val="150000"/>
              </a:lnSpc>
              <a:buNone/>
            </a:pPr>
            <a:endParaRPr lang="en-IN" sz="4900" dirty="0"/>
          </a:p>
          <a:p>
            <a:pPr marL="548640" lvl="2" indent="0" algn="just">
              <a:lnSpc>
                <a:spcPct val="150000"/>
              </a:lnSpc>
              <a:buNone/>
            </a:pPr>
            <a:endParaRPr lang="en-IN" sz="4900" dirty="0" smtClean="0"/>
          </a:p>
          <a:p>
            <a:pPr marL="548640" lvl="2" indent="0" algn="just">
              <a:lnSpc>
                <a:spcPct val="150000"/>
              </a:lnSpc>
              <a:buNone/>
            </a:pPr>
            <a:endParaRPr lang="en-IN" sz="4900" dirty="0"/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4900" dirty="0" smtClean="0"/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900" dirty="0" smtClean="0"/>
              <a:t>Saving </a:t>
            </a:r>
            <a:r>
              <a:rPr lang="en-US" sz="4900" dirty="0"/>
              <a:t>in variable cost  </a:t>
            </a:r>
            <a:r>
              <a:rPr lang="en-US" sz="4900" dirty="0" err="1" smtClean="0"/>
              <a:t>Rs</a:t>
            </a:r>
            <a:r>
              <a:rPr lang="en-US" sz="4900" dirty="0" smtClean="0"/>
              <a:t>      </a:t>
            </a:r>
            <a:r>
              <a:rPr lang="en-US" sz="4900" dirty="0" err="1" smtClean="0"/>
              <a:t>lacs</a:t>
            </a:r>
            <a:r>
              <a:rPr lang="en-US" sz="4900" dirty="0" smtClean="0"/>
              <a:t>  </a:t>
            </a:r>
            <a:r>
              <a:rPr lang="en-US" sz="4900" dirty="0"/>
              <a:t>YTD </a:t>
            </a:r>
            <a:r>
              <a:rPr lang="en-US" sz="4900" dirty="0" smtClean="0"/>
              <a:t>March- 17</a:t>
            </a:r>
            <a:endParaRPr lang="en-IN" sz="4900" dirty="0"/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900" dirty="0"/>
              <a:t>Savings in wastage </a:t>
            </a:r>
            <a:r>
              <a:rPr lang="en-IN" sz="4900" dirty="0" smtClean="0"/>
              <a:t>Rs.2.00 </a:t>
            </a:r>
            <a:r>
              <a:rPr lang="en-IN" sz="4900" dirty="0" err="1"/>
              <a:t>lacs</a:t>
            </a:r>
            <a:r>
              <a:rPr lang="en-IN" sz="4900" dirty="0"/>
              <a:t> for </a:t>
            </a:r>
            <a:r>
              <a:rPr lang="en-IN" sz="4900" dirty="0" smtClean="0"/>
              <a:t>March 17 </a:t>
            </a:r>
            <a:r>
              <a:rPr lang="en-IN" sz="4900" dirty="0"/>
              <a:t>&amp; </a:t>
            </a:r>
            <a:r>
              <a:rPr lang="en-IN" sz="4900" dirty="0" smtClean="0"/>
              <a:t>Rs.11.78 for 2016-17.</a:t>
            </a:r>
            <a:endParaRPr lang="en-IN" sz="4900" dirty="0"/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6400" b="1" dirty="0" smtClean="0"/>
          </a:p>
          <a:p>
            <a:pPr marL="182880" lvl="2">
              <a:buSzPct val="85000"/>
            </a:pPr>
            <a:endParaRPr lang="en-IN" sz="6400" b="1" dirty="0"/>
          </a:p>
          <a:p>
            <a:endParaRPr lang="en-US" sz="6400" b="1" dirty="0"/>
          </a:p>
          <a:p>
            <a:endParaRPr lang="en-US" sz="6400" dirty="0"/>
          </a:p>
          <a:p>
            <a:endParaRPr lang="en-US" sz="6400" dirty="0"/>
          </a:p>
          <a:p>
            <a:endParaRPr lang="en-US" sz="6400" dirty="0"/>
          </a:p>
          <a:p>
            <a:pPr lvl="2"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1500" b="1" dirty="0"/>
          </a:p>
          <a:p>
            <a:pPr lvl="2" algn="just">
              <a:lnSpc>
                <a:spcPct val="150000"/>
              </a:lnSpc>
              <a:buClr>
                <a:srgbClr val="4F81BD"/>
              </a:buClr>
              <a:buFont typeface="Wingdings" panose="05000000000000000000" pitchFamily="2" charset="2"/>
              <a:buChar char="Ø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>
              <a:lnSpc>
                <a:spcPct val="150000"/>
              </a:lnSpc>
              <a:buClr>
                <a:srgbClr val="4F81BD"/>
              </a:buClr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342900" indent="-342900">
              <a:lnSpc>
                <a:spcPct val="200000"/>
              </a:lnSpc>
            </a:pPr>
            <a:endParaRPr lang="en-US" sz="2800" b="1" dirty="0"/>
          </a:p>
          <a:p>
            <a:pPr marL="0" indent="0" algn="just">
              <a:lnSpc>
                <a:spcPct val="150000"/>
              </a:lnSpc>
              <a:buNone/>
            </a:pPr>
            <a:endParaRPr lang="en-IN" sz="2600" b="1" dirty="0"/>
          </a:p>
          <a:p>
            <a:endParaRPr lang="en-US" sz="16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98297"/>
              </p:ext>
            </p:extLst>
          </p:nvPr>
        </p:nvGraphicFramePr>
        <p:xfrm>
          <a:off x="1331640" y="2780928"/>
          <a:ext cx="5400600" cy="1923433"/>
        </p:xfrm>
        <a:graphic>
          <a:graphicData uri="http://schemas.openxmlformats.org/drawingml/2006/table">
            <a:tbl>
              <a:tblPr/>
              <a:tblGrid>
                <a:gridCol w="1187920"/>
                <a:gridCol w="1332360"/>
                <a:gridCol w="1728192"/>
                <a:gridCol w="1152128"/>
              </a:tblGrid>
              <a:tr h="419649"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ABP 16-17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Actual 2016-17)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Changes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4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Pcs </a:t>
                      </a:r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Pcs </a:t>
                      </a:r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8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J&amp;J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295.14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155.75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-47%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8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291.61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374.63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8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-60%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8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606.11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538.85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-11%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38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3026838</TotalTime>
  <Words>243</Words>
  <Application>Microsoft Office PowerPoint</Application>
  <PresentationFormat>On-screen Show (4:3)</PresentationFormat>
  <Paragraphs>70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Clarity</vt:lpstr>
      <vt:lpstr>Highlights</vt:lpstr>
      <vt:lpstr>Highlights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for the Month of Oct 14</dc:title>
  <dc:creator>Dinesh Kabra</dc:creator>
  <cp:lastModifiedBy>Matish Thakkar</cp:lastModifiedBy>
  <cp:revision>674</cp:revision>
  <cp:lastPrinted>2016-02-05T10:18:49Z</cp:lastPrinted>
  <dcterms:created xsi:type="dcterms:W3CDTF">2014-11-01T06:16:17Z</dcterms:created>
  <dcterms:modified xsi:type="dcterms:W3CDTF">2017-04-20T17:28:29Z</dcterms:modified>
</cp:coreProperties>
</file>