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1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3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B0D7-FA78-4474-A945-4B5B6FBB6681}" type="datetimeFigureOut">
              <a:rPr lang="en-US" smtClean="0"/>
              <a:t>18-Aug-16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33C37-A60B-4C85-84CF-FCF40A60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260604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Feature Comparison Demo for SAP &amp; ZOHO</a:t>
            </a:r>
            <a:endParaRPr lang="en-US" sz="5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828675" cy="476250"/>
          </a:xfrm>
        </p:spPr>
      </p:pic>
    </p:spTree>
    <p:extLst>
      <p:ext uri="{BB962C8B-B14F-4D97-AF65-F5344CB8AC3E}">
        <p14:creationId xmlns:p14="http://schemas.microsoft.com/office/powerpoint/2010/main" val="35467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12122" y="2178613"/>
            <a:ext cx="954594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 LEAD      = Unexplored Opportunity </a:t>
            </a:r>
          </a:p>
          <a:p>
            <a:r>
              <a:rPr lang="en-US" sz="3600" dirty="0" smtClean="0"/>
              <a:t>POTENTIAL  = Genuine Sales Opportunity </a:t>
            </a:r>
          </a:p>
          <a:p>
            <a:r>
              <a:rPr lang="en-US" sz="3600" dirty="0" smtClean="0"/>
              <a:t>ACCOUNT    = </a:t>
            </a:r>
            <a:r>
              <a:rPr lang="en-US" sz="3600" dirty="0" smtClean="0"/>
              <a:t>Company E.g. J&amp;J Account</a:t>
            </a:r>
            <a:endParaRPr lang="en-US" sz="3600" dirty="0" smtClean="0"/>
          </a:p>
          <a:p>
            <a:r>
              <a:rPr lang="en-US" sz="3600" dirty="0" smtClean="0"/>
              <a:t>CONTACT    = Point of Contact within the company</a:t>
            </a: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5" y="189772"/>
            <a:ext cx="828675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1223" y="189772"/>
            <a:ext cx="924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Naming nomenclature in the ZOHO context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20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9207" y="741016"/>
            <a:ext cx="910827" cy="47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Leads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7493" y="666022"/>
            <a:ext cx="3101789" cy="15741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new*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gathered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 various methods like cold calls, directories, trade Shows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 but not acted upon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9005" y="2398962"/>
            <a:ext cx="31017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LEAD becomes POTENTIAL once he is contacted and a genuine sales opportunity is identified.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95394"/>
            <a:ext cx="418563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LEAD    </a:t>
            </a:r>
            <a:r>
              <a:rPr lang="en-US" sz="1400" dirty="0" smtClean="0"/>
              <a:t>= </a:t>
            </a:r>
            <a:r>
              <a:rPr lang="en-US" sz="1400" dirty="0" smtClean="0"/>
              <a:t>Unexplored Opportunity </a:t>
            </a:r>
          </a:p>
          <a:p>
            <a:r>
              <a:rPr lang="en-US" sz="1400" dirty="0" smtClean="0"/>
              <a:t>POTENTIAL </a:t>
            </a:r>
            <a:r>
              <a:rPr lang="en-US" sz="1400" dirty="0" smtClean="0"/>
              <a:t>= Genuine Sales Opportunity </a:t>
            </a:r>
          </a:p>
          <a:p>
            <a:r>
              <a:rPr lang="en-US" sz="1400" dirty="0" smtClean="0"/>
              <a:t>ACCOUNT </a:t>
            </a:r>
            <a:r>
              <a:rPr lang="en-US" sz="1400" dirty="0" smtClean="0"/>
              <a:t>= </a:t>
            </a:r>
            <a:r>
              <a:rPr lang="en-US" sz="1400" dirty="0" smtClean="0"/>
              <a:t>COMPANY </a:t>
            </a:r>
          </a:p>
          <a:p>
            <a:r>
              <a:rPr lang="en-US" sz="1400" dirty="0" smtClean="0"/>
              <a:t>CONTACT </a:t>
            </a:r>
            <a:r>
              <a:rPr lang="en-US" sz="1400" dirty="0" smtClean="0"/>
              <a:t>= </a:t>
            </a:r>
            <a:r>
              <a:rPr lang="en-US" sz="1400" dirty="0" smtClean="0"/>
              <a:t>Point of Contact within the </a:t>
            </a:r>
            <a:r>
              <a:rPr lang="en-US" sz="1400" dirty="0" smtClean="0"/>
              <a:t>Co. </a:t>
            </a:r>
            <a:endParaRPr lang="en-US" sz="1400" dirty="0" smtClean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5" y="189772"/>
            <a:ext cx="828675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1223" y="189772"/>
            <a:ext cx="924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Customer lifecycle in ZOHO CRM</a:t>
            </a:r>
            <a:endParaRPr lang="en-US" sz="2400" b="1" dirty="0"/>
          </a:p>
        </p:txBody>
      </p:sp>
      <p:sp>
        <p:nvSpPr>
          <p:cNvPr id="3" name="Down Arrow 2"/>
          <p:cNvSpPr/>
          <p:nvPr/>
        </p:nvSpPr>
        <p:spPr>
          <a:xfrm>
            <a:off x="5124030" y="1211016"/>
            <a:ext cx="506571" cy="1541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01867" y="2776095"/>
            <a:ext cx="1532407" cy="47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Potentials 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4" idx="3"/>
          </p:cNvCxnSpPr>
          <p:nvPr/>
        </p:nvCxnSpPr>
        <p:spPr>
          <a:xfrm>
            <a:off x="5800034" y="976016"/>
            <a:ext cx="2837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1"/>
          </p:cNvCxnSpPr>
          <p:nvPr/>
        </p:nvCxnSpPr>
        <p:spPr>
          <a:xfrm flipV="1">
            <a:off x="6134274" y="2999127"/>
            <a:ext cx="2484731" cy="1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5091334" y="3246095"/>
            <a:ext cx="506571" cy="2405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15974" y="5295229"/>
            <a:ext cx="31017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POTENTIAL becomes CUSTOMER once it is indicated in the system that a “customer is won”</a:t>
            </a:r>
            <a:endParaRPr lang="en-US" dirty="0"/>
          </a:p>
        </p:txBody>
      </p:sp>
      <p:cxnSp>
        <p:nvCxnSpPr>
          <p:cNvPr id="22" name="Straight Connector 21"/>
          <p:cNvCxnSpPr>
            <a:stCxn id="23" idx="3"/>
            <a:endCxn id="21" idx="1"/>
          </p:cNvCxnSpPr>
          <p:nvPr/>
        </p:nvCxnSpPr>
        <p:spPr>
          <a:xfrm>
            <a:off x="6111190" y="5895394"/>
            <a:ext cx="2404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24949" y="5651641"/>
            <a:ext cx="1486241" cy="4875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Left-Right-Up Arrow 29"/>
          <p:cNvSpPr/>
          <p:nvPr/>
        </p:nvSpPr>
        <p:spPr>
          <a:xfrm rot="5400000">
            <a:off x="2669540" y="1840291"/>
            <a:ext cx="1400309" cy="246360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41190" y="1901938"/>
            <a:ext cx="1236749" cy="47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12369" y="3820129"/>
            <a:ext cx="1294393" cy="4875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6802" y="2056430"/>
            <a:ext cx="134547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Contact &amp; Account gets generated when LEAD becomes a POTENTIAL</a:t>
            </a:r>
            <a:endParaRPr lang="en-US" dirty="0"/>
          </a:p>
        </p:txBody>
      </p:sp>
      <p:sp>
        <p:nvSpPr>
          <p:cNvPr id="39" name="Curved Left Arrow 38"/>
          <p:cNvSpPr/>
          <p:nvPr/>
        </p:nvSpPr>
        <p:spPr>
          <a:xfrm>
            <a:off x="6134274" y="3361386"/>
            <a:ext cx="1026380" cy="22902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18763" y="3936109"/>
            <a:ext cx="226986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Repeat Customer or repeat order process starts from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37165"/>
              </p:ext>
            </p:extLst>
          </p:nvPr>
        </p:nvGraphicFramePr>
        <p:xfrm>
          <a:off x="412123" y="1068944"/>
          <a:ext cx="11230377" cy="5525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354"/>
                <a:gridCol w="5299824"/>
                <a:gridCol w="5143199"/>
              </a:tblGrid>
              <a:tr h="3638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Merits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Demerits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51611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The inquiry module will be integrated with SAP. All historical data can be brought forward when dealing with a </a:t>
                      </a:r>
                      <a:r>
                        <a:rPr lang="en-US" sz="1800" b="1" dirty="0" smtClean="0">
                          <a:effectLst/>
                        </a:rPr>
                        <a:t>repeat customer</a:t>
                      </a:r>
                      <a:r>
                        <a:rPr lang="en-US" sz="1800" dirty="0" smtClean="0">
                          <a:effectLst/>
                        </a:rPr>
                        <a:t>. With a new customer there is no advantage as such.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Reports that range from customer acquisition </a:t>
                      </a:r>
                      <a:r>
                        <a:rPr lang="en-US" sz="1800" dirty="0" err="1" smtClean="0">
                          <a:effectLst/>
                        </a:rPr>
                        <a:t>upto</a:t>
                      </a:r>
                      <a:r>
                        <a:rPr lang="en-US" sz="1800" dirty="0" smtClean="0">
                          <a:effectLst/>
                        </a:rPr>
                        <a:t>  billing can be made.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It is </a:t>
                      </a:r>
                      <a:r>
                        <a:rPr lang="en-US" sz="1800" b="1" dirty="0" smtClean="0">
                          <a:effectLst/>
                        </a:rPr>
                        <a:t>free</a:t>
                      </a:r>
                      <a:r>
                        <a:rPr lang="en-US" sz="1800" dirty="0" smtClean="0">
                          <a:effectLst/>
                        </a:rPr>
                        <a:t> since it’s a development within SAP, but to the extent that all users who use this module are “professional Users”.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No Mobile</a:t>
                      </a:r>
                      <a:r>
                        <a:rPr lang="en-US" sz="1800" baseline="0" dirty="0" smtClean="0">
                          <a:effectLst/>
                        </a:rPr>
                        <a:t> Access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No built in analytics</a:t>
                      </a:r>
                      <a:r>
                        <a:rPr lang="en-US" sz="1800" baseline="0" dirty="0" smtClean="0">
                          <a:effectLst/>
                        </a:rPr>
                        <a:t> or dashboards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Is not a true CRM solution.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Professional Users costs : </a:t>
                      </a:r>
                      <a:r>
                        <a:rPr lang="en-US" sz="1800" dirty="0" smtClean="0">
                          <a:effectLst/>
                        </a:rPr>
                        <a:t>Out of the 5 users, 3 users are professional. Consider 1 View</a:t>
                      </a:r>
                      <a:r>
                        <a:rPr lang="en-US" sz="1800" baseline="0" dirty="0" smtClean="0">
                          <a:effectLst/>
                        </a:rPr>
                        <a:t> only</a:t>
                      </a:r>
                      <a:r>
                        <a:rPr lang="en-US" sz="1800" dirty="0" smtClean="0">
                          <a:effectLst/>
                        </a:rPr>
                        <a:t> license We will have to procure 3 more licenses. ( i.e. 3 X 75000 = </a:t>
                      </a:r>
                      <a:r>
                        <a:rPr lang="en-US" sz="1800" b="1" dirty="0" smtClean="0">
                          <a:effectLst/>
                        </a:rPr>
                        <a:t>225000</a:t>
                      </a:r>
                      <a:r>
                        <a:rPr lang="en-US" sz="1800" dirty="0" smtClean="0">
                          <a:effectLst/>
                        </a:rPr>
                        <a:t>/- &amp; 20% AMC – </a:t>
                      </a:r>
                      <a:r>
                        <a:rPr lang="en-US" sz="1800" b="1" dirty="0" smtClean="0">
                          <a:effectLst/>
                        </a:rPr>
                        <a:t>45,000</a:t>
                      </a:r>
                      <a:r>
                        <a:rPr lang="en-US" sz="1800" dirty="0" smtClean="0">
                          <a:effectLst/>
                        </a:rPr>
                        <a:t> per year) =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Singapore requirement</a:t>
                      </a:r>
                      <a:r>
                        <a:rPr lang="en-US" sz="1800" baseline="0" dirty="0" smtClean="0">
                          <a:effectLst/>
                        </a:rPr>
                        <a:t> : 2 licenses ( </a:t>
                      </a:r>
                      <a:r>
                        <a:rPr lang="en-US" sz="1800" b="1" baseline="0" dirty="0" smtClean="0">
                          <a:effectLst/>
                        </a:rPr>
                        <a:t>150000 + 30K AMC</a:t>
                      </a:r>
                      <a:r>
                        <a:rPr lang="en-US" sz="1800" baseline="0" dirty="0" smtClean="0">
                          <a:effectLst/>
                        </a:rPr>
                        <a:t>) 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</a:txBody>
                  <a:tcPr marL="61383" marR="61383" marT="0" marB="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dirty="0" smtClean="0"/>
              <a:t>SAP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ZOHO CRM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5395"/>
              </p:ext>
            </p:extLst>
          </p:nvPr>
        </p:nvGraphicFramePr>
        <p:xfrm>
          <a:off x="480811" y="914401"/>
          <a:ext cx="11230377" cy="5850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354"/>
                <a:gridCol w="5299824"/>
                <a:gridCol w="5143199"/>
              </a:tblGrid>
              <a:tr h="3638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Merits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Demerits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  <a:tr h="5161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ZOHO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ZOHO CRM is an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end to end CRM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solution and can be used up to Proforma Invoice which is presently done in Excel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There is a completely free version up to 10 users with limitations like 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no additional fields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can be created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842135" algn="r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Products cannot be added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842135" algn="r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Quotations cannot be made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842135" algn="r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Proforma invoice cannot be made. 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842135" algn="r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Custom reports and Dashboards not possible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Is user friendly and can be used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on the smartphone as a app.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Can be extended to other divisions on the fly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2135" algn="r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Built in Dashboards and analytics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No direct interface with SAP. There is a work around for existing customers by adding SAP customer code in ZOHO and taking reports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but is an offline process.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No internal developer resource. The present version is configured by me.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The support if required from ZOHO Corp is not considered right now.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To make it relevant for our business (i.e. add new fields and add products) we need to go for the professional version which costs Rs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1200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/- (non-negotiated)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per user per month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Entry Users = 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View Users = 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Singapore Users = 2 ( 1 entry and 1 view)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Therefore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 8 X 1200 X 12= 115200/- per year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PAID CRM Version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53" y="1312262"/>
            <a:ext cx="10085294" cy="52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8" y="273483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250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Feature Comparison Demo for SAP &amp; ZOHO</vt:lpstr>
      <vt:lpstr>PowerPoint Presentation</vt:lpstr>
      <vt:lpstr>PowerPoint Presentation</vt:lpstr>
      <vt:lpstr>SAP </vt:lpstr>
      <vt:lpstr>ZOHO CRM </vt:lpstr>
      <vt:lpstr>PAID CRM Version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Deshmukh</dc:creator>
  <cp:lastModifiedBy>Hemant Deshmukh</cp:lastModifiedBy>
  <cp:revision>20</cp:revision>
  <dcterms:created xsi:type="dcterms:W3CDTF">2016-08-09T10:04:55Z</dcterms:created>
  <dcterms:modified xsi:type="dcterms:W3CDTF">2016-08-18T10:13:15Z</dcterms:modified>
</cp:coreProperties>
</file>