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9" r:id="rId2"/>
    <p:sldId id="288" r:id="rId3"/>
    <p:sldId id="289" r:id="rId4"/>
    <p:sldId id="271" r:id="rId5"/>
    <p:sldId id="285" r:id="rId6"/>
    <p:sldId id="295" r:id="rId7"/>
    <p:sldId id="296" r:id="rId8"/>
    <p:sldId id="286" r:id="rId9"/>
    <p:sldId id="290" r:id="rId10"/>
    <p:sldId id="291" r:id="rId11"/>
    <p:sldId id="292" r:id="rId12"/>
    <p:sldId id="293" r:id="rId13"/>
    <p:sldId id="287" r:id="rId14"/>
    <p:sldId id="294" r:id="rId15"/>
    <p:sldId id="297"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332" autoAdjust="0"/>
  </p:normalViewPr>
  <p:slideViewPr>
    <p:cSldViewPr>
      <p:cViewPr>
        <p:scale>
          <a:sx n="107" d="100"/>
          <a:sy n="107" d="100"/>
        </p:scale>
        <p:origin x="-306" y="2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1E27CD-6CFB-4FA8-AE19-258C5932EF8C}" type="datetimeFigureOut">
              <a:rPr lang="en-US" smtClean="0"/>
              <a:t>13-Aug-16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D4CE8C-1253-47C4-B10E-7B9E7F110151}" type="slidenum">
              <a:rPr lang="en-US" smtClean="0"/>
              <a:t>‹#›</a:t>
            </a:fld>
            <a:endParaRPr lang="en-US"/>
          </a:p>
        </p:txBody>
      </p:sp>
    </p:spTree>
    <p:extLst>
      <p:ext uri="{BB962C8B-B14F-4D97-AF65-F5344CB8AC3E}">
        <p14:creationId xmlns:p14="http://schemas.microsoft.com/office/powerpoint/2010/main" val="1005026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D4CE8C-1253-47C4-B10E-7B9E7F110151}" type="slidenum">
              <a:rPr lang="en-US" smtClean="0"/>
              <a:t>1</a:t>
            </a:fld>
            <a:endParaRPr lang="en-US"/>
          </a:p>
        </p:txBody>
      </p:sp>
    </p:spTree>
    <p:extLst>
      <p:ext uri="{BB962C8B-B14F-4D97-AF65-F5344CB8AC3E}">
        <p14:creationId xmlns:p14="http://schemas.microsoft.com/office/powerpoint/2010/main" val="545887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79"/>
            <a:ext cx="7772400" cy="461665"/>
          </a:xfrm>
          <a:prstGeom prst="rect">
            <a:avLst/>
          </a:prstGeom>
        </p:spPr>
        <p:txBody>
          <a:bodyPr wrap="square" lIns="0" tIns="0" rIns="0" bIns="0">
            <a:spAutoFit/>
          </a:bodyPr>
          <a:lstStyle>
            <a:lvl1pPr>
              <a:defRPr>
                <a:latin typeface="+mj-lt"/>
              </a:defRPr>
            </a:lvl1pPr>
          </a:lstStyle>
          <a:p>
            <a:endParaRPr dirty="0"/>
          </a:p>
        </p:txBody>
      </p:sp>
      <p:sp>
        <p:nvSpPr>
          <p:cNvPr id="3" name="Holder 3"/>
          <p:cNvSpPr>
            <a:spLocks noGrp="1"/>
          </p:cNvSpPr>
          <p:nvPr>
            <p:ph type="subTitle" idx="4"/>
          </p:nvPr>
        </p:nvSpPr>
        <p:spPr>
          <a:xfrm>
            <a:off x="1371601" y="3840480"/>
            <a:ext cx="6400799" cy="369332"/>
          </a:xfrm>
          <a:prstGeom prst="rect">
            <a:avLst/>
          </a:prstGeom>
        </p:spPr>
        <p:txBody>
          <a:bodyPr wrap="square" lIns="0" tIns="0" rIns="0" bIns="0">
            <a:spAutoFit/>
          </a:bodyPr>
          <a:lstStyle>
            <a:lvl1pPr>
              <a:defRPr sz="2400"/>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13-Aug-16</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1791611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80095" y="365709"/>
            <a:ext cx="8383810" cy="400110"/>
          </a:xfrm>
        </p:spPr>
        <p:txBody>
          <a:bodyPr lIns="0" tIns="0" rIns="0" bIns="0"/>
          <a:lstStyle>
            <a:lvl1pPr>
              <a:defRPr sz="2600" b="1" i="0">
                <a:solidFill>
                  <a:srgbClr val="231F20"/>
                </a:solidFill>
                <a:latin typeface="+mj-lt"/>
                <a:cs typeface="Franklin Gothic Demi"/>
              </a:defRPr>
            </a:lvl1pPr>
          </a:lstStyle>
          <a:p>
            <a:endParaRPr dirty="0"/>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13-Aug-16</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8897541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0095" y="365709"/>
            <a:ext cx="8383810" cy="400110"/>
          </a:xfrm>
        </p:spPr>
        <p:txBody>
          <a:bodyPr lIns="0" tIns="0" rIns="0" bIns="0"/>
          <a:lstStyle>
            <a:lvl1pPr>
              <a:defRPr sz="2600" b="1" i="0">
                <a:solidFill>
                  <a:srgbClr val="231F20"/>
                </a:solidFill>
                <a:latin typeface="+mj-lt"/>
                <a:cs typeface="Franklin Gothic Demi"/>
              </a:defRPr>
            </a:lvl1pPr>
          </a:lstStyle>
          <a:p>
            <a:endParaRPr dirty="0"/>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13-Aug-16</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9459033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80095" y="365709"/>
            <a:ext cx="8383810" cy="400110"/>
          </a:xfrm>
        </p:spPr>
        <p:txBody>
          <a:bodyPr lIns="0" tIns="0" rIns="0" bIns="0"/>
          <a:lstStyle>
            <a:lvl1pPr>
              <a:defRPr sz="2600" b="1" i="0">
                <a:solidFill>
                  <a:srgbClr val="231F20"/>
                </a:solidFill>
                <a:latin typeface="+mj-lt"/>
                <a:cs typeface="Franklin Gothic Demi"/>
              </a:defRPr>
            </a:lvl1pPr>
          </a:lstStyle>
          <a:p>
            <a:endParaRPr dirty="0"/>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13-Aug-16</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7318297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13-Aug-16</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6489122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866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bwMode="auto">
          <a:xfrm>
            <a:off x="0" y="6342063"/>
            <a:ext cx="9144000" cy="153987"/>
          </a:xfrm>
          <a:prstGeom prst="rect">
            <a:avLst/>
          </a:prstGeom>
          <a:gradFill flip="none" rotWithShape="1">
            <a:gsLst>
              <a:gs pos="21000">
                <a:schemeClr val="tx1"/>
              </a:gs>
              <a:gs pos="50000">
                <a:srgbClr val="C00000">
                  <a:shade val="67500"/>
                  <a:satMod val="115000"/>
                </a:srgbClr>
              </a:gs>
              <a:gs pos="100000">
                <a:srgbClr val="C00000">
                  <a:shade val="100000"/>
                  <a:satMod val="115000"/>
                </a:srgbClr>
              </a:gs>
            </a:gsLst>
            <a:lin ang="10800000" scaled="1"/>
            <a:tileRect/>
          </a:gradFill>
          <a:ln w="9525" cap="flat" cmpd="sng" algn="ctr">
            <a:noFill/>
            <a:prstDash val="solid"/>
            <a:round/>
            <a:headEnd type="none" w="med" len="med"/>
            <a:tailEnd type="none" w="med" len="med"/>
          </a:ln>
          <a:effectLst/>
        </p:spPr>
        <p:txBody>
          <a:bodyPr anchor="ctr"/>
          <a:lstStyle/>
          <a:p>
            <a:pPr algn="ctr" defTabSz="914319">
              <a:spcBef>
                <a:spcPct val="50000"/>
              </a:spcBef>
              <a:defRPr/>
            </a:pPr>
            <a:endParaRPr lang="en-US" sz="1400" b="1">
              <a:solidFill>
                <a:srgbClr val="000000"/>
              </a:solidFill>
              <a:latin typeface="Arial" pitchFamily="34" charset="0"/>
              <a:cs typeface="Arial" pitchFamily="34" charset="0"/>
            </a:endParaRPr>
          </a:p>
        </p:txBody>
      </p:sp>
      <p:sp>
        <p:nvSpPr>
          <p:cNvPr id="4" name="Rectangle 3"/>
          <p:cNvSpPr/>
          <p:nvPr userDrawn="1"/>
        </p:nvSpPr>
        <p:spPr bwMode="auto">
          <a:xfrm>
            <a:off x="7035800" y="6329363"/>
            <a:ext cx="1443038" cy="177800"/>
          </a:xfrm>
          <a:prstGeom prst="rect">
            <a:avLst/>
          </a:prstGeom>
          <a:solidFill>
            <a:schemeClr val="bg1"/>
          </a:solidFill>
          <a:ln w="9525" cap="flat" cmpd="sng" algn="ctr">
            <a:noFill/>
            <a:prstDash val="solid"/>
            <a:round/>
            <a:headEnd type="none" w="med" len="med"/>
            <a:tailEnd type="none" w="med" len="med"/>
          </a:ln>
          <a:effectLst/>
        </p:spPr>
        <p:txBody>
          <a:bodyPr anchor="ctr"/>
          <a:lstStyle/>
          <a:p>
            <a:pPr algn="ctr" defTabSz="914319">
              <a:spcBef>
                <a:spcPct val="50000"/>
              </a:spcBef>
              <a:defRPr/>
            </a:pPr>
            <a:endParaRPr lang="en-US" sz="1400" b="1">
              <a:solidFill>
                <a:srgbClr val="000000"/>
              </a:solidFill>
              <a:latin typeface="Arial" pitchFamily="34" charset="0"/>
              <a:cs typeface="Arial" pitchFamily="34" charset="0"/>
            </a:endParaRPr>
          </a:p>
        </p:txBody>
      </p:sp>
      <p:sp>
        <p:nvSpPr>
          <p:cNvPr id="5" name="Rectangle 4"/>
          <p:cNvSpPr/>
          <p:nvPr userDrawn="1"/>
        </p:nvSpPr>
        <p:spPr bwMode="auto">
          <a:xfrm>
            <a:off x="7035800" y="6329363"/>
            <a:ext cx="1443038" cy="177800"/>
          </a:xfrm>
          <a:prstGeom prst="rect">
            <a:avLst/>
          </a:prstGeom>
          <a:solidFill>
            <a:schemeClr val="bg1"/>
          </a:solidFill>
          <a:ln w="9525" cap="flat" cmpd="sng" algn="ctr">
            <a:noFill/>
            <a:prstDash val="solid"/>
            <a:round/>
            <a:headEnd type="none" w="med" len="med"/>
            <a:tailEnd type="none" w="med" len="med"/>
          </a:ln>
          <a:effectLst/>
        </p:spPr>
        <p:txBody>
          <a:bodyPr anchor="ctr"/>
          <a:lstStyle/>
          <a:p>
            <a:pPr algn="ctr" defTabSz="914319">
              <a:spcBef>
                <a:spcPct val="50000"/>
              </a:spcBef>
              <a:defRPr/>
            </a:pPr>
            <a:endParaRPr lang="en-US" sz="1400" b="1">
              <a:solidFill>
                <a:srgbClr val="000000"/>
              </a:solidFill>
              <a:latin typeface="Arial" pitchFamily="34" charset="0"/>
              <a:cs typeface="Arial" pitchFamily="34" charset="0"/>
            </a:endParaRPr>
          </a:p>
        </p:txBody>
      </p:sp>
      <p:sp>
        <p:nvSpPr>
          <p:cNvPr id="6" name="Freeform 11"/>
          <p:cNvSpPr>
            <a:spLocks/>
          </p:cNvSpPr>
          <p:nvPr userDrawn="1"/>
        </p:nvSpPr>
        <p:spPr bwMode="auto">
          <a:xfrm>
            <a:off x="7089775" y="6326188"/>
            <a:ext cx="100013" cy="163512"/>
          </a:xfrm>
          <a:custGeom>
            <a:avLst/>
            <a:gdLst/>
            <a:ahLst/>
            <a:cxnLst>
              <a:cxn ang="0">
                <a:pos x="0" y="258"/>
              </a:cxn>
              <a:cxn ang="0">
                <a:pos x="0" y="0"/>
              </a:cxn>
              <a:cxn ang="0">
                <a:pos x="57" y="0"/>
              </a:cxn>
              <a:cxn ang="0">
                <a:pos x="86" y="138"/>
              </a:cxn>
              <a:cxn ang="0">
                <a:pos x="86" y="138"/>
              </a:cxn>
              <a:cxn ang="0">
                <a:pos x="90" y="159"/>
              </a:cxn>
              <a:cxn ang="0">
                <a:pos x="90" y="159"/>
              </a:cxn>
              <a:cxn ang="0">
                <a:pos x="92" y="195"/>
              </a:cxn>
              <a:cxn ang="0">
                <a:pos x="92" y="195"/>
              </a:cxn>
              <a:cxn ang="0">
                <a:pos x="94" y="161"/>
              </a:cxn>
              <a:cxn ang="0">
                <a:pos x="94" y="161"/>
              </a:cxn>
              <a:cxn ang="0">
                <a:pos x="97" y="136"/>
              </a:cxn>
              <a:cxn ang="0">
                <a:pos x="126" y="0"/>
              </a:cxn>
              <a:cxn ang="0">
                <a:pos x="184" y="0"/>
              </a:cxn>
              <a:cxn ang="0">
                <a:pos x="184" y="258"/>
              </a:cxn>
              <a:cxn ang="0">
                <a:pos x="143" y="258"/>
              </a:cxn>
              <a:cxn ang="0">
                <a:pos x="143" y="92"/>
              </a:cxn>
              <a:cxn ang="0">
                <a:pos x="143" y="92"/>
              </a:cxn>
              <a:cxn ang="0">
                <a:pos x="145" y="75"/>
              </a:cxn>
              <a:cxn ang="0">
                <a:pos x="145" y="75"/>
              </a:cxn>
              <a:cxn ang="0">
                <a:pos x="147" y="36"/>
              </a:cxn>
              <a:cxn ang="0">
                <a:pos x="147" y="36"/>
              </a:cxn>
              <a:cxn ang="0">
                <a:pos x="143" y="57"/>
              </a:cxn>
              <a:cxn ang="0">
                <a:pos x="143" y="57"/>
              </a:cxn>
              <a:cxn ang="0">
                <a:pos x="138" y="90"/>
              </a:cxn>
              <a:cxn ang="0">
                <a:pos x="103" y="258"/>
              </a:cxn>
              <a:cxn ang="0">
                <a:pos x="80" y="258"/>
              </a:cxn>
              <a:cxn ang="0">
                <a:pos x="46" y="90"/>
              </a:cxn>
              <a:cxn ang="0">
                <a:pos x="46" y="90"/>
              </a:cxn>
              <a:cxn ang="0">
                <a:pos x="40" y="57"/>
              </a:cxn>
              <a:cxn ang="0">
                <a:pos x="40" y="57"/>
              </a:cxn>
              <a:cxn ang="0">
                <a:pos x="36" y="36"/>
              </a:cxn>
              <a:cxn ang="0">
                <a:pos x="36" y="36"/>
              </a:cxn>
              <a:cxn ang="0">
                <a:pos x="38" y="75"/>
              </a:cxn>
              <a:cxn ang="0">
                <a:pos x="38" y="75"/>
              </a:cxn>
              <a:cxn ang="0">
                <a:pos x="38" y="92"/>
              </a:cxn>
              <a:cxn ang="0">
                <a:pos x="40" y="258"/>
              </a:cxn>
              <a:cxn ang="0">
                <a:pos x="0" y="258"/>
              </a:cxn>
              <a:cxn ang="0">
                <a:pos x="0" y="258"/>
              </a:cxn>
            </a:cxnLst>
            <a:rect l="0" t="0" r="r" b="b"/>
            <a:pathLst>
              <a:path w="184" h="258">
                <a:moveTo>
                  <a:pt x="0" y="258"/>
                </a:moveTo>
                <a:lnTo>
                  <a:pt x="0" y="0"/>
                </a:lnTo>
                <a:lnTo>
                  <a:pt x="57" y="0"/>
                </a:lnTo>
                <a:lnTo>
                  <a:pt x="86" y="138"/>
                </a:lnTo>
                <a:lnTo>
                  <a:pt x="86" y="138"/>
                </a:lnTo>
                <a:lnTo>
                  <a:pt x="90" y="159"/>
                </a:lnTo>
                <a:lnTo>
                  <a:pt x="90" y="159"/>
                </a:lnTo>
                <a:lnTo>
                  <a:pt x="92" y="195"/>
                </a:lnTo>
                <a:lnTo>
                  <a:pt x="92" y="195"/>
                </a:lnTo>
                <a:lnTo>
                  <a:pt x="94" y="161"/>
                </a:lnTo>
                <a:lnTo>
                  <a:pt x="94" y="161"/>
                </a:lnTo>
                <a:lnTo>
                  <a:pt x="97" y="136"/>
                </a:lnTo>
                <a:lnTo>
                  <a:pt x="126" y="0"/>
                </a:lnTo>
                <a:lnTo>
                  <a:pt x="184" y="0"/>
                </a:lnTo>
                <a:lnTo>
                  <a:pt x="184" y="258"/>
                </a:lnTo>
                <a:lnTo>
                  <a:pt x="143" y="258"/>
                </a:lnTo>
                <a:lnTo>
                  <a:pt x="143" y="92"/>
                </a:lnTo>
                <a:lnTo>
                  <a:pt x="143" y="92"/>
                </a:lnTo>
                <a:lnTo>
                  <a:pt x="145" y="75"/>
                </a:lnTo>
                <a:lnTo>
                  <a:pt x="145" y="75"/>
                </a:lnTo>
                <a:lnTo>
                  <a:pt x="147" y="36"/>
                </a:lnTo>
                <a:lnTo>
                  <a:pt x="147" y="36"/>
                </a:lnTo>
                <a:lnTo>
                  <a:pt x="143" y="57"/>
                </a:lnTo>
                <a:lnTo>
                  <a:pt x="143" y="57"/>
                </a:lnTo>
                <a:lnTo>
                  <a:pt x="138" y="90"/>
                </a:lnTo>
                <a:lnTo>
                  <a:pt x="103" y="258"/>
                </a:lnTo>
                <a:lnTo>
                  <a:pt x="80" y="258"/>
                </a:lnTo>
                <a:lnTo>
                  <a:pt x="46" y="90"/>
                </a:lnTo>
                <a:lnTo>
                  <a:pt x="46" y="90"/>
                </a:lnTo>
                <a:lnTo>
                  <a:pt x="40" y="57"/>
                </a:lnTo>
                <a:lnTo>
                  <a:pt x="40" y="57"/>
                </a:lnTo>
                <a:lnTo>
                  <a:pt x="36" y="36"/>
                </a:lnTo>
                <a:lnTo>
                  <a:pt x="36" y="36"/>
                </a:lnTo>
                <a:lnTo>
                  <a:pt x="38" y="75"/>
                </a:lnTo>
                <a:lnTo>
                  <a:pt x="38" y="75"/>
                </a:lnTo>
                <a:lnTo>
                  <a:pt x="38" y="92"/>
                </a:lnTo>
                <a:lnTo>
                  <a:pt x="40" y="258"/>
                </a:lnTo>
                <a:lnTo>
                  <a:pt x="0" y="258"/>
                </a:lnTo>
                <a:lnTo>
                  <a:pt x="0" y="258"/>
                </a:lnTo>
                <a:close/>
              </a:path>
            </a:pathLst>
          </a:custGeom>
          <a:solidFill>
            <a:schemeClr val="tx1"/>
          </a:solidFill>
          <a:ln w="9525">
            <a:noFill/>
            <a:round/>
            <a:headEnd/>
            <a:tailEnd/>
          </a:ln>
        </p:spPr>
        <p:txBody>
          <a:bodyPr/>
          <a:lstStyle/>
          <a:p>
            <a:pPr defTabSz="914319">
              <a:defRPr/>
            </a:pPr>
            <a:endParaRPr lang="en-US">
              <a:solidFill>
                <a:srgbClr val="000000"/>
              </a:solidFill>
              <a:latin typeface="Arial" pitchFamily="34" charset="0"/>
              <a:cs typeface="Arial" pitchFamily="34" charset="0"/>
            </a:endParaRPr>
          </a:p>
        </p:txBody>
      </p:sp>
      <p:sp>
        <p:nvSpPr>
          <p:cNvPr id="7" name="Freeform 12"/>
          <p:cNvSpPr>
            <a:spLocks noEditPoints="1"/>
          </p:cNvSpPr>
          <p:nvPr userDrawn="1"/>
        </p:nvSpPr>
        <p:spPr bwMode="auto">
          <a:xfrm>
            <a:off x="7273925" y="6346825"/>
            <a:ext cx="68263" cy="144463"/>
          </a:xfrm>
          <a:custGeom>
            <a:avLst/>
            <a:gdLst/>
            <a:ahLst/>
            <a:cxnLst>
              <a:cxn ang="0">
                <a:pos x="0" y="225"/>
              </a:cxn>
              <a:cxn ang="0">
                <a:pos x="42" y="0"/>
              </a:cxn>
              <a:cxn ang="0">
                <a:pos x="90" y="0"/>
              </a:cxn>
              <a:cxn ang="0">
                <a:pos x="130" y="225"/>
              </a:cxn>
              <a:cxn ang="0">
                <a:pos x="93" y="225"/>
              </a:cxn>
              <a:cxn ang="0">
                <a:pos x="86" y="178"/>
              </a:cxn>
              <a:cxn ang="0">
                <a:pos x="44" y="178"/>
              </a:cxn>
              <a:cxn ang="0">
                <a:pos x="36" y="225"/>
              </a:cxn>
              <a:cxn ang="0">
                <a:pos x="0" y="225"/>
              </a:cxn>
              <a:cxn ang="0">
                <a:pos x="0" y="225"/>
              </a:cxn>
              <a:cxn ang="0">
                <a:pos x="49" y="141"/>
              </a:cxn>
              <a:cxn ang="0">
                <a:pos x="80" y="141"/>
              </a:cxn>
              <a:cxn ang="0">
                <a:pos x="65" y="36"/>
              </a:cxn>
              <a:cxn ang="0">
                <a:pos x="49" y="141"/>
              </a:cxn>
              <a:cxn ang="0">
                <a:pos x="49" y="141"/>
              </a:cxn>
            </a:cxnLst>
            <a:rect l="0" t="0" r="r" b="b"/>
            <a:pathLst>
              <a:path w="130" h="225">
                <a:moveTo>
                  <a:pt x="0" y="225"/>
                </a:moveTo>
                <a:lnTo>
                  <a:pt x="42" y="0"/>
                </a:lnTo>
                <a:lnTo>
                  <a:pt x="90" y="0"/>
                </a:lnTo>
                <a:lnTo>
                  <a:pt x="130" y="225"/>
                </a:lnTo>
                <a:lnTo>
                  <a:pt x="93" y="225"/>
                </a:lnTo>
                <a:lnTo>
                  <a:pt x="86" y="178"/>
                </a:lnTo>
                <a:lnTo>
                  <a:pt x="44" y="178"/>
                </a:lnTo>
                <a:lnTo>
                  <a:pt x="36" y="225"/>
                </a:lnTo>
                <a:lnTo>
                  <a:pt x="0" y="225"/>
                </a:lnTo>
                <a:lnTo>
                  <a:pt x="0" y="225"/>
                </a:lnTo>
                <a:close/>
                <a:moveTo>
                  <a:pt x="49" y="141"/>
                </a:moveTo>
                <a:lnTo>
                  <a:pt x="80" y="141"/>
                </a:lnTo>
                <a:lnTo>
                  <a:pt x="65" y="36"/>
                </a:lnTo>
                <a:lnTo>
                  <a:pt x="49" y="141"/>
                </a:lnTo>
                <a:lnTo>
                  <a:pt x="49" y="141"/>
                </a:lnTo>
                <a:close/>
              </a:path>
            </a:pathLst>
          </a:custGeom>
          <a:solidFill>
            <a:schemeClr val="tx1"/>
          </a:solidFill>
          <a:ln w="9525">
            <a:noFill/>
            <a:round/>
            <a:headEnd/>
            <a:tailEnd/>
          </a:ln>
        </p:spPr>
        <p:txBody>
          <a:bodyPr/>
          <a:lstStyle/>
          <a:p>
            <a:pPr defTabSz="914319">
              <a:defRPr/>
            </a:pPr>
            <a:endParaRPr lang="en-US">
              <a:solidFill>
                <a:srgbClr val="000000"/>
              </a:solidFill>
              <a:latin typeface="Arial" pitchFamily="34" charset="0"/>
              <a:cs typeface="Arial" pitchFamily="34" charset="0"/>
            </a:endParaRPr>
          </a:p>
        </p:txBody>
      </p:sp>
      <p:sp>
        <p:nvSpPr>
          <p:cNvPr id="8" name="Freeform 13"/>
          <p:cNvSpPr>
            <a:spLocks noEditPoints="1"/>
          </p:cNvSpPr>
          <p:nvPr userDrawn="1"/>
        </p:nvSpPr>
        <p:spPr bwMode="auto">
          <a:xfrm>
            <a:off x="7415213" y="6346825"/>
            <a:ext cx="68262" cy="144463"/>
          </a:xfrm>
          <a:custGeom>
            <a:avLst/>
            <a:gdLst/>
            <a:ahLst/>
            <a:cxnLst>
              <a:cxn ang="0">
                <a:pos x="86" y="225"/>
              </a:cxn>
              <a:cxn ang="0">
                <a:pos x="59" y="132"/>
              </a:cxn>
              <a:cxn ang="0">
                <a:pos x="51" y="134"/>
              </a:cxn>
              <a:cxn ang="0">
                <a:pos x="38" y="134"/>
              </a:cxn>
              <a:cxn ang="0">
                <a:pos x="0" y="225"/>
              </a:cxn>
              <a:cxn ang="0">
                <a:pos x="49" y="0"/>
              </a:cxn>
              <a:cxn ang="0">
                <a:pos x="69" y="1"/>
              </a:cxn>
              <a:cxn ang="0">
                <a:pos x="82" y="3"/>
              </a:cxn>
              <a:cxn ang="0">
                <a:pos x="101" y="13"/>
              </a:cxn>
              <a:cxn ang="0">
                <a:pos x="111" y="23"/>
              </a:cxn>
              <a:cxn ang="0">
                <a:pos x="118" y="34"/>
              </a:cxn>
              <a:cxn ang="0">
                <a:pos x="124" y="67"/>
              </a:cxn>
              <a:cxn ang="0">
                <a:pos x="122" y="86"/>
              </a:cxn>
              <a:cxn ang="0">
                <a:pos x="116" y="103"/>
              </a:cxn>
              <a:cxn ang="0">
                <a:pos x="105" y="116"/>
              </a:cxn>
              <a:cxn ang="0">
                <a:pos x="92" y="126"/>
              </a:cxn>
              <a:cxn ang="0">
                <a:pos x="124" y="225"/>
              </a:cxn>
              <a:cxn ang="0">
                <a:pos x="38" y="101"/>
              </a:cxn>
              <a:cxn ang="0">
                <a:pos x="40" y="103"/>
              </a:cxn>
              <a:cxn ang="0">
                <a:pos x="46" y="103"/>
              </a:cxn>
              <a:cxn ang="0">
                <a:pos x="63" y="99"/>
              </a:cxn>
              <a:cxn ang="0">
                <a:pos x="76" y="93"/>
              </a:cxn>
              <a:cxn ang="0">
                <a:pos x="80" y="90"/>
              </a:cxn>
              <a:cxn ang="0">
                <a:pos x="84" y="74"/>
              </a:cxn>
              <a:cxn ang="0">
                <a:pos x="84" y="65"/>
              </a:cxn>
              <a:cxn ang="0">
                <a:pos x="82" y="49"/>
              </a:cxn>
              <a:cxn ang="0">
                <a:pos x="76" y="38"/>
              </a:cxn>
              <a:cxn ang="0">
                <a:pos x="71" y="36"/>
              </a:cxn>
              <a:cxn ang="0">
                <a:pos x="57" y="30"/>
              </a:cxn>
              <a:cxn ang="0">
                <a:pos x="48" y="30"/>
              </a:cxn>
              <a:cxn ang="0">
                <a:pos x="38" y="30"/>
              </a:cxn>
              <a:cxn ang="0">
                <a:pos x="38" y="101"/>
              </a:cxn>
            </a:cxnLst>
            <a:rect l="0" t="0" r="r" b="b"/>
            <a:pathLst>
              <a:path w="124" h="225">
                <a:moveTo>
                  <a:pt x="124" y="225"/>
                </a:moveTo>
                <a:lnTo>
                  <a:pt x="86" y="225"/>
                </a:lnTo>
                <a:lnTo>
                  <a:pt x="59" y="132"/>
                </a:lnTo>
                <a:lnTo>
                  <a:pt x="59" y="132"/>
                </a:lnTo>
                <a:lnTo>
                  <a:pt x="51" y="134"/>
                </a:lnTo>
                <a:lnTo>
                  <a:pt x="51" y="134"/>
                </a:lnTo>
                <a:lnTo>
                  <a:pt x="42" y="134"/>
                </a:lnTo>
                <a:lnTo>
                  <a:pt x="38" y="134"/>
                </a:lnTo>
                <a:lnTo>
                  <a:pt x="38" y="225"/>
                </a:lnTo>
                <a:lnTo>
                  <a:pt x="0" y="225"/>
                </a:lnTo>
                <a:lnTo>
                  <a:pt x="0" y="0"/>
                </a:lnTo>
                <a:lnTo>
                  <a:pt x="49" y="0"/>
                </a:lnTo>
                <a:lnTo>
                  <a:pt x="49" y="0"/>
                </a:lnTo>
                <a:lnTo>
                  <a:pt x="69" y="1"/>
                </a:lnTo>
                <a:lnTo>
                  <a:pt x="82" y="3"/>
                </a:lnTo>
                <a:lnTo>
                  <a:pt x="82" y="3"/>
                </a:lnTo>
                <a:lnTo>
                  <a:pt x="92" y="7"/>
                </a:lnTo>
                <a:lnTo>
                  <a:pt x="101" y="13"/>
                </a:lnTo>
                <a:lnTo>
                  <a:pt x="101" y="13"/>
                </a:lnTo>
                <a:lnTo>
                  <a:pt x="111" y="23"/>
                </a:lnTo>
                <a:lnTo>
                  <a:pt x="118" y="34"/>
                </a:lnTo>
                <a:lnTo>
                  <a:pt x="118" y="34"/>
                </a:lnTo>
                <a:lnTo>
                  <a:pt x="122" y="49"/>
                </a:lnTo>
                <a:lnTo>
                  <a:pt x="124" y="67"/>
                </a:lnTo>
                <a:lnTo>
                  <a:pt x="124" y="67"/>
                </a:lnTo>
                <a:lnTo>
                  <a:pt x="122" y="86"/>
                </a:lnTo>
                <a:lnTo>
                  <a:pt x="116" y="103"/>
                </a:lnTo>
                <a:lnTo>
                  <a:pt x="116" y="103"/>
                </a:lnTo>
                <a:lnTo>
                  <a:pt x="111" y="109"/>
                </a:lnTo>
                <a:lnTo>
                  <a:pt x="105" y="116"/>
                </a:lnTo>
                <a:lnTo>
                  <a:pt x="99" y="122"/>
                </a:lnTo>
                <a:lnTo>
                  <a:pt x="92" y="126"/>
                </a:lnTo>
                <a:lnTo>
                  <a:pt x="124" y="225"/>
                </a:lnTo>
                <a:lnTo>
                  <a:pt x="124" y="225"/>
                </a:lnTo>
                <a:close/>
                <a:moveTo>
                  <a:pt x="38" y="101"/>
                </a:moveTo>
                <a:lnTo>
                  <a:pt x="38" y="101"/>
                </a:lnTo>
                <a:lnTo>
                  <a:pt x="40" y="103"/>
                </a:lnTo>
                <a:lnTo>
                  <a:pt x="40" y="103"/>
                </a:lnTo>
                <a:lnTo>
                  <a:pt x="46" y="103"/>
                </a:lnTo>
                <a:lnTo>
                  <a:pt x="46" y="103"/>
                </a:lnTo>
                <a:lnTo>
                  <a:pt x="55" y="101"/>
                </a:lnTo>
                <a:lnTo>
                  <a:pt x="63" y="99"/>
                </a:lnTo>
                <a:lnTo>
                  <a:pt x="71" y="97"/>
                </a:lnTo>
                <a:lnTo>
                  <a:pt x="76" y="93"/>
                </a:lnTo>
                <a:lnTo>
                  <a:pt x="76" y="93"/>
                </a:lnTo>
                <a:lnTo>
                  <a:pt x="80" y="90"/>
                </a:lnTo>
                <a:lnTo>
                  <a:pt x="82" y="82"/>
                </a:lnTo>
                <a:lnTo>
                  <a:pt x="84" y="74"/>
                </a:lnTo>
                <a:lnTo>
                  <a:pt x="84" y="65"/>
                </a:lnTo>
                <a:lnTo>
                  <a:pt x="84" y="65"/>
                </a:lnTo>
                <a:lnTo>
                  <a:pt x="84" y="57"/>
                </a:lnTo>
                <a:lnTo>
                  <a:pt x="82" y="49"/>
                </a:lnTo>
                <a:lnTo>
                  <a:pt x="80" y="44"/>
                </a:lnTo>
                <a:lnTo>
                  <a:pt x="76" y="38"/>
                </a:lnTo>
                <a:lnTo>
                  <a:pt x="76" y="38"/>
                </a:lnTo>
                <a:lnTo>
                  <a:pt x="71" y="36"/>
                </a:lnTo>
                <a:lnTo>
                  <a:pt x="65" y="32"/>
                </a:lnTo>
                <a:lnTo>
                  <a:pt x="57" y="30"/>
                </a:lnTo>
                <a:lnTo>
                  <a:pt x="48" y="30"/>
                </a:lnTo>
                <a:lnTo>
                  <a:pt x="48" y="30"/>
                </a:lnTo>
                <a:lnTo>
                  <a:pt x="38" y="30"/>
                </a:lnTo>
                <a:lnTo>
                  <a:pt x="38" y="30"/>
                </a:lnTo>
                <a:lnTo>
                  <a:pt x="38" y="30"/>
                </a:lnTo>
                <a:lnTo>
                  <a:pt x="38" y="101"/>
                </a:lnTo>
                <a:lnTo>
                  <a:pt x="38" y="101"/>
                </a:lnTo>
                <a:close/>
              </a:path>
            </a:pathLst>
          </a:custGeom>
          <a:solidFill>
            <a:schemeClr val="tx1"/>
          </a:solidFill>
          <a:ln w="9525">
            <a:noFill/>
            <a:round/>
            <a:headEnd/>
            <a:tailEnd/>
          </a:ln>
        </p:spPr>
        <p:txBody>
          <a:bodyPr/>
          <a:lstStyle/>
          <a:p>
            <a:pPr defTabSz="914319">
              <a:defRPr/>
            </a:pPr>
            <a:endParaRPr lang="en-US">
              <a:solidFill>
                <a:srgbClr val="000000"/>
              </a:solidFill>
              <a:latin typeface="Arial" pitchFamily="34" charset="0"/>
              <a:cs typeface="Arial" pitchFamily="34" charset="0"/>
            </a:endParaRPr>
          </a:p>
        </p:txBody>
      </p:sp>
      <p:sp>
        <p:nvSpPr>
          <p:cNvPr id="9" name="Freeform 14"/>
          <p:cNvSpPr>
            <a:spLocks/>
          </p:cNvSpPr>
          <p:nvPr userDrawn="1"/>
        </p:nvSpPr>
        <p:spPr bwMode="auto">
          <a:xfrm>
            <a:off x="7562850" y="6346825"/>
            <a:ext cx="63500" cy="144463"/>
          </a:xfrm>
          <a:custGeom>
            <a:avLst/>
            <a:gdLst/>
            <a:ahLst/>
            <a:cxnLst>
              <a:cxn ang="0">
                <a:pos x="0" y="225"/>
              </a:cxn>
              <a:cxn ang="0">
                <a:pos x="0" y="0"/>
              </a:cxn>
              <a:cxn ang="0">
                <a:pos x="37" y="0"/>
              </a:cxn>
              <a:cxn ang="0">
                <a:pos x="37" y="76"/>
              </a:cxn>
              <a:cxn ang="0">
                <a:pos x="77" y="0"/>
              </a:cxn>
              <a:cxn ang="0">
                <a:pos x="117" y="0"/>
              </a:cxn>
              <a:cxn ang="0">
                <a:pos x="73" y="80"/>
              </a:cxn>
              <a:cxn ang="0">
                <a:pos x="121" y="225"/>
              </a:cxn>
              <a:cxn ang="0">
                <a:pos x="83" y="225"/>
              </a:cxn>
              <a:cxn ang="0">
                <a:pos x="48" y="116"/>
              </a:cxn>
              <a:cxn ang="0">
                <a:pos x="37" y="137"/>
              </a:cxn>
              <a:cxn ang="0">
                <a:pos x="37" y="225"/>
              </a:cxn>
              <a:cxn ang="0">
                <a:pos x="0" y="225"/>
              </a:cxn>
              <a:cxn ang="0">
                <a:pos x="0" y="225"/>
              </a:cxn>
            </a:cxnLst>
            <a:rect l="0" t="0" r="r" b="b"/>
            <a:pathLst>
              <a:path w="121" h="225">
                <a:moveTo>
                  <a:pt x="0" y="225"/>
                </a:moveTo>
                <a:lnTo>
                  <a:pt x="0" y="0"/>
                </a:lnTo>
                <a:lnTo>
                  <a:pt x="37" y="0"/>
                </a:lnTo>
                <a:lnTo>
                  <a:pt x="37" y="76"/>
                </a:lnTo>
                <a:lnTo>
                  <a:pt x="77" y="0"/>
                </a:lnTo>
                <a:lnTo>
                  <a:pt x="117" y="0"/>
                </a:lnTo>
                <a:lnTo>
                  <a:pt x="73" y="80"/>
                </a:lnTo>
                <a:lnTo>
                  <a:pt x="121" y="225"/>
                </a:lnTo>
                <a:lnTo>
                  <a:pt x="83" y="225"/>
                </a:lnTo>
                <a:lnTo>
                  <a:pt x="48" y="116"/>
                </a:lnTo>
                <a:lnTo>
                  <a:pt x="37" y="137"/>
                </a:lnTo>
                <a:lnTo>
                  <a:pt x="37" y="225"/>
                </a:lnTo>
                <a:lnTo>
                  <a:pt x="0" y="225"/>
                </a:lnTo>
                <a:lnTo>
                  <a:pt x="0" y="225"/>
                </a:lnTo>
                <a:close/>
              </a:path>
            </a:pathLst>
          </a:custGeom>
          <a:solidFill>
            <a:schemeClr val="tx1"/>
          </a:solidFill>
          <a:ln w="9525">
            <a:noFill/>
            <a:round/>
            <a:headEnd/>
            <a:tailEnd/>
          </a:ln>
        </p:spPr>
        <p:txBody>
          <a:bodyPr/>
          <a:lstStyle/>
          <a:p>
            <a:pPr defTabSz="914319">
              <a:defRPr/>
            </a:pPr>
            <a:endParaRPr lang="en-US">
              <a:solidFill>
                <a:srgbClr val="000000"/>
              </a:solidFill>
              <a:latin typeface="Arial" pitchFamily="34" charset="0"/>
              <a:cs typeface="Arial" pitchFamily="34" charset="0"/>
            </a:endParaRPr>
          </a:p>
        </p:txBody>
      </p:sp>
      <p:sp>
        <p:nvSpPr>
          <p:cNvPr id="10" name="Freeform 15"/>
          <p:cNvSpPr>
            <a:spLocks/>
          </p:cNvSpPr>
          <p:nvPr userDrawn="1"/>
        </p:nvSpPr>
        <p:spPr bwMode="auto">
          <a:xfrm>
            <a:off x="7699375" y="6346825"/>
            <a:ext cx="57150" cy="144463"/>
          </a:xfrm>
          <a:custGeom>
            <a:avLst/>
            <a:gdLst/>
            <a:ahLst/>
            <a:cxnLst>
              <a:cxn ang="0">
                <a:pos x="0" y="225"/>
              </a:cxn>
              <a:cxn ang="0">
                <a:pos x="0" y="0"/>
              </a:cxn>
              <a:cxn ang="0">
                <a:pos x="104" y="0"/>
              </a:cxn>
              <a:cxn ang="0">
                <a:pos x="104" y="36"/>
              </a:cxn>
              <a:cxn ang="0">
                <a:pos x="37" y="36"/>
              </a:cxn>
              <a:cxn ang="0">
                <a:pos x="37" y="91"/>
              </a:cxn>
              <a:cxn ang="0">
                <a:pos x="88" y="91"/>
              </a:cxn>
              <a:cxn ang="0">
                <a:pos x="88" y="128"/>
              </a:cxn>
              <a:cxn ang="0">
                <a:pos x="37" y="128"/>
              </a:cxn>
              <a:cxn ang="0">
                <a:pos x="37" y="191"/>
              </a:cxn>
              <a:cxn ang="0">
                <a:pos x="107" y="191"/>
              </a:cxn>
              <a:cxn ang="0">
                <a:pos x="107" y="225"/>
              </a:cxn>
              <a:cxn ang="0">
                <a:pos x="0" y="225"/>
              </a:cxn>
              <a:cxn ang="0">
                <a:pos x="0" y="225"/>
              </a:cxn>
            </a:cxnLst>
            <a:rect l="0" t="0" r="r" b="b"/>
            <a:pathLst>
              <a:path w="107" h="225">
                <a:moveTo>
                  <a:pt x="0" y="225"/>
                </a:moveTo>
                <a:lnTo>
                  <a:pt x="0" y="0"/>
                </a:lnTo>
                <a:lnTo>
                  <a:pt x="104" y="0"/>
                </a:lnTo>
                <a:lnTo>
                  <a:pt x="104" y="36"/>
                </a:lnTo>
                <a:lnTo>
                  <a:pt x="37" y="36"/>
                </a:lnTo>
                <a:lnTo>
                  <a:pt x="37" y="91"/>
                </a:lnTo>
                <a:lnTo>
                  <a:pt x="88" y="91"/>
                </a:lnTo>
                <a:lnTo>
                  <a:pt x="88" y="128"/>
                </a:lnTo>
                <a:lnTo>
                  <a:pt x="37" y="128"/>
                </a:lnTo>
                <a:lnTo>
                  <a:pt x="37" y="191"/>
                </a:lnTo>
                <a:lnTo>
                  <a:pt x="107" y="191"/>
                </a:lnTo>
                <a:lnTo>
                  <a:pt x="107" y="225"/>
                </a:lnTo>
                <a:lnTo>
                  <a:pt x="0" y="225"/>
                </a:lnTo>
                <a:lnTo>
                  <a:pt x="0" y="225"/>
                </a:lnTo>
                <a:close/>
              </a:path>
            </a:pathLst>
          </a:custGeom>
          <a:solidFill>
            <a:schemeClr val="tx1"/>
          </a:solidFill>
          <a:ln w="9525">
            <a:noFill/>
            <a:round/>
            <a:headEnd/>
            <a:tailEnd/>
          </a:ln>
        </p:spPr>
        <p:txBody>
          <a:bodyPr/>
          <a:lstStyle/>
          <a:p>
            <a:pPr defTabSz="914319">
              <a:defRPr/>
            </a:pPr>
            <a:endParaRPr lang="en-US">
              <a:solidFill>
                <a:srgbClr val="000000"/>
              </a:solidFill>
              <a:latin typeface="Arial" pitchFamily="34" charset="0"/>
              <a:cs typeface="Arial" pitchFamily="34" charset="0"/>
            </a:endParaRPr>
          </a:p>
        </p:txBody>
      </p:sp>
      <p:sp>
        <p:nvSpPr>
          <p:cNvPr id="11" name="Freeform 16"/>
          <p:cNvSpPr>
            <a:spLocks/>
          </p:cNvSpPr>
          <p:nvPr userDrawn="1"/>
        </p:nvSpPr>
        <p:spPr bwMode="auto">
          <a:xfrm>
            <a:off x="7824788" y="6346825"/>
            <a:ext cx="60325" cy="144463"/>
          </a:xfrm>
          <a:custGeom>
            <a:avLst/>
            <a:gdLst/>
            <a:ahLst/>
            <a:cxnLst>
              <a:cxn ang="0">
                <a:pos x="36" y="225"/>
              </a:cxn>
              <a:cxn ang="0">
                <a:pos x="36" y="34"/>
              </a:cxn>
              <a:cxn ang="0">
                <a:pos x="0" y="34"/>
              </a:cxn>
              <a:cxn ang="0">
                <a:pos x="0" y="0"/>
              </a:cxn>
              <a:cxn ang="0">
                <a:pos x="113" y="0"/>
              </a:cxn>
              <a:cxn ang="0">
                <a:pos x="113" y="34"/>
              </a:cxn>
              <a:cxn ang="0">
                <a:pos x="74" y="34"/>
              </a:cxn>
              <a:cxn ang="0">
                <a:pos x="74" y="225"/>
              </a:cxn>
              <a:cxn ang="0">
                <a:pos x="36" y="225"/>
              </a:cxn>
              <a:cxn ang="0">
                <a:pos x="36" y="225"/>
              </a:cxn>
            </a:cxnLst>
            <a:rect l="0" t="0" r="r" b="b"/>
            <a:pathLst>
              <a:path w="113" h="225">
                <a:moveTo>
                  <a:pt x="36" y="225"/>
                </a:moveTo>
                <a:lnTo>
                  <a:pt x="36" y="34"/>
                </a:lnTo>
                <a:lnTo>
                  <a:pt x="0" y="34"/>
                </a:lnTo>
                <a:lnTo>
                  <a:pt x="0" y="0"/>
                </a:lnTo>
                <a:lnTo>
                  <a:pt x="113" y="0"/>
                </a:lnTo>
                <a:lnTo>
                  <a:pt x="113" y="34"/>
                </a:lnTo>
                <a:lnTo>
                  <a:pt x="74" y="34"/>
                </a:lnTo>
                <a:lnTo>
                  <a:pt x="74" y="225"/>
                </a:lnTo>
                <a:lnTo>
                  <a:pt x="36" y="225"/>
                </a:lnTo>
                <a:lnTo>
                  <a:pt x="36" y="225"/>
                </a:lnTo>
                <a:close/>
              </a:path>
            </a:pathLst>
          </a:custGeom>
          <a:solidFill>
            <a:schemeClr val="tx1"/>
          </a:solidFill>
          <a:ln w="9525">
            <a:noFill/>
            <a:round/>
            <a:headEnd/>
            <a:tailEnd/>
          </a:ln>
        </p:spPr>
        <p:txBody>
          <a:bodyPr/>
          <a:lstStyle/>
          <a:p>
            <a:pPr defTabSz="914319">
              <a:defRPr/>
            </a:pPr>
            <a:endParaRPr lang="en-US">
              <a:solidFill>
                <a:srgbClr val="000000"/>
              </a:solidFill>
              <a:latin typeface="Arial" pitchFamily="34" charset="0"/>
              <a:cs typeface="Arial" pitchFamily="34" charset="0"/>
            </a:endParaRPr>
          </a:p>
        </p:txBody>
      </p:sp>
      <p:sp>
        <p:nvSpPr>
          <p:cNvPr id="12" name="Freeform 17"/>
          <p:cNvSpPr>
            <a:spLocks/>
          </p:cNvSpPr>
          <p:nvPr userDrawn="1"/>
        </p:nvSpPr>
        <p:spPr bwMode="auto">
          <a:xfrm>
            <a:off x="7956550" y="6329363"/>
            <a:ext cx="74613" cy="166687"/>
          </a:xfrm>
          <a:custGeom>
            <a:avLst/>
            <a:gdLst/>
            <a:ahLst/>
            <a:cxnLst>
              <a:cxn ang="0">
                <a:pos x="113" y="239"/>
              </a:cxn>
              <a:cxn ang="0">
                <a:pos x="105" y="247"/>
              </a:cxn>
              <a:cxn ang="0">
                <a:pos x="95" y="252"/>
              </a:cxn>
              <a:cxn ang="0">
                <a:pos x="73" y="258"/>
              </a:cxn>
              <a:cxn ang="0">
                <a:pos x="55" y="256"/>
              </a:cxn>
              <a:cxn ang="0">
                <a:pos x="42" y="251"/>
              </a:cxn>
              <a:cxn ang="0">
                <a:pos x="19" y="226"/>
              </a:cxn>
              <a:cxn ang="0">
                <a:pos x="9" y="206"/>
              </a:cxn>
              <a:cxn ang="0">
                <a:pos x="2" y="159"/>
              </a:cxn>
              <a:cxn ang="0">
                <a:pos x="0" y="128"/>
              </a:cxn>
              <a:cxn ang="0">
                <a:pos x="4" y="72"/>
              </a:cxn>
              <a:cxn ang="0">
                <a:pos x="19" y="32"/>
              </a:cxn>
              <a:cxn ang="0">
                <a:pos x="28" y="19"/>
              </a:cxn>
              <a:cxn ang="0">
                <a:pos x="48" y="5"/>
              </a:cxn>
              <a:cxn ang="0">
                <a:pos x="73" y="0"/>
              </a:cxn>
              <a:cxn ang="0">
                <a:pos x="88" y="2"/>
              </a:cxn>
              <a:cxn ang="0">
                <a:pos x="111" y="13"/>
              </a:cxn>
              <a:cxn ang="0">
                <a:pos x="120" y="23"/>
              </a:cxn>
              <a:cxn ang="0">
                <a:pos x="134" y="50"/>
              </a:cxn>
              <a:cxn ang="0">
                <a:pos x="139" y="84"/>
              </a:cxn>
              <a:cxn ang="0">
                <a:pos x="139" y="84"/>
              </a:cxn>
              <a:cxn ang="0">
                <a:pos x="138" y="84"/>
              </a:cxn>
              <a:cxn ang="0">
                <a:pos x="139" y="86"/>
              </a:cxn>
              <a:cxn ang="0">
                <a:pos x="99" y="86"/>
              </a:cxn>
              <a:cxn ang="0">
                <a:pos x="95" y="55"/>
              </a:cxn>
              <a:cxn ang="0">
                <a:pos x="94" y="50"/>
              </a:cxn>
              <a:cxn ang="0">
                <a:pos x="84" y="40"/>
              </a:cxn>
              <a:cxn ang="0">
                <a:pos x="73" y="36"/>
              </a:cxn>
              <a:cxn ang="0">
                <a:pos x="65" y="38"/>
              </a:cxn>
              <a:cxn ang="0">
                <a:pos x="53" y="50"/>
              </a:cxn>
              <a:cxn ang="0">
                <a:pos x="50" y="59"/>
              </a:cxn>
              <a:cxn ang="0">
                <a:pos x="44" y="88"/>
              </a:cxn>
              <a:cxn ang="0">
                <a:pos x="42" y="128"/>
              </a:cxn>
              <a:cxn ang="0">
                <a:pos x="44" y="170"/>
              </a:cxn>
              <a:cxn ang="0">
                <a:pos x="50" y="201"/>
              </a:cxn>
              <a:cxn ang="0">
                <a:pos x="53" y="210"/>
              </a:cxn>
              <a:cxn ang="0">
                <a:pos x="67" y="222"/>
              </a:cxn>
              <a:cxn ang="0">
                <a:pos x="74" y="222"/>
              </a:cxn>
              <a:cxn ang="0">
                <a:pos x="86" y="220"/>
              </a:cxn>
              <a:cxn ang="0">
                <a:pos x="94" y="212"/>
              </a:cxn>
              <a:cxn ang="0">
                <a:pos x="99" y="201"/>
              </a:cxn>
              <a:cxn ang="0">
                <a:pos x="99" y="161"/>
              </a:cxn>
              <a:cxn ang="0">
                <a:pos x="73" y="128"/>
              </a:cxn>
              <a:cxn ang="0">
                <a:pos x="139" y="252"/>
              </a:cxn>
              <a:cxn ang="0">
                <a:pos x="118" y="252"/>
              </a:cxn>
            </a:cxnLst>
            <a:rect l="0" t="0" r="r" b="b"/>
            <a:pathLst>
              <a:path w="139" h="258">
                <a:moveTo>
                  <a:pt x="118" y="252"/>
                </a:moveTo>
                <a:lnTo>
                  <a:pt x="113" y="239"/>
                </a:lnTo>
                <a:lnTo>
                  <a:pt x="113" y="239"/>
                </a:lnTo>
                <a:lnTo>
                  <a:pt x="105" y="247"/>
                </a:lnTo>
                <a:lnTo>
                  <a:pt x="95" y="252"/>
                </a:lnTo>
                <a:lnTo>
                  <a:pt x="95" y="252"/>
                </a:lnTo>
                <a:lnTo>
                  <a:pt x="86" y="256"/>
                </a:lnTo>
                <a:lnTo>
                  <a:pt x="73" y="258"/>
                </a:lnTo>
                <a:lnTo>
                  <a:pt x="73" y="258"/>
                </a:lnTo>
                <a:lnTo>
                  <a:pt x="55" y="256"/>
                </a:lnTo>
                <a:lnTo>
                  <a:pt x="48" y="254"/>
                </a:lnTo>
                <a:lnTo>
                  <a:pt x="42" y="251"/>
                </a:lnTo>
                <a:lnTo>
                  <a:pt x="28" y="239"/>
                </a:lnTo>
                <a:lnTo>
                  <a:pt x="19" y="226"/>
                </a:lnTo>
                <a:lnTo>
                  <a:pt x="19" y="226"/>
                </a:lnTo>
                <a:lnTo>
                  <a:pt x="9" y="206"/>
                </a:lnTo>
                <a:lnTo>
                  <a:pt x="4" y="185"/>
                </a:lnTo>
                <a:lnTo>
                  <a:pt x="2" y="159"/>
                </a:lnTo>
                <a:lnTo>
                  <a:pt x="0" y="128"/>
                </a:lnTo>
                <a:lnTo>
                  <a:pt x="0" y="128"/>
                </a:lnTo>
                <a:lnTo>
                  <a:pt x="2" y="99"/>
                </a:lnTo>
                <a:lnTo>
                  <a:pt x="4" y="72"/>
                </a:lnTo>
                <a:lnTo>
                  <a:pt x="9" y="51"/>
                </a:lnTo>
                <a:lnTo>
                  <a:pt x="19" y="32"/>
                </a:lnTo>
                <a:lnTo>
                  <a:pt x="19" y="32"/>
                </a:lnTo>
                <a:lnTo>
                  <a:pt x="28" y="19"/>
                </a:lnTo>
                <a:lnTo>
                  <a:pt x="42" y="7"/>
                </a:lnTo>
                <a:lnTo>
                  <a:pt x="48" y="5"/>
                </a:lnTo>
                <a:lnTo>
                  <a:pt x="55" y="2"/>
                </a:lnTo>
                <a:lnTo>
                  <a:pt x="73" y="0"/>
                </a:lnTo>
                <a:lnTo>
                  <a:pt x="73" y="0"/>
                </a:lnTo>
                <a:lnTo>
                  <a:pt x="88" y="2"/>
                </a:lnTo>
                <a:lnTo>
                  <a:pt x="99" y="5"/>
                </a:lnTo>
                <a:lnTo>
                  <a:pt x="111" y="13"/>
                </a:lnTo>
                <a:lnTo>
                  <a:pt x="120" y="23"/>
                </a:lnTo>
                <a:lnTo>
                  <a:pt x="120" y="23"/>
                </a:lnTo>
                <a:lnTo>
                  <a:pt x="128" y="34"/>
                </a:lnTo>
                <a:lnTo>
                  <a:pt x="134" y="50"/>
                </a:lnTo>
                <a:lnTo>
                  <a:pt x="138" y="65"/>
                </a:lnTo>
                <a:lnTo>
                  <a:pt x="139" y="84"/>
                </a:lnTo>
                <a:lnTo>
                  <a:pt x="139" y="84"/>
                </a:lnTo>
                <a:lnTo>
                  <a:pt x="139" y="84"/>
                </a:lnTo>
                <a:lnTo>
                  <a:pt x="139" y="84"/>
                </a:lnTo>
                <a:lnTo>
                  <a:pt x="138" y="84"/>
                </a:lnTo>
                <a:lnTo>
                  <a:pt x="138" y="84"/>
                </a:lnTo>
                <a:lnTo>
                  <a:pt x="139" y="86"/>
                </a:lnTo>
                <a:lnTo>
                  <a:pt x="99" y="86"/>
                </a:lnTo>
                <a:lnTo>
                  <a:pt x="99" y="86"/>
                </a:lnTo>
                <a:lnTo>
                  <a:pt x="97" y="63"/>
                </a:lnTo>
                <a:lnTo>
                  <a:pt x="95" y="55"/>
                </a:lnTo>
                <a:lnTo>
                  <a:pt x="94" y="50"/>
                </a:lnTo>
                <a:lnTo>
                  <a:pt x="94" y="50"/>
                </a:lnTo>
                <a:lnTo>
                  <a:pt x="90" y="44"/>
                </a:lnTo>
                <a:lnTo>
                  <a:pt x="84" y="40"/>
                </a:lnTo>
                <a:lnTo>
                  <a:pt x="78" y="38"/>
                </a:lnTo>
                <a:lnTo>
                  <a:pt x="73" y="36"/>
                </a:lnTo>
                <a:lnTo>
                  <a:pt x="73" y="36"/>
                </a:lnTo>
                <a:lnTo>
                  <a:pt x="65" y="38"/>
                </a:lnTo>
                <a:lnTo>
                  <a:pt x="59" y="42"/>
                </a:lnTo>
                <a:lnTo>
                  <a:pt x="53" y="50"/>
                </a:lnTo>
                <a:lnTo>
                  <a:pt x="50" y="59"/>
                </a:lnTo>
                <a:lnTo>
                  <a:pt x="50" y="59"/>
                </a:lnTo>
                <a:lnTo>
                  <a:pt x="46" y="72"/>
                </a:lnTo>
                <a:lnTo>
                  <a:pt x="44" y="88"/>
                </a:lnTo>
                <a:lnTo>
                  <a:pt x="42" y="128"/>
                </a:lnTo>
                <a:lnTo>
                  <a:pt x="42" y="128"/>
                </a:lnTo>
                <a:lnTo>
                  <a:pt x="42" y="151"/>
                </a:lnTo>
                <a:lnTo>
                  <a:pt x="44" y="170"/>
                </a:lnTo>
                <a:lnTo>
                  <a:pt x="46" y="187"/>
                </a:lnTo>
                <a:lnTo>
                  <a:pt x="50" y="201"/>
                </a:lnTo>
                <a:lnTo>
                  <a:pt x="50" y="201"/>
                </a:lnTo>
                <a:lnTo>
                  <a:pt x="53" y="210"/>
                </a:lnTo>
                <a:lnTo>
                  <a:pt x="59" y="216"/>
                </a:lnTo>
                <a:lnTo>
                  <a:pt x="67" y="222"/>
                </a:lnTo>
                <a:lnTo>
                  <a:pt x="74" y="222"/>
                </a:lnTo>
                <a:lnTo>
                  <a:pt x="74" y="222"/>
                </a:lnTo>
                <a:lnTo>
                  <a:pt x="80" y="222"/>
                </a:lnTo>
                <a:lnTo>
                  <a:pt x="86" y="220"/>
                </a:lnTo>
                <a:lnTo>
                  <a:pt x="90" y="216"/>
                </a:lnTo>
                <a:lnTo>
                  <a:pt x="94" y="212"/>
                </a:lnTo>
                <a:lnTo>
                  <a:pt x="94" y="212"/>
                </a:lnTo>
                <a:lnTo>
                  <a:pt x="99" y="201"/>
                </a:lnTo>
                <a:lnTo>
                  <a:pt x="99" y="185"/>
                </a:lnTo>
                <a:lnTo>
                  <a:pt x="99" y="161"/>
                </a:lnTo>
                <a:lnTo>
                  <a:pt x="73" y="161"/>
                </a:lnTo>
                <a:lnTo>
                  <a:pt x="73" y="128"/>
                </a:lnTo>
                <a:lnTo>
                  <a:pt x="139" y="128"/>
                </a:lnTo>
                <a:lnTo>
                  <a:pt x="139" y="252"/>
                </a:lnTo>
                <a:lnTo>
                  <a:pt x="118" y="252"/>
                </a:lnTo>
                <a:lnTo>
                  <a:pt x="118" y="252"/>
                </a:lnTo>
                <a:close/>
              </a:path>
            </a:pathLst>
          </a:custGeom>
          <a:solidFill>
            <a:schemeClr val="tx1"/>
          </a:solidFill>
          <a:ln w="9525">
            <a:noFill/>
            <a:round/>
            <a:headEnd/>
            <a:tailEnd/>
          </a:ln>
        </p:spPr>
        <p:txBody>
          <a:bodyPr/>
          <a:lstStyle/>
          <a:p>
            <a:pPr defTabSz="914319">
              <a:defRPr/>
            </a:pPr>
            <a:endParaRPr lang="en-US">
              <a:solidFill>
                <a:srgbClr val="000000"/>
              </a:solidFill>
              <a:latin typeface="Arial" pitchFamily="34" charset="0"/>
              <a:cs typeface="Arial" pitchFamily="34" charset="0"/>
            </a:endParaRPr>
          </a:p>
        </p:txBody>
      </p:sp>
      <p:sp>
        <p:nvSpPr>
          <p:cNvPr id="13" name="Freeform 18"/>
          <p:cNvSpPr>
            <a:spLocks noEditPoints="1"/>
          </p:cNvSpPr>
          <p:nvPr userDrawn="1"/>
        </p:nvSpPr>
        <p:spPr bwMode="auto">
          <a:xfrm>
            <a:off x="8107363" y="6346825"/>
            <a:ext cx="69850" cy="144463"/>
          </a:xfrm>
          <a:custGeom>
            <a:avLst/>
            <a:gdLst/>
            <a:ahLst/>
            <a:cxnLst>
              <a:cxn ang="0">
                <a:pos x="0" y="225"/>
              </a:cxn>
              <a:cxn ang="0">
                <a:pos x="42" y="0"/>
              </a:cxn>
              <a:cxn ang="0">
                <a:pos x="90" y="0"/>
              </a:cxn>
              <a:cxn ang="0">
                <a:pos x="130" y="225"/>
              </a:cxn>
              <a:cxn ang="0">
                <a:pos x="94" y="225"/>
              </a:cxn>
              <a:cxn ang="0">
                <a:pos x="86" y="178"/>
              </a:cxn>
              <a:cxn ang="0">
                <a:pos x="44" y="178"/>
              </a:cxn>
              <a:cxn ang="0">
                <a:pos x="37" y="225"/>
              </a:cxn>
              <a:cxn ang="0">
                <a:pos x="0" y="225"/>
              </a:cxn>
              <a:cxn ang="0">
                <a:pos x="0" y="225"/>
              </a:cxn>
              <a:cxn ang="0">
                <a:pos x="50" y="141"/>
              </a:cxn>
              <a:cxn ang="0">
                <a:pos x="81" y="141"/>
              </a:cxn>
              <a:cxn ang="0">
                <a:pos x="65" y="36"/>
              </a:cxn>
              <a:cxn ang="0">
                <a:pos x="50" y="141"/>
              </a:cxn>
              <a:cxn ang="0">
                <a:pos x="50" y="141"/>
              </a:cxn>
            </a:cxnLst>
            <a:rect l="0" t="0" r="r" b="b"/>
            <a:pathLst>
              <a:path w="130" h="225">
                <a:moveTo>
                  <a:pt x="0" y="225"/>
                </a:moveTo>
                <a:lnTo>
                  <a:pt x="42" y="0"/>
                </a:lnTo>
                <a:lnTo>
                  <a:pt x="90" y="0"/>
                </a:lnTo>
                <a:lnTo>
                  <a:pt x="130" y="225"/>
                </a:lnTo>
                <a:lnTo>
                  <a:pt x="94" y="225"/>
                </a:lnTo>
                <a:lnTo>
                  <a:pt x="86" y="178"/>
                </a:lnTo>
                <a:lnTo>
                  <a:pt x="44" y="178"/>
                </a:lnTo>
                <a:lnTo>
                  <a:pt x="37" y="225"/>
                </a:lnTo>
                <a:lnTo>
                  <a:pt x="0" y="225"/>
                </a:lnTo>
                <a:lnTo>
                  <a:pt x="0" y="225"/>
                </a:lnTo>
                <a:close/>
                <a:moveTo>
                  <a:pt x="50" y="141"/>
                </a:moveTo>
                <a:lnTo>
                  <a:pt x="81" y="141"/>
                </a:lnTo>
                <a:lnTo>
                  <a:pt x="65" y="36"/>
                </a:lnTo>
                <a:lnTo>
                  <a:pt x="50" y="141"/>
                </a:lnTo>
                <a:lnTo>
                  <a:pt x="50" y="141"/>
                </a:lnTo>
                <a:close/>
              </a:path>
            </a:pathLst>
          </a:custGeom>
          <a:solidFill>
            <a:schemeClr val="tx1"/>
          </a:solidFill>
          <a:ln w="9525">
            <a:noFill/>
            <a:round/>
            <a:headEnd/>
            <a:tailEnd/>
          </a:ln>
        </p:spPr>
        <p:txBody>
          <a:bodyPr/>
          <a:lstStyle/>
          <a:p>
            <a:pPr defTabSz="914319">
              <a:defRPr/>
            </a:pPr>
            <a:endParaRPr lang="en-US">
              <a:solidFill>
                <a:srgbClr val="000000"/>
              </a:solidFill>
              <a:latin typeface="Arial" pitchFamily="34" charset="0"/>
              <a:cs typeface="Arial" pitchFamily="34" charset="0"/>
            </a:endParaRPr>
          </a:p>
        </p:txBody>
      </p:sp>
      <p:sp>
        <p:nvSpPr>
          <p:cNvPr id="14" name="Freeform 19"/>
          <p:cNvSpPr>
            <a:spLocks/>
          </p:cNvSpPr>
          <p:nvPr userDrawn="1"/>
        </p:nvSpPr>
        <p:spPr bwMode="auto">
          <a:xfrm>
            <a:off x="8237538" y="6346825"/>
            <a:ext cx="61912" cy="144463"/>
          </a:xfrm>
          <a:custGeom>
            <a:avLst/>
            <a:gdLst/>
            <a:ahLst/>
            <a:cxnLst>
              <a:cxn ang="0">
                <a:pos x="39" y="225"/>
              </a:cxn>
              <a:cxn ang="0">
                <a:pos x="39" y="34"/>
              </a:cxn>
              <a:cxn ang="0">
                <a:pos x="0" y="34"/>
              </a:cxn>
              <a:cxn ang="0">
                <a:pos x="0" y="0"/>
              </a:cxn>
              <a:cxn ang="0">
                <a:pos x="115" y="0"/>
              </a:cxn>
              <a:cxn ang="0">
                <a:pos x="115" y="34"/>
              </a:cxn>
              <a:cxn ang="0">
                <a:pos x="77" y="34"/>
              </a:cxn>
              <a:cxn ang="0">
                <a:pos x="77" y="225"/>
              </a:cxn>
              <a:cxn ang="0">
                <a:pos x="39" y="225"/>
              </a:cxn>
              <a:cxn ang="0">
                <a:pos x="39" y="225"/>
              </a:cxn>
            </a:cxnLst>
            <a:rect l="0" t="0" r="r" b="b"/>
            <a:pathLst>
              <a:path w="115" h="225">
                <a:moveTo>
                  <a:pt x="39" y="225"/>
                </a:moveTo>
                <a:lnTo>
                  <a:pt x="39" y="34"/>
                </a:lnTo>
                <a:lnTo>
                  <a:pt x="0" y="34"/>
                </a:lnTo>
                <a:lnTo>
                  <a:pt x="0" y="0"/>
                </a:lnTo>
                <a:lnTo>
                  <a:pt x="115" y="0"/>
                </a:lnTo>
                <a:lnTo>
                  <a:pt x="115" y="34"/>
                </a:lnTo>
                <a:lnTo>
                  <a:pt x="77" y="34"/>
                </a:lnTo>
                <a:lnTo>
                  <a:pt x="77" y="225"/>
                </a:lnTo>
                <a:lnTo>
                  <a:pt x="39" y="225"/>
                </a:lnTo>
                <a:lnTo>
                  <a:pt x="39" y="225"/>
                </a:lnTo>
                <a:close/>
              </a:path>
            </a:pathLst>
          </a:custGeom>
          <a:solidFill>
            <a:schemeClr val="tx1"/>
          </a:solidFill>
          <a:ln w="9525">
            <a:noFill/>
            <a:round/>
            <a:headEnd/>
            <a:tailEnd/>
          </a:ln>
        </p:spPr>
        <p:txBody>
          <a:bodyPr/>
          <a:lstStyle/>
          <a:p>
            <a:pPr defTabSz="914319">
              <a:defRPr/>
            </a:pPr>
            <a:endParaRPr lang="en-US">
              <a:solidFill>
                <a:srgbClr val="000000"/>
              </a:solidFill>
              <a:latin typeface="Arial" pitchFamily="34" charset="0"/>
              <a:cs typeface="Arial" pitchFamily="34" charset="0"/>
            </a:endParaRPr>
          </a:p>
        </p:txBody>
      </p:sp>
      <p:sp>
        <p:nvSpPr>
          <p:cNvPr id="15" name="Freeform 20"/>
          <p:cNvSpPr>
            <a:spLocks/>
          </p:cNvSpPr>
          <p:nvPr userDrawn="1"/>
        </p:nvSpPr>
        <p:spPr bwMode="auto">
          <a:xfrm>
            <a:off x="8372475" y="6346825"/>
            <a:ext cx="58738" cy="144463"/>
          </a:xfrm>
          <a:custGeom>
            <a:avLst/>
            <a:gdLst/>
            <a:ahLst/>
            <a:cxnLst>
              <a:cxn ang="0">
                <a:pos x="0" y="225"/>
              </a:cxn>
              <a:cxn ang="0">
                <a:pos x="0" y="0"/>
              </a:cxn>
              <a:cxn ang="0">
                <a:pos x="103" y="0"/>
              </a:cxn>
              <a:cxn ang="0">
                <a:pos x="103" y="36"/>
              </a:cxn>
              <a:cxn ang="0">
                <a:pos x="36" y="36"/>
              </a:cxn>
              <a:cxn ang="0">
                <a:pos x="36" y="91"/>
              </a:cxn>
              <a:cxn ang="0">
                <a:pos x="88" y="91"/>
              </a:cxn>
              <a:cxn ang="0">
                <a:pos x="88" y="128"/>
              </a:cxn>
              <a:cxn ang="0">
                <a:pos x="36" y="128"/>
              </a:cxn>
              <a:cxn ang="0">
                <a:pos x="36" y="191"/>
              </a:cxn>
              <a:cxn ang="0">
                <a:pos x="107" y="191"/>
              </a:cxn>
              <a:cxn ang="0">
                <a:pos x="107" y="225"/>
              </a:cxn>
              <a:cxn ang="0">
                <a:pos x="0" y="225"/>
              </a:cxn>
              <a:cxn ang="0">
                <a:pos x="0" y="225"/>
              </a:cxn>
            </a:cxnLst>
            <a:rect l="0" t="0" r="r" b="b"/>
            <a:pathLst>
              <a:path w="107" h="225">
                <a:moveTo>
                  <a:pt x="0" y="225"/>
                </a:moveTo>
                <a:lnTo>
                  <a:pt x="0" y="0"/>
                </a:lnTo>
                <a:lnTo>
                  <a:pt x="103" y="0"/>
                </a:lnTo>
                <a:lnTo>
                  <a:pt x="103" y="36"/>
                </a:lnTo>
                <a:lnTo>
                  <a:pt x="36" y="36"/>
                </a:lnTo>
                <a:lnTo>
                  <a:pt x="36" y="91"/>
                </a:lnTo>
                <a:lnTo>
                  <a:pt x="88" y="91"/>
                </a:lnTo>
                <a:lnTo>
                  <a:pt x="88" y="128"/>
                </a:lnTo>
                <a:lnTo>
                  <a:pt x="36" y="128"/>
                </a:lnTo>
                <a:lnTo>
                  <a:pt x="36" y="191"/>
                </a:lnTo>
                <a:lnTo>
                  <a:pt x="107" y="191"/>
                </a:lnTo>
                <a:lnTo>
                  <a:pt x="107" y="225"/>
                </a:lnTo>
                <a:lnTo>
                  <a:pt x="0" y="225"/>
                </a:lnTo>
                <a:lnTo>
                  <a:pt x="0" y="225"/>
                </a:lnTo>
                <a:close/>
              </a:path>
            </a:pathLst>
          </a:custGeom>
          <a:solidFill>
            <a:schemeClr val="tx1"/>
          </a:solidFill>
          <a:ln w="9525">
            <a:noFill/>
            <a:round/>
            <a:headEnd/>
            <a:tailEnd/>
          </a:ln>
        </p:spPr>
        <p:txBody>
          <a:bodyPr/>
          <a:lstStyle/>
          <a:p>
            <a:pPr defTabSz="914319">
              <a:defRPr/>
            </a:pPr>
            <a:endParaRPr lang="en-US">
              <a:solidFill>
                <a:srgbClr val="000000"/>
              </a:solidFill>
              <a:latin typeface="Arial" pitchFamily="34" charset="0"/>
              <a:cs typeface="Arial" pitchFamily="34" charset="0"/>
            </a:endParaRPr>
          </a:p>
        </p:txBody>
      </p:sp>
      <p:pic>
        <p:nvPicPr>
          <p:cNvPr id="16" name="Picture 7"/>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98450" y="6175375"/>
            <a:ext cx="1169988" cy="592138"/>
          </a:xfrm>
          <a:prstGeom prst="rect">
            <a:avLst/>
          </a:prstGeom>
          <a:noFill/>
          <a:ln w="9525">
            <a:noFill/>
            <a:miter lim="800000"/>
            <a:headEnd/>
            <a:tailEnd/>
          </a:ln>
        </p:spPr>
      </p:pic>
      <p:sp>
        <p:nvSpPr>
          <p:cNvPr id="2" name="Title 1"/>
          <p:cNvSpPr>
            <a:spLocks noGrp="1"/>
          </p:cNvSpPr>
          <p:nvPr>
            <p:ph type="title"/>
          </p:nvPr>
        </p:nvSpPr>
        <p:spPr>
          <a:xfrm>
            <a:off x="457200" y="2484437"/>
            <a:ext cx="8229600" cy="639763"/>
          </a:xfrm>
        </p:spPr>
        <p:txBody>
          <a:bodyPr/>
          <a:lstStyle>
            <a:lvl1pPr>
              <a:defRPr>
                <a:solidFill>
                  <a:srgbClr val="CC0000"/>
                </a:solidFill>
              </a:defRPr>
            </a:lvl1pPr>
          </a:lstStyle>
          <a:p>
            <a:r>
              <a:rPr lang="en-US" smtClean="0"/>
              <a:t>Click to edit Master title style</a:t>
            </a:r>
            <a:endParaRPr lang="en-US"/>
          </a:p>
        </p:txBody>
      </p:sp>
      <p:sp>
        <p:nvSpPr>
          <p:cNvPr id="17" name="Rectangle 7"/>
          <p:cNvSpPr>
            <a:spLocks noGrp="1" noChangeArrowheads="1"/>
          </p:cNvSpPr>
          <p:nvPr>
            <p:ph type="sldNum" sz="quarter" idx="10"/>
          </p:nvPr>
        </p:nvSpPr>
        <p:spPr>
          <a:xfrm>
            <a:off x="3848100" y="6286500"/>
            <a:ext cx="1447800" cy="304800"/>
          </a:xfrm>
        </p:spPr>
        <p:txBody>
          <a:bodyPr/>
          <a:lstStyle>
            <a:lvl1pPr algn="ctr">
              <a:defRPr sz="1000">
                <a:solidFill>
                  <a:srgbClr val="FFFFFF"/>
                </a:solidFill>
                <a:latin typeface="Arial" pitchFamily="34" charset="0"/>
                <a:cs typeface="Arial" pitchFamily="34" charset="0"/>
              </a:defRPr>
            </a:lvl1pPr>
          </a:lstStyle>
          <a:p>
            <a:pPr>
              <a:defRPr/>
            </a:pPr>
            <a:fld id="{0A4CEBA8-98F5-4FF7-9C3D-F2B1E930AA4A}" type="slidenum">
              <a:rPr lang="en-US"/>
              <a:pPr>
                <a:defRPr/>
              </a:pPr>
              <a:t>‹#›</a:t>
            </a:fld>
            <a:endParaRPr lang="en-US" dirty="0"/>
          </a:p>
        </p:txBody>
      </p:sp>
    </p:spTree>
    <p:extLst>
      <p:ext uri="{BB962C8B-B14F-4D97-AF65-F5344CB8AC3E}">
        <p14:creationId xmlns:p14="http://schemas.microsoft.com/office/powerpoint/2010/main" val="260194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11"/>
            <a:ext cx="9142805" cy="6855408"/>
          </a:xfrm>
          <a:prstGeom prst="rect">
            <a:avLst/>
          </a:prstGeom>
          <a:blipFill>
            <a:blip r:embed="rId9" cstate="email">
              <a:extLst>
                <a:ext uri="{28A0092B-C50C-407E-A947-70E740481C1C}">
                  <a14:useLocalDpi xmlns:a14="http://schemas.microsoft.com/office/drawing/2010/main"/>
                </a:ext>
              </a:extLst>
            </a:blip>
            <a:stretch>
              <a:fillRect/>
            </a:stretch>
          </a:blipFill>
        </p:spPr>
        <p:txBody>
          <a:bodyPr wrap="square" lIns="0" tIns="0" rIns="0" bIns="0" rtlCol="0"/>
          <a:lstStyle/>
          <a:p>
            <a:pPr defTabSz="801472"/>
            <a:endParaRPr sz="1600">
              <a:solidFill>
                <a:prstClr val="black"/>
              </a:solidFill>
            </a:endParaRPr>
          </a:p>
        </p:txBody>
      </p:sp>
      <p:sp>
        <p:nvSpPr>
          <p:cNvPr id="17" name="bk object 17"/>
          <p:cNvSpPr/>
          <p:nvPr/>
        </p:nvSpPr>
        <p:spPr>
          <a:xfrm>
            <a:off x="0" y="995665"/>
            <a:ext cx="9142914" cy="0"/>
          </a:xfrm>
          <a:custGeom>
            <a:avLst/>
            <a:gdLst/>
            <a:ahLst/>
            <a:cxnLst/>
            <a:rect l="l" t="t" r="r" b="b"/>
            <a:pathLst>
              <a:path w="10692130">
                <a:moveTo>
                  <a:pt x="0" y="0"/>
                </a:moveTo>
                <a:lnTo>
                  <a:pt x="10692003" y="0"/>
                </a:lnTo>
              </a:path>
            </a:pathLst>
          </a:custGeom>
          <a:ln w="37274">
            <a:solidFill>
              <a:srgbClr val="00A3B4"/>
            </a:solidFill>
          </a:ln>
        </p:spPr>
        <p:txBody>
          <a:bodyPr wrap="square" lIns="0" tIns="0" rIns="0" bIns="0" rtlCol="0"/>
          <a:lstStyle/>
          <a:p>
            <a:pPr defTabSz="801472"/>
            <a:endParaRPr sz="1600">
              <a:solidFill>
                <a:prstClr val="black"/>
              </a:solidFill>
            </a:endParaRPr>
          </a:p>
        </p:txBody>
      </p:sp>
      <p:sp>
        <p:nvSpPr>
          <p:cNvPr id="18" name="bk object 18"/>
          <p:cNvSpPr/>
          <p:nvPr/>
        </p:nvSpPr>
        <p:spPr>
          <a:xfrm>
            <a:off x="7954717" y="182465"/>
            <a:ext cx="994316" cy="595330"/>
          </a:xfrm>
          <a:prstGeom prst="rect">
            <a:avLst/>
          </a:prstGeom>
          <a:blipFill>
            <a:blip r:embed="rId10" cstate="email">
              <a:extLst>
                <a:ext uri="{28A0092B-C50C-407E-A947-70E740481C1C}">
                  <a14:useLocalDpi xmlns:a14="http://schemas.microsoft.com/office/drawing/2010/main"/>
                </a:ext>
              </a:extLst>
            </a:blip>
            <a:stretch>
              <a:fillRect/>
            </a:stretch>
          </a:blipFill>
        </p:spPr>
        <p:txBody>
          <a:bodyPr wrap="square" lIns="0" tIns="0" rIns="0" bIns="0" rtlCol="0"/>
          <a:lstStyle/>
          <a:p>
            <a:pPr defTabSz="801472"/>
            <a:endParaRPr sz="1600">
              <a:solidFill>
                <a:prstClr val="black"/>
              </a:solidFill>
            </a:endParaRPr>
          </a:p>
        </p:txBody>
      </p:sp>
      <p:sp>
        <p:nvSpPr>
          <p:cNvPr id="2" name="Holder 2"/>
          <p:cNvSpPr>
            <a:spLocks noGrp="1"/>
          </p:cNvSpPr>
          <p:nvPr>
            <p:ph type="title"/>
          </p:nvPr>
        </p:nvSpPr>
        <p:spPr>
          <a:xfrm>
            <a:off x="380095" y="365709"/>
            <a:ext cx="8383810" cy="461665"/>
          </a:xfrm>
          <a:prstGeom prst="rect">
            <a:avLst/>
          </a:prstGeom>
        </p:spPr>
        <p:txBody>
          <a:bodyPr wrap="square" lIns="0" tIns="0" rIns="0" bIns="0">
            <a:spAutoFit/>
          </a:bodyPr>
          <a:lstStyle>
            <a:lvl1pPr>
              <a:defRPr sz="3000" b="1" i="0">
                <a:solidFill>
                  <a:srgbClr val="231F20"/>
                </a:solidFill>
                <a:latin typeface="Franklin Gothic Demi"/>
                <a:cs typeface="Franklin Gothic Demi"/>
              </a:defRPr>
            </a:lvl1pPr>
          </a:lstStyle>
          <a:p>
            <a:endParaRPr dirty="0"/>
          </a:p>
        </p:txBody>
      </p:sp>
      <p:sp>
        <p:nvSpPr>
          <p:cNvPr id="3" name="Holder 3"/>
          <p:cNvSpPr>
            <a:spLocks noGrp="1"/>
          </p:cNvSpPr>
          <p:nvPr>
            <p:ph type="body" idx="1"/>
          </p:nvPr>
        </p:nvSpPr>
        <p:spPr>
          <a:xfrm>
            <a:off x="380095" y="1280942"/>
            <a:ext cx="8383810" cy="369332"/>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3108961" y="6377939"/>
            <a:ext cx="2926079" cy="246221"/>
          </a:xfrm>
          <a:prstGeom prst="rect">
            <a:avLst/>
          </a:prstGeom>
        </p:spPr>
        <p:txBody>
          <a:bodyPr wrap="square" lIns="0" tIns="0" rIns="0" bIns="0">
            <a:spAutoFit/>
          </a:bodyPr>
          <a:lstStyle>
            <a:lvl1pPr algn="ctr">
              <a:defRPr>
                <a:solidFill>
                  <a:schemeClr val="tx1">
                    <a:tint val="75000"/>
                  </a:schemeClr>
                </a:solidFill>
              </a:defRPr>
            </a:lvl1pPr>
          </a:lstStyle>
          <a:p>
            <a:pPr defTabSz="801472"/>
            <a:endParaRPr sz="1600">
              <a:solidFill>
                <a:prstClr val="black">
                  <a:tint val="75000"/>
                </a:prstClr>
              </a:solidFill>
            </a:endParaRPr>
          </a:p>
        </p:txBody>
      </p:sp>
      <p:sp>
        <p:nvSpPr>
          <p:cNvPr id="5" name="Holder 5"/>
          <p:cNvSpPr>
            <a:spLocks noGrp="1"/>
          </p:cNvSpPr>
          <p:nvPr>
            <p:ph type="dt" sz="half" idx="6"/>
          </p:nvPr>
        </p:nvSpPr>
        <p:spPr>
          <a:xfrm>
            <a:off x="457200" y="6377939"/>
            <a:ext cx="2103120" cy="246221"/>
          </a:xfrm>
          <a:prstGeom prst="rect">
            <a:avLst/>
          </a:prstGeom>
        </p:spPr>
        <p:txBody>
          <a:bodyPr wrap="square" lIns="0" tIns="0" rIns="0" bIns="0">
            <a:spAutoFit/>
          </a:bodyPr>
          <a:lstStyle>
            <a:lvl1pPr algn="l">
              <a:defRPr>
                <a:solidFill>
                  <a:schemeClr val="tx1">
                    <a:tint val="75000"/>
                  </a:schemeClr>
                </a:solidFill>
              </a:defRPr>
            </a:lvl1pPr>
          </a:lstStyle>
          <a:p>
            <a:pPr defTabSz="801472"/>
            <a:fld id="{1D8BD707-D9CF-40AE-B4C6-C98DA3205C09}" type="datetimeFigureOut">
              <a:rPr lang="en-US" sz="1600">
                <a:solidFill>
                  <a:prstClr val="black">
                    <a:tint val="75000"/>
                  </a:prstClr>
                </a:solidFill>
              </a:rPr>
              <a:pPr defTabSz="801472"/>
              <a:t>13-Aug-16</a:t>
            </a:fld>
            <a:endParaRPr lang="en-US" sz="1600">
              <a:solidFill>
                <a:prstClr val="black">
                  <a:tint val="75000"/>
                </a:prstClr>
              </a:solidFill>
            </a:endParaRPr>
          </a:p>
        </p:txBody>
      </p:sp>
      <p:sp>
        <p:nvSpPr>
          <p:cNvPr id="6" name="Holder 6"/>
          <p:cNvSpPr>
            <a:spLocks noGrp="1"/>
          </p:cNvSpPr>
          <p:nvPr>
            <p:ph type="sldNum" sz="quarter" idx="7"/>
          </p:nvPr>
        </p:nvSpPr>
        <p:spPr>
          <a:xfrm>
            <a:off x="6583680" y="6377939"/>
            <a:ext cx="2103120" cy="246221"/>
          </a:xfrm>
          <a:prstGeom prst="rect">
            <a:avLst/>
          </a:prstGeom>
        </p:spPr>
        <p:txBody>
          <a:bodyPr wrap="square" lIns="0" tIns="0" rIns="0" bIns="0">
            <a:spAutoFit/>
          </a:bodyPr>
          <a:lstStyle>
            <a:lvl1pPr algn="r">
              <a:defRPr>
                <a:solidFill>
                  <a:schemeClr val="tx1">
                    <a:tint val="75000"/>
                  </a:schemeClr>
                </a:solidFill>
              </a:defRPr>
            </a:lvl1pPr>
          </a:lstStyle>
          <a:p>
            <a:pPr defTabSz="801472"/>
            <a:fld id="{B6F15528-21DE-4FAA-801E-634DDDAF4B2B}" type="slidenum">
              <a:rPr sz="1600">
                <a:solidFill>
                  <a:prstClr val="black">
                    <a:tint val="75000"/>
                  </a:prstClr>
                </a:solidFill>
              </a:rPr>
              <a:pPr defTabSz="801472"/>
              <a:t>‹#›</a:t>
            </a:fld>
            <a:endParaRPr sz="1600">
              <a:solidFill>
                <a:prstClr val="black">
                  <a:tint val="75000"/>
                </a:prstClr>
              </a:solidFill>
            </a:endParaRPr>
          </a:p>
        </p:txBody>
      </p:sp>
    </p:spTree>
    <p:extLst>
      <p:ext uri="{BB962C8B-B14F-4D97-AF65-F5344CB8AC3E}">
        <p14:creationId xmlns:p14="http://schemas.microsoft.com/office/powerpoint/2010/main" val="1741209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txStyles>
    <p:titleStyle>
      <a:lvl1pPr>
        <a:defRPr>
          <a:latin typeface="+mj-lt"/>
          <a:ea typeface="+mj-ea"/>
          <a:cs typeface="+mj-cs"/>
        </a:defRPr>
      </a:lvl1pPr>
    </p:titleStyle>
    <p:bodyStyle>
      <a:lvl1pPr marL="0">
        <a:defRPr sz="2400">
          <a:latin typeface="+mn-lt"/>
          <a:ea typeface="+mn-ea"/>
          <a:cs typeface="+mn-cs"/>
        </a:defRPr>
      </a:lvl1pPr>
      <a:lvl2pPr marL="400736">
        <a:defRPr>
          <a:latin typeface="+mn-lt"/>
          <a:ea typeface="+mn-ea"/>
          <a:cs typeface="+mn-cs"/>
        </a:defRPr>
      </a:lvl2pPr>
      <a:lvl3pPr marL="801472">
        <a:defRPr>
          <a:latin typeface="+mn-lt"/>
          <a:ea typeface="+mn-ea"/>
          <a:cs typeface="+mn-cs"/>
        </a:defRPr>
      </a:lvl3pPr>
      <a:lvl4pPr marL="1202207">
        <a:defRPr>
          <a:latin typeface="+mn-lt"/>
          <a:ea typeface="+mn-ea"/>
          <a:cs typeface="+mn-cs"/>
        </a:defRPr>
      </a:lvl4pPr>
      <a:lvl5pPr marL="1602943">
        <a:defRPr>
          <a:latin typeface="+mn-lt"/>
          <a:ea typeface="+mn-ea"/>
          <a:cs typeface="+mn-cs"/>
        </a:defRPr>
      </a:lvl5pPr>
      <a:lvl6pPr marL="2003679">
        <a:defRPr>
          <a:latin typeface="+mn-lt"/>
          <a:ea typeface="+mn-ea"/>
          <a:cs typeface="+mn-cs"/>
        </a:defRPr>
      </a:lvl6pPr>
      <a:lvl7pPr marL="2404415">
        <a:defRPr>
          <a:latin typeface="+mn-lt"/>
          <a:ea typeface="+mn-ea"/>
          <a:cs typeface="+mn-cs"/>
        </a:defRPr>
      </a:lvl7pPr>
      <a:lvl8pPr marL="2805151">
        <a:defRPr>
          <a:latin typeface="+mn-lt"/>
          <a:ea typeface="+mn-ea"/>
          <a:cs typeface="+mn-cs"/>
        </a:defRPr>
      </a:lvl8pPr>
      <a:lvl9pPr marL="3205886">
        <a:defRPr>
          <a:latin typeface="+mn-lt"/>
          <a:ea typeface="+mn-ea"/>
          <a:cs typeface="+mn-cs"/>
        </a:defRPr>
      </a:lvl9pPr>
    </p:bodyStyle>
    <p:otherStyle>
      <a:lvl1pPr marL="0">
        <a:defRPr>
          <a:latin typeface="+mn-lt"/>
          <a:ea typeface="+mn-ea"/>
          <a:cs typeface="+mn-cs"/>
        </a:defRPr>
      </a:lvl1pPr>
      <a:lvl2pPr marL="400736">
        <a:defRPr>
          <a:latin typeface="+mn-lt"/>
          <a:ea typeface="+mn-ea"/>
          <a:cs typeface="+mn-cs"/>
        </a:defRPr>
      </a:lvl2pPr>
      <a:lvl3pPr marL="801472">
        <a:defRPr>
          <a:latin typeface="+mn-lt"/>
          <a:ea typeface="+mn-ea"/>
          <a:cs typeface="+mn-cs"/>
        </a:defRPr>
      </a:lvl3pPr>
      <a:lvl4pPr marL="1202207">
        <a:defRPr>
          <a:latin typeface="+mn-lt"/>
          <a:ea typeface="+mn-ea"/>
          <a:cs typeface="+mn-cs"/>
        </a:defRPr>
      </a:lvl4pPr>
      <a:lvl5pPr marL="1602943">
        <a:defRPr>
          <a:latin typeface="+mn-lt"/>
          <a:ea typeface="+mn-ea"/>
          <a:cs typeface="+mn-cs"/>
        </a:defRPr>
      </a:lvl5pPr>
      <a:lvl6pPr marL="2003679">
        <a:defRPr>
          <a:latin typeface="+mn-lt"/>
          <a:ea typeface="+mn-ea"/>
          <a:cs typeface="+mn-cs"/>
        </a:defRPr>
      </a:lvl6pPr>
      <a:lvl7pPr marL="2404415">
        <a:defRPr>
          <a:latin typeface="+mn-lt"/>
          <a:ea typeface="+mn-ea"/>
          <a:cs typeface="+mn-cs"/>
        </a:defRPr>
      </a:lvl7pPr>
      <a:lvl8pPr marL="2805151">
        <a:defRPr>
          <a:latin typeface="+mn-lt"/>
          <a:ea typeface="+mn-ea"/>
          <a:cs typeface="+mn-cs"/>
        </a:defRPr>
      </a:lvl8pPr>
      <a:lvl9pPr marL="320588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package" Target="../embeddings/Microsoft_Excel_Worksheet2.xlsx"/><Relationship Id="rId3" Type="http://schemas.openxmlformats.org/officeDocument/2006/relationships/oleObject" Target="../embeddings/oleObject2.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7.emf"/><Relationship Id="rId10" Type="http://schemas.openxmlformats.org/officeDocument/2006/relationships/image" Target="../media/image10.png"/><Relationship Id="rId4" Type="http://schemas.openxmlformats.org/officeDocument/2006/relationships/package" Target="../embeddings/Microsoft_Excel_Worksheet1.xlsx"/><Relationship Id="rId9"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Microsoft_Excel_97-2003_Worksheet1.xls"/></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533400" y="2743200"/>
            <a:ext cx="8383810" cy="615553"/>
          </a:xfrm>
        </p:spPr>
        <p:txBody>
          <a:bodyPr/>
          <a:lstStyle/>
          <a:p>
            <a:pPr algn="ctr"/>
            <a:r>
              <a:rPr lang="en-US" sz="4000" b="1" dirty="0" smtClean="0"/>
              <a:t>Real Time Plant Analytics Framework</a:t>
            </a:r>
            <a:endParaRPr lang="en-US" sz="4000" dirty="0"/>
          </a:p>
        </p:txBody>
      </p:sp>
      <p:sp>
        <p:nvSpPr>
          <p:cNvPr id="6" name="TextBox 5"/>
          <p:cNvSpPr txBox="1"/>
          <p:nvPr/>
        </p:nvSpPr>
        <p:spPr>
          <a:xfrm>
            <a:off x="457200" y="351104"/>
            <a:ext cx="1452642" cy="369332"/>
          </a:xfrm>
          <a:prstGeom prst="rect">
            <a:avLst/>
          </a:prstGeom>
          <a:noFill/>
        </p:spPr>
        <p:txBody>
          <a:bodyPr wrap="none" rtlCol="0">
            <a:spAutoFit/>
          </a:bodyPr>
          <a:lstStyle/>
          <a:p>
            <a:r>
              <a:rPr lang="en-US" dirty="0" smtClean="0"/>
              <a:t>ASSIGNMENT</a:t>
            </a:r>
            <a:endParaRPr lang="en-US" dirty="0"/>
          </a:p>
        </p:txBody>
      </p:sp>
      <p:sp>
        <p:nvSpPr>
          <p:cNvPr id="2" name="TextBox 1"/>
          <p:cNvSpPr txBox="1"/>
          <p:nvPr/>
        </p:nvSpPr>
        <p:spPr>
          <a:xfrm>
            <a:off x="3810000" y="4615190"/>
            <a:ext cx="5181600" cy="523220"/>
          </a:xfrm>
          <a:prstGeom prst="rect">
            <a:avLst/>
          </a:prstGeom>
          <a:noFill/>
        </p:spPr>
        <p:txBody>
          <a:bodyPr wrap="square" rtlCol="0">
            <a:spAutoFit/>
          </a:bodyPr>
          <a:lstStyle/>
          <a:p>
            <a:r>
              <a:rPr lang="en-US" sz="2800" b="1" dirty="0" smtClean="0"/>
              <a:t>                  Noodle Plant</a:t>
            </a:r>
            <a:endParaRPr lang="en-US" sz="2800" b="1" dirty="0"/>
          </a:p>
        </p:txBody>
      </p:sp>
    </p:spTree>
    <p:extLst>
      <p:ext uri="{BB962C8B-B14F-4D97-AF65-F5344CB8AC3E}">
        <p14:creationId xmlns:p14="http://schemas.microsoft.com/office/powerpoint/2010/main" val="4054409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representation process data capturing manually</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421346255"/>
              </p:ext>
            </p:extLst>
          </p:nvPr>
        </p:nvGraphicFramePr>
        <p:xfrm>
          <a:off x="204788" y="1100138"/>
          <a:ext cx="4092575" cy="862012"/>
        </p:xfrm>
        <a:graphic>
          <a:graphicData uri="http://schemas.openxmlformats.org/presentationml/2006/ole">
            <mc:AlternateContent xmlns:mc="http://schemas.openxmlformats.org/markup-compatibility/2006">
              <mc:Choice xmlns:v="urn:schemas-microsoft-com:vml" Requires="v">
                <p:oleObj spid="_x0000_s2145" name="Worksheet" r:id="rId4" imgW="5619902" imgH="1152449" progId="Excel.Sheet.12">
                  <p:embed/>
                </p:oleObj>
              </mc:Choice>
              <mc:Fallback>
                <p:oleObj name="Worksheet" r:id="rId4" imgW="5619902" imgH="1152449" progId="Excel.Sheet.12">
                  <p:embed/>
                  <p:pic>
                    <p:nvPicPr>
                      <p:cNvPr id="0" name="Picture 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788" y="1100138"/>
                        <a:ext cx="4092575" cy="862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5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24400" y="990600"/>
            <a:ext cx="3962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4227058600"/>
              </p:ext>
            </p:extLst>
          </p:nvPr>
        </p:nvGraphicFramePr>
        <p:xfrm>
          <a:off x="555625" y="2743200"/>
          <a:ext cx="4826000" cy="790575"/>
        </p:xfrm>
        <a:graphic>
          <a:graphicData uri="http://schemas.openxmlformats.org/presentationml/2006/ole">
            <mc:AlternateContent xmlns:mc="http://schemas.openxmlformats.org/markup-compatibility/2006">
              <mc:Choice xmlns:v="urn:schemas-microsoft-com:vml" Requires="v">
                <p:oleObj spid="_x0000_s2146" name="Worksheet" r:id="rId8" imgW="10496702" imgH="1533449" progId="Excel.Sheet.12">
                  <p:embed/>
                </p:oleObj>
              </mc:Choice>
              <mc:Fallback>
                <p:oleObj name="Worksheet" r:id="rId8" imgW="10496702" imgH="1533449" progId="Excel.Sheet.12">
                  <p:embed/>
                  <p:pic>
                    <p:nvPicPr>
                      <p:cNvPr id="0" name="Picture 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5625" y="2743200"/>
                        <a:ext cx="482600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58"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8600" y="4191000"/>
            <a:ext cx="8458200" cy="2321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821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 From  Report </a:t>
            </a:r>
            <a:endParaRPr lang="en-US" dirty="0"/>
          </a:p>
        </p:txBody>
      </p:sp>
      <p:sp>
        <p:nvSpPr>
          <p:cNvPr id="3" name="TextBox 2"/>
          <p:cNvSpPr txBox="1"/>
          <p:nvPr/>
        </p:nvSpPr>
        <p:spPr>
          <a:xfrm>
            <a:off x="762000" y="1295400"/>
            <a:ext cx="7315200"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The major factor which affects the noodles moisture is the neat soap flow which varies and impact the final noodles moisture.</a:t>
            </a:r>
          </a:p>
          <a:p>
            <a:endParaRPr lang="en-US" dirty="0" smtClean="0"/>
          </a:p>
          <a:p>
            <a:pPr marL="285750" indent="-285750">
              <a:buFont typeface="Wingdings" panose="05000000000000000000" pitchFamily="2" charset="2"/>
              <a:buChar char="Ø"/>
            </a:pPr>
            <a:r>
              <a:rPr lang="en-US" dirty="0" smtClean="0"/>
              <a:t>1st step to correct the moisture is to regulate the VLS pressure.</a:t>
            </a:r>
          </a:p>
          <a:p>
            <a:endParaRPr lang="en-US" dirty="0" smtClean="0"/>
          </a:p>
          <a:p>
            <a:pPr marL="285750" indent="-285750">
              <a:buFont typeface="Wingdings" panose="05000000000000000000" pitchFamily="2" charset="2"/>
              <a:buChar char="Ø"/>
            </a:pPr>
            <a:r>
              <a:rPr lang="en-US" dirty="0" smtClean="0"/>
              <a:t>If noodles moisture is high, operator regulates the VLS pressure from low to high and vice versa. </a:t>
            </a:r>
          </a:p>
          <a:p>
            <a:endParaRPr lang="en-US" dirty="0" smtClean="0"/>
          </a:p>
          <a:p>
            <a:pPr marL="285750" indent="-285750">
              <a:buFont typeface="Wingdings" panose="05000000000000000000" pitchFamily="2" charset="2"/>
              <a:buChar char="Ø"/>
            </a:pPr>
            <a:r>
              <a:rPr lang="en-US" dirty="0" smtClean="0"/>
              <a:t>As the VLS pressure is regulated the neat soap flow also regulates and correct the moisture due to back pressure on neat soap feed pump.</a:t>
            </a:r>
          </a:p>
          <a:p>
            <a:endParaRPr lang="en-US" dirty="0" smtClean="0"/>
          </a:p>
          <a:p>
            <a:pPr marL="285750" indent="-285750">
              <a:buFont typeface="Wingdings" panose="05000000000000000000" pitchFamily="2" charset="2"/>
              <a:buChar char="Ø"/>
            </a:pPr>
            <a:r>
              <a:rPr lang="en-US" dirty="0" smtClean="0"/>
              <a:t>In hardly case operator changes the steam pressure.</a:t>
            </a:r>
          </a:p>
          <a:p>
            <a:pPr marL="285750" indent="-285750">
              <a:buFont typeface="Wingdings" panose="05000000000000000000" pitchFamily="2" charset="2"/>
              <a:buChar char="Ø"/>
            </a:pPr>
            <a:endParaRPr lang="en-US" dirty="0"/>
          </a:p>
          <a:p>
            <a:endParaRPr lang="en-US" dirty="0" smtClean="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437798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of change of Neat soap Flow and its prevention</a:t>
            </a:r>
            <a:endParaRPr lang="en-US" dirty="0"/>
          </a:p>
        </p:txBody>
      </p:sp>
      <p:sp>
        <p:nvSpPr>
          <p:cNvPr id="3" name="TextBox 2"/>
          <p:cNvSpPr txBox="1"/>
          <p:nvPr/>
        </p:nvSpPr>
        <p:spPr>
          <a:xfrm>
            <a:off x="762000" y="1219200"/>
            <a:ext cx="6934200" cy="3693319"/>
          </a:xfrm>
          <a:prstGeom prst="rect">
            <a:avLst/>
          </a:prstGeom>
          <a:noFill/>
        </p:spPr>
        <p:txBody>
          <a:bodyPr wrap="square" rtlCol="0">
            <a:spAutoFit/>
          </a:bodyPr>
          <a:lstStyle/>
          <a:p>
            <a:r>
              <a:rPr lang="en-US" dirty="0" smtClean="0"/>
              <a:t>Major Reason:</a:t>
            </a:r>
          </a:p>
          <a:p>
            <a:endParaRPr lang="en-US" dirty="0" smtClean="0"/>
          </a:p>
          <a:p>
            <a:pPr marL="285750" indent="-285750">
              <a:buFont typeface="Wingdings" panose="05000000000000000000" pitchFamily="2" charset="2"/>
              <a:buChar char="Ø"/>
            </a:pPr>
            <a:r>
              <a:rPr lang="en-US" dirty="0" smtClean="0"/>
              <a:t>Feed pump may not getting the constant positive suction pressure</a:t>
            </a:r>
          </a:p>
          <a:p>
            <a:endParaRPr lang="en-US" dirty="0" smtClean="0"/>
          </a:p>
          <a:p>
            <a:r>
              <a:rPr lang="en-US" dirty="0" smtClean="0"/>
              <a:t>Prevention:</a:t>
            </a:r>
          </a:p>
          <a:p>
            <a:endParaRPr lang="en-US" dirty="0" smtClean="0"/>
          </a:p>
          <a:p>
            <a:pPr marL="285750" indent="-285750">
              <a:buFont typeface="Wingdings" panose="05000000000000000000" pitchFamily="2" charset="2"/>
              <a:buChar char="Ø"/>
            </a:pPr>
            <a:r>
              <a:rPr lang="en-US" dirty="0" smtClean="0"/>
              <a:t>Need to create the more positive pressure by keeping the bottom of feed tank at 1</a:t>
            </a:r>
            <a:r>
              <a:rPr lang="en-US" baseline="30000" dirty="0" smtClean="0"/>
              <a:t>st</a:t>
            </a:r>
            <a:r>
              <a:rPr lang="en-US" dirty="0" smtClean="0"/>
              <a:t> floor level and changing the connected piping from 4” to 6” to its suction.</a:t>
            </a:r>
          </a:p>
          <a:p>
            <a:endParaRPr lang="en-US" dirty="0" smtClean="0"/>
          </a:p>
          <a:p>
            <a:pPr marL="285750" indent="-285750">
              <a:buFont typeface="Wingdings" panose="05000000000000000000" pitchFamily="2" charset="2"/>
              <a:buChar char="Ø"/>
            </a:pPr>
            <a:r>
              <a:rPr lang="en-US" dirty="0" smtClean="0"/>
              <a:t>We can put level sensor in the feed tank and can get alarm below acceptable level.</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09720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Fixing of Process parameters Limits for different SKU</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1371600"/>
            <a:ext cx="776287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109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control the final moisture of Noodle</a:t>
            </a:r>
            <a:endParaRPr lang="en-US" dirty="0"/>
          </a:p>
        </p:txBody>
      </p:sp>
      <p:sp>
        <p:nvSpPr>
          <p:cNvPr id="3" name="TextBox 2"/>
          <p:cNvSpPr txBox="1"/>
          <p:nvPr/>
        </p:nvSpPr>
        <p:spPr>
          <a:xfrm>
            <a:off x="914400" y="1295400"/>
            <a:ext cx="6781800"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Need to put the Flow meter and that tag to be configured with scada and get automated with VLS pressure.</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Need to run the plant at set ranges of Min and Max. limits of parameters defined in previous slide SKUs wise</a:t>
            </a:r>
          </a:p>
          <a:p>
            <a:endParaRPr lang="en-US" dirty="0" smtClean="0"/>
          </a:p>
          <a:p>
            <a:pPr marL="285750" indent="-285750">
              <a:buFont typeface="Wingdings" panose="05000000000000000000" pitchFamily="2" charset="2"/>
              <a:buChar char="Ø"/>
            </a:pPr>
            <a:r>
              <a:rPr lang="en-US" dirty="0" smtClean="0"/>
              <a:t>If the neat soap flow varies at any instance, other parameters also tend to change and that can be taken care by on line correction of VLS pressure  by putting automated loop.</a:t>
            </a:r>
          </a:p>
          <a:p>
            <a:endParaRPr lang="en-US" dirty="0" smtClean="0"/>
          </a:p>
          <a:p>
            <a:pPr marL="285750" indent="-285750">
              <a:buFont typeface="Wingdings" panose="05000000000000000000" pitchFamily="2" charset="2"/>
              <a:buChar char="Ø"/>
            </a:pPr>
            <a:r>
              <a:rPr lang="en-US" dirty="0" smtClean="0"/>
              <a:t>Trend Analysis after very 5 Minutes and Corrective action can be taken immediately.</a:t>
            </a:r>
          </a:p>
          <a:p>
            <a:endParaRPr lang="en-US" dirty="0" smtClean="0"/>
          </a:p>
          <a:p>
            <a:pPr marL="285750" indent="-285750">
              <a:buFont typeface="Wingdings" panose="05000000000000000000" pitchFamily="2" charset="2"/>
              <a:buChar char="Ø"/>
            </a:pPr>
            <a:r>
              <a:rPr lang="en-US" dirty="0" smtClean="0"/>
              <a:t>Alarming facility: If Process parameters goes beyond set points.</a:t>
            </a:r>
          </a:p>
          <a:p>
            <a:endParaRPr lang="en-US" dirty="0" smtClean="0"/>
          </a:p>
          <a:p>
            <a:endParaRPr lang="en-US" dirty="0" smtClean="0"/>
          </a:p>
          <a:p>
            <a:r>
              <a:rPr lang="en-US" dirty="0" smtClean="0"/>
              <a:t> </a:t>
            </a:r>
            <a:endParaRPr lang="en-US" dirty="0"/>
          </a:p>
        </p:txBody>
      </p:sp>
    </p:spTree>
    <p:extLst>
      <p:ext uri="{BB962C8B-B14F-4D97-AF65-F5344CB8AC3E}">
        <p14:creationId xmlns:p14="http://schemas.microsoft.com/office/powerpoint/2010/main" val="1588686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Outcome of the Project:---</a:t>
            </a:r>
            <a:endParaRPr lang="en-US" dirty="0"/>
          </a:p>
        </p:txBody>
      </p:sp>
      <p:sp>
        <p:nvSpPr>
          <p:cNvPr id="3" name="Text Placeholder 2"/>
          <p:cNvSpPr>
            <a:spLocks noGrp="1"/>
          </p:cNvSpPr>
          <p:nvPr>
            <p:ph type="body" idx="1"/>
          </p:nvPr>
        </p:nvSpPr>
        <p:spPr>
          <a:xfrm>
            <a:off x="457200" y="1066800"/>
            <a:ext cx="8383810" cy="5078313"/>
          </a:xfrm>
        </p:spPr>
        <p:txBody>
          <a:bodyPr/>
          <a:lstStyle/>
          <a:p>
            <a:endParaRPr lang="en-US" sz="1800" dirty="0" smtClean="0"/>
          </a:p>
          <a:p>
            <a:pPr marL="342900" indent="-342900">
              <a:buFont typeface="Wingdings" panose="05000000000000000000" pitchFamily="2" charset="2"/>
              <a:buChar char="Ø"/>
            </a:pPr>
            <a:r>
              <a:rPr lang="en-US" sz="1800" dirty="0" smtClean="0"/>
              <a:t>We can generate the report at any time enable us to see the process parameters which will help to do the failure analysis at any time.</a:t>
            </a:r>
          </a:p>
          <a:p>
            <a:pPr marL="342900" indent="-342900">
              <a:buFont typeface="Wingdings" panose="05000000000000000000" pitchFamily="2" charset="2"/>
              <a:buChar char="Ø"/>
            </a:pPr>
            <a:r>
              <a:rPr lang="en-US" sz="1800" dirty="0" smtClean="0"/>
              <a:t>We can see the trend of each parameter: It will help to do the on line correction in the process.</a:t>
            </a:r>
          </a:p>
          <a:p>
            <a:pPr marL="342900" indent="-342900">
              <a:buFont typeface="Wingdings" panose="05000000000000000000" pitchFamily="2" charset="2"/>
              <a:buChar char="Ø"/>
            </a:pPr>
            <a:r>
              <a:rPr lang="en-US" sz="1800" dirty="0" smtClean="0"/>
              <a:t>Alarming of the process parameters if goes beyond its set limit.</a:t>
            </a:r>
          </a:p>
          <a:p>
            <a:pPr marL="342900" indent="-342900"/>
            <a:endParaRPr lang="en-US" sz="1800" dirty="0" smtClean="0"/>
          </a:p>
          <a:p>
            <a:pPr marL="342900" indent="-342900"/>
            <a:r>
              <a:rPr lang="en-US" sz="1800" dirty="0" smtClean="0"/>
              <a:t>       This was developing real time analytics framework w.r.t. noodles moisture and also to establish correlation of different process parameters which affect the final product.</a:t>
            </a:r>
          </a:p>
          <a:p>
            <a:pPr marL="342900" indent="-342900">
              <a:buFont typeface="Wingdings" panose="05000000000000000000" pitchFamily="2" charset="2"/>
              <a:buChar char="Ø"/>
            </a:pPr>
            <a:endParaRPr lang="en-US" sz="1800" dirty="0" smtClean="0"/>
          </a:p>
          <a:p>
            <a:pPr marL="342900" indent="-342900"/>
            <a:r>
              <a:rPr lang="en-US" sz="1800" dirty="0" smtClean="0"/>
              <a:t>Way Forward: </a:t>
            </a:r>
          </a:p>
          <a:p>
            <a:pPr marL="342900" indent="-342900"/>
            <a:r>
              <a:rPr lang="en-US" sz="1800" dirty="0" smtClean="0"/>
              <a:t>To have the auto control of noodles moisture, we need to have:</a:t>
            </a:r>
          </a:p>
          <a:p>
            <a:pPr marL="285750" indent="-285750">
              <a:buFont typeface="Arial" panose="020B0604020202020204" pitchFamily="34" charset="0"/>
              <a:buChar char="•"/>
            </a:pPr>
            <a:r>
              <a:rPr lang="en-US" sz="1800" dirty="0" smtClean="0"/>
              <a:t>Mass flow meter for neat soap with control valve</a:t>
            </a:r>
          </a:p>
          <a:p>
            <a:pPr marL="285750" indent="-285750">
              <a:buFont typeface="Arial" panose="020B0604020202020204" pitchFamily="34" charset="0"/>
              <a:buChar char="•"/>
            </a:pPr>
            <a:r>
              <a:rPr lang="en-US" sz="1800" dirty="0" smtClean="0"/>
              <a:t>Level sensor in feed tank</a:t>
            </a:r>
          </a:p>
          <a:p>
            <a:pPr marL="285750" indent="-285750">
              <a:buFont typeface="Arial" panose="020B0604020202020204" pitchFamily="34" charset="0"/>
              <a:buChar char="•"/>
            </a:pPr>
            <a:r>
              <a:rPr lang="en-US" sz="1800" dirty="0" smtClean="0"/>
              <a:t>Automation with VLS pressure for ratio control</a:t>
            </a:r>
          </a:p>
          <a:p>
            <a:endParaRPr lang="en-US" sz="1800" dirty="0" smtClean="0"/>
          </a:p>
          <a:p>
            <a:pPr marL="285750" indent="-285750">
              <a:buFont typeface="Wingdings" panose="05000000000000000000" pitchFamily="2" charset="2"/>
              <a:buChar char="Ø"/>
            </a:pPr>
            <a:r>
              <a:rPr lang="en-US" sz="1800" dirty="0" smtClean="0"/>
              <a:t>Estimated Cost Involve: INR 6 Lakh</a:t>
            </a:r>
          </a:p>
          <a:p>
            <a:endParaRPr lang="en-US" dirty="0"/>
          </a:p>
        </p:txBody>
      </p:sp>
    </p:spTree>
    <p:extLst>
      <p:ext uri="{BB962C8B-B14F-4D97-AF65-F5344CB8AC3E}">
        <p14:creationId xmlns:p14="http://schemas.microsoft.com/office/powerpoint/2010/main" val="9133628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43600" y="4572000"/>
            <a:ext cx="2745010" cy="984885"/>
          </a:xfrm>
        </p:spPr>
        <p:txBody>
          <a:bodyPr/>
          <a:lstStyle/>
          <a:p>
            <a:r>
              <a:rPr lang="en-US" sz="3200" dirty="0" smtClean="0"/>
              <a:t>                                                                                                     THANK YOU….</a:t>
            </a:r>
            <a:endParaRPr lang="en-US" sz="3200" dirty="0"/>
          </a:p>
        </p:txBody>
      </p:sp>
    </p:spTree>
    <p:extLst>
      <p:ext uri="{BB962C8B-B14F-4D97-AF65-F5344CB8AC3E}">
        <p14:creationId xmlns:p14="http://schemas.microsoft.com/office/powerpoint/2010/main" val="3073637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095" y="365709"/>
            <a:ext cx="8383810" cy="830997"/>
          </a:xfrm>
        </p:spPr>
        <p:txBody>
          <a:bodyPr/>
          <a:lstStyle/>
          <a:p>
            <a:r>
              <a:rPr lang="en-US" sz="2800" dirty="0" smtClean="0"/>
              <a:t>Real Time Plant Analytics Framework Concept:</a:t>
            </a:r>
            <a:r>
              <a:rPr lang="en-US" sz="2800" dirty="0"/>
              <a:t/>
            </a:r>
            <a:br>
              <a:rPr lang="en-US" sz="2800" dirty="0"/>
            </a:br>
            <a:endParaRPr lang="en-US" dirty="0"/>
          </a:p>
        </p:txBody>
      </p:sp>
      <p:sp>
        <p:nvSpPr>
          <p:cNvPr id="3" name="TextBox 2"/>
          <p:cNvSpPr txBox="1"/>
          <p:nvPr/>
        </p:nvSpPr>
        <p:spPr>
          <a:xfrm>
            <a:off x="1219200" y="1676400"/>
            <a:ext cx="6705600" cy="4401205"/>
          </a:xfrm>
          <a:prstGeom prst="rect">
            <a:avLst/>
          </a:prstGeom>
          <a:noFill/>
        </p:spPr>
        <p:txBody>
          <a:bodyPr wrap="square" rtlCol="0">
            <a:spAutoFit/>
          </a:bodyPr>
          <a:lstStyle/>
          <a:p>
            <a:pPr marL="342900" indent="-342900">
              <a:buFont typeface="Wingdings" panose="05000000000000000000" pitchFamily="2" charset="2"/>
              <a:buChar char="Ø"/>
            </a:pPr>
            <a:r>
              <a:rPr lang="en-US" sz="1600" dirty="0" smtClean="0"/>
              <a:t>Real time plant analytics framework  is </a:t>
            </a:r>
            <a:r>
              <a:rPr lang="en-US" sz="1600" dirty="0"/>
              <a:t>a state-of-the-art </a:t>
            </a:r>
            <a:r>
              <a:rPr lang="en-US" sz="1600" dirty="0" smtClean="0"/>
              <a:t>platform that </a:t>
            </a:r>
            <a:r>
              <a:rPr lang="en-US" sz="1600" dirty="0"/>
              <a:t>provides a 360° visibility of the manufacturing floor in real time</a:t>
            </a:r>
            <a:r>
              <a:rPr lang="en-US" sz="1600" dirty="0" smtClean="0"/>
              <a:t>.</a:t>
            </a:r>
          </a:p>
          <a:p>
            <a:endParaRPr lang="en-US" sz="1600" dirty="0" smtClean="0"/>
          </a:p>
          <a:p>
            <a:pPr marL="342900" indent="-342900">
              <a:buFont typeface="Wingdings" panose="05000000000000000000" pitchFamily="2" charset="2"/>
              <a:buChar char="Ø"/>
            </a:pPr>
            <a:r>
              <a:rPr lang="en-US" sz="1600" dirty="0" smtClean="0"/>
              <a:t>It </a:t>
            </a:r>
            <a:r>
              <a:rPr lang="en-US" sz="1600" dirty="0"/>
              <a:t>is important to have a 360° view of the shop floor with all relevant information in </a:t>
            </a:r>
            <a:r>
              <a:rPr lang="en-US" sz="1600" dirty="0" smtClean="0"/>
              <a:t>hand which ensures </a:t>
            </a:r>
            <a:r>
              <a:rPr lang="en-US" sz="1600" dirty="0"/>
              <a:t>completeness of information that helps in the decision making process</a:t>
            </a:r>
            <a:r>
              <a:rPr lang="en-US" sz="1600" dirty="0" smtClean="0"/>
              <a:t>.</a:t>
            </a:r>
          </a:p>
          <a:p>
            <a:pPr marL="342900" indent="-342900">
              <a:buFont typeface="Wingdings" panose="05000000000000000000" pitchFamily="2" charset="2"/>
              <a:buChar char="Ø"/>
            </a:pPr>
            <a:endParaRPr lang="en-US" sz="1600" dirty="0" smtClean="0"/>
          </a:p>
          <a:p>
            <a:pPr marL="342900" indent="-342900">
              <a:buFont typeface="Wingdings" panose="05000000000000000000" pitchFamily="2" charset="2"/>
              <a:buChar char="Ø"/>
            </a:pPr>
            <a:r>
              <a:rPr lang="en-US" sz="1600" dirty="0"/>
              <a:t>To create an environment where plant personnel are informed and aware about each micro event to take action immediately in real time when it matters most. Forthcoming potential </a:t>
            </a:r>
            <a:r>
              <a:rPr lang="en-US" sz="1600" dirty="0" smtClean="0"/>
              <a:t>losses </a:t>
            </a:r>
            <a:r>
              <a:rPr lang="en-US" sz="1600" dirty="0"/>
              <a:t>are detected well before they damage production </a:t>
            </a:r>
            <a:r>
              <a:rPr lang="en-US" sz="1600" dirty="0" smtClean="0"/>
              <a:t>economics and will </a:t>
            </a:r>
            <a:r>
              <a:rPr lang="en-US" sz="1600" dirty="0"/>
              <a:t>transform the role of production &amp; operation team from reactive floor management to proactive &amp; predictive management by making the right decisions in real time.</a:t>
            </a:r>
            <a:endParaRPr lang="en-US" sz="1600" dirty="0" smtClean="0"/>
          </a:p>
          <a:p>
            <a:pPr marL="342900" indent="-342900">
              <a:buFont typeface="Wingdings" panose="05000000000000000000" pitchFamily="2" charset="2"/>
              <a:buChar char="Ø"/>
            </a:pPr>
            <a:endParaRPr lang="en-US" sz="1600" dirty="0" smtClean="0"/>
          </a:p>
          <a:p>
            <a:endParaRPr lang="en-US" sz="1600" dirty="0"/>
          </a:p>
          <a:p>
            <a:r>
              <a:rPr lang="en-US" sz="2000" dirty="0"/>
              <a:t/>
            </a:r>
            <a:br>
              <a:rPr lang="en-US" sz="2000" dirty="0"/>
            </a:br>
            <a:endParaRPr lang="en-US" sz="2000" dirty="0"/>
          </a:p>
        </p:txBody>
      </p:sp>
    </p:spTree>
    <p:extLst>
      <p:ext uri="{BB962C8B-B14F-4D97-AF65-F5344CB8AC3E}">
        <p14:creationId xmlns:p14="http://schemas.microsoft.com/office/powerpoint/2010/main" val="4219389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Approach to Real Time Plant Analytics Framework</a:t>
            </a:r>
            <a:endParaRPr lang="en-US" dirty="0"/>
          </a:p>
        </p:txBody>
      </p:sp>
      <p:sp>
        <p:nvSpPr>
          <p:cNvPr id="3" name="TextBox 2"/>
          <p:cNvSpPr txBox="1"/>
          <p:nvPr/>
        </p:nvSpPr>
        <p:spPr>
          <a:xfrm>
            <a:off x="533400" y="984811"/>
            <a:ext cx="7315200" cy="6740307"/>
          </a:xfrm>
          <a:prstGeom prst="rect">
            <a:avLst/>
          </a:prstGeom>
          <a:noFill/>
        </p:spPr>
        <p:txBody>
          <a:bodyPr wrap="square" rtlCol="0">
            <a:spAutoFit/>
          </a:bodyPr>
          <a:lstStyle/>
          <a:p>
            <a:endParaRPr lang="en-US" dirty="0" smtClean="0"/>
          </a:p>
          <a:p>
            <a:r>
              <a:rPr lang="en-US" dirty="0" smtClean="0"/>
              <a:t>Case Study: Soap Noodles Moisture variation in Vitavon AL Batch No: B071600278</a:t>
            </a:r>
          </a:p>
          <a:p>
            <a:pPr marL="285750" indent="-285750">
              <a:buFont typeface="Wingdings" panose="05000000000000000000" pitchFamily="2" charset="2"/>
              <a:buChar char="Ø"/>
            </a:pPr>
            <a:r>
              <a:rPr lang="en-US" dirty="0" smtClean="0"/>
              <a:t>Understanding the soap noodles manufacturing process.</a:t>
            </a:r>
          </a:p>
          <a:p>
            <a:pPr marL="285750" indent="-285750">
              <a:buFont typeface="Wingdings" panose="05000000000000000000" pitchFamily="2" charset="2"/>
              <a:buChar char="Ø"/>
            </a:pPr>
            <a:r>
              <a:rPr lang="en-US" dirty="0" smtClean="0"/>
              <a:t>Data Capturing and report generation from scada.</a:t>
            </a:r>
          </a:p>
          <a:p>
            <a:pPr marL="285750" indent="-285750">
              <a:buFont typeface="Wingdings" panose="05000000000000000000" pitchFamily="2" charset="2"/>
              <a:buChar char="Ø"/>
            </a:pPr>
            <a:r>
              <a:rPr lang="en-US" dirty="0" smtClean="0"/>
              <a:t>Trend Analysis and Alarming</a:t>
            </a:r>
          </a:p>
          <a:p>
            <a:pPr marL="285750" indent="-285750">
              <a:buFont typeface="Wingdings" panose="05000000000000000000" pitchFamily="2" charset="2"/>
              <a:buChar char="Ø"/>
            </a:pPr>
            <a:r>
              <a:rPr lang="en-US" dirty="0" smtClean="0"/>
              <a:t>Analyse the factors affecting the Soap Noodles quality in terms of Moisture % age</a:t>
            </a:r>
          </a:p>
          <a:p>
            <a:pPr marL="285750" indent="-285750">
              <a:buFont typeface="Wingdings" panose="05000000000000000000" pitchFamily="2" charset="2"/>
              <a:buChar char="Ø"/>
            </a:pPr>
            <a:r>
              <a:rPr lang="en-US" dirty="0" smtClean="0"/>
              <a:t>Fixing the tolerances of Max. and Min. limits of the parameters affecting the moisture %age.</a:t>
            </a:r>
          </a:p>
          <a:p>
            <a:pPr marL="285750" indent="-285750">
              <a:buFont typeface="Wingdings" panose="05000000000000000000" pitchFamily="2" charset="2"/>
              <a:buChar char="Ø"/>
            </a:pPr>
            <a:r>
              <a:rPr lang="en-US" dirty="0" smtClean="0"/>
              <a:t>Control of Noodles Moisture% age</a:t>
            </a:r>
          </a:p>
          <a:p>
            <a:pPr marL="285750" indent="-285750">
              <a:buFont typeface="Wingdings" panose="05000000000000000000" pitchFamily="2" charset="2"/>
              <a:buChar char="Ø"/>
            </a:pPr>
            <a:r>
              <a:rPr lang="en-US" dirty="0" smtClean="0"/>
              <a:t>Tuning of the system with the help of VLS pressure, Steam Pressure or neat soap flow control.</a:t>
            </a:r>
          </a:p>
          <a:p>
            <a:pPr marL="285750" indent="-285750">
              <a:buFont typeface="Wingdings" panose="05000000000000000000" pitchFamily="2" charset="2"/>
              <a:buChar char="Ø"/>
            </a:pPr>
            <a:r>
              <a:rPr lang="en-US" dirty="0" smtClean="0"/>
              <a:t>Finally outcome of the project and Way Forward.</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731889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Plant Functioning</a:t>
            </a:r>
            <a:endParaRPr lang="en-US" dirty="0"/>
          </a:p>
        </p:txBody>
      </p:sp>
      <p:cxnSp>
        <p:nvCxnSpPr>
          <p:cNvPr id="6" name="Straight Arrow Connector 5"/>
          <p:cNvCxnSpPr/>
          <p:nvPr/>
        </p:nvCxnSpPr>
        <p:spPr>
          <a:xfrm>
            <a:off x="2171700" y="1752600"/>
            <a:ext cx="1181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352800" y="1396753"/>
            <a:ext cx="1779417"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TURBO-MIXER</a:t>
            </a:r>
            <a:endParaRPr lang="en-US" dirty="0"/>
          </a:p>
        </p:txBody>
      </p:sp>
      <p:sp>
        <p:nvSpPr>
          <p:cNvPr id="16" name="Rectangle 15"/>
          <p:cNvSpPr/>
          <p:nvPr/>
        </p:nvSpPr>
        <p:spPr>
          <a:xfrm>
            <a:off x="6153150" y="1396753"/>
            <a:ext cx="1752600"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REACTOR</a:t>
            </a:r>
            <a:endParaRPr lang="en-US" dirty="0"/>
          </a:p>
        </p:txBody>
      </p:sp>
      <p:sp>
        <p:nvSpPr>
          <p:cNvPr id="23" name="Rectangle 22"/>
          <p:cNvSpPr/>
          <p:nvPr/>
        </p:nvSpPr>
        <p:spPr>
          <a:xfrm>
            <a:off x="6200775" y="2667000"/>
            <a:ext cx="165734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DYNAMIC MIXER</a:t>
            </a:r>
            <a:endParaRPr lang="en-US" dirty="0"/>
          </a:p>
        </p:txBody>
      </p:sp>
      <p:sp>
        <p:nvSpPr>
          <p:cNvPr id="26" name="Rectangle 25"/>
          <p:cNvSpPr/>
          <p:nvPr/>
        </p:nvSpPr>
        <p:spPr>
          <a:xfrm>
            <a:off x="3352800" y="2667000"/>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CRUTCHERS</a:t>
            </a:r>
            <a:endParaRPr lang="en-US" dirty="0"/>
          </a:p>
        </p:txBody>
      </p:sp>
      <p:sp>
        <p:nvSpPr>
          <p:cNvPr id="29" name="Rectangle 28"/>
          <p:cNvSpPr/>
          <p:nvPr/>
        </p:nvSpPr>
        <p:spPr>
          <a:xfrm>
            <a:off x="533400" y="2667000"/>
            <a:ext cx="1676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QUALITY CONTROL</a:t>
            </a:r>
            <a:endParaRPr lang="en-US" dirty="0"/>
          </a:p>
        </p:txBody>
      </p:sp>
      <p:sp>
        <p:nvSpPr>
          <p:cNvPr id="32" name="Rectangle 31"/>
          <p:cNvSpPr/>
          <p:nvPr/>
        </p:nvSpPr>
        <p:spPr>
          <a:xfrm>
            <a:off x="533400" y="4267200"/>
            <a:ext cx="16764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FEED TANK</a:t>
            </a:r>
            <a:endParaRPr lang="en-US" dirty="0"/>
          </a:p>
        </p:txBody>
      </p:sp>
      <p:sp>
        <p:nvSpPr>
          <p:cNvPr id="35" name="Rectangle 34"/>
          <p:cNvSpPr/>
          <p:nvPr/>
        </p:nvSpPr>
        <p:spPr>
          <a:xfrm>
            <a:off x="3352800" y="4247965"/>
            <a:ext cx="1828800" cy="819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HEAT EXCHANGER</a:t>
            </a:r>
            <a:endParaRPr lang="en-US" dirty="0"/>
          </a:p>
        </p:txBody>
      </p:sp>
      <p:sp>
        <p:nvSpPr>
          <p:cNvPr id="38" name="Rectangle 37"/>
          <p:cNvSpPr/>
          <p:nvPr/>
        </p:nvSpPr>
        <p:spPr>
          <a:xfrm>
            <a:off x="6147970" y="4247965"/>
            <a:ext cx="1710153" cy="819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VAPOUR LIQUID SEPERATOR</a:t>
            </a:r>
            <a:endParaRPr lang="en-US" dirty="0"/>
          </a:p>
        </p:txBody>
      </p:sp>
      <p:sp>
        <p:nvSpPr>
          <p:cNvPr id="42" name="Rectangle 41"/>
          <p:cNvSpPr/>
          <p:nvPr/>
        </p:nvSpPr>
        <p:spPr>
          <a:xfrm>
            <a:off x="6153149" y="5523576"/>
            <a:ext cx="17049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SPRAY DRIER</a:t>
            </a:r>
            <a:endParaRPr lang="en-US" dirty="0"/>
          </a:p>
        </p:txBody>
      </p:sp>
      <p:cxnSp>
        <p:nvCxnSpPr>
          <p:cNvPr id="44" name="Straight Arrow Connector 43"/>
          <p:cNvCxnSpPr>
            <a:stCxn id="42" idx="1"/>
          </p:cNvCxnSpPr>
          <p:nvPr/>
        </p:nvCxnSpPr>
        <p:spPr>
          <a:xfrm>
            <a:off x="6153149" y="5980776"/>
            <a:ext cx="914401"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2" idx="1"/>
          </p:cNvCxnSpPr>
          <p:nvPr/>
        </p:nvCxnSpPr>
        <p:spPr>
          <a:xfrm flipH="1">
            <a:off x="5132217" y="5980776"/>
            <a:ext cx="10209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3404308" y="5638800"/>
            <a:ext cx="1777292" cy="10385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NOODLE</a:t>
            </a:r>
            <a:endParaRPr lang="en-US" dirty="0"/>
          </a:p>
        </p:txBody>
      </p:sp>
      <p:sp>
        <p:nvSpPr>
          <p:cNvPr id="49" name="Oval 48"/>
          <p:cNvSpPr/>
          <p:nvPr/>
        </p:nvSpPr>
        <p:spPr>
          <a:xfrm>
            <a:off x="533400" y="1371600"/>
            <a:ext cx="16383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D.F.A.</a:t>
            </a:r>
            <a:endParaRPr lang="en-US" dirty="0"/>
          </a:p>
        </p:txBody>
      </p:sp>
      <p:cxnSp>
        <p:nvCxnSpPr>
          <p:cNvPr id="56" name="Straight Arrow Connector 55"/>
          <p:cNvCxnSpPr>
            <a:stCxn id="9" idx="3"/>
          </p:cNvCxnSpPr>
          <p:nvPr/>
        </p:nvCxnSpPr>
        <p:spPr>
          <a:xfrm flipV="1">
            <a:off x="5132217" y="1765176"/>
            <a:ext cx="1020933"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6" idx="3"/>
            <a:endCxn id="16" idx="3"/>
          </p:cNvCxnSpPr>
          <p:nvPr/>
        </p:nvCxnSpPr>
        <p:spPr>
          <a:xfrm>
            <a:off x="7905750" y="176517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6" idx="2"/>
            <a:endCxn id="23" idx="0"/>
          </p:cNvCxnSpPr>
          <p:nvPr/>
        </p:nvCxnSpPr>
        <p:spPr>
          <a:xfrm>
            <a:off x="7029450" y="2133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3" idx="1"/>
          </p:cNvCxnSpPr>
          <p:nvPr/>
        </p:nvCxnSpPr>
        <p:spPr>
          <a:xfrm flipH="1">
            <a:off x="5181600" y="3048000"/>
            <a:ext cx="10191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6" idx="1"/>
          </p:cNvCxnSpPr>
          <p:nvPr/>
        </p:nvCxnSpPr>
        <p:spPr>
          <a:xfrm flipH="1">
            <a:off x="2209800" y="3048000"/>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9" idx="2"/>
          </p:cNvCxnSpPr>
          <p:nvPr/>
        </p:nvCxnSpPr>
        <p:spPr>
          <a:xfrm>
            <a:off x="1371600" y="35814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32" idx="3"/>
            <a:endCxn id="35" idx="1"/>
          </p:cNvCxnSpPr>
          <p:nvPr/>
        </p:nvCxnSpPr>
        <p:spPr>
          <a:xfrm flipV="1">
            <a:off x="2209800" y="4657633"/>
            <a:ext cx="1143000" cy="9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35" idx="3"/>
            <a:endCxn id="38" idx="1"/>
          </p:cNvCxnSpPr>
          <p:nvPr/>
        </p:nvCxnSpPr>
        <p:spPr>
          <a:xfrm>
            <a:off x="5181600" y="4657633"/>
            <a:ext cx="9663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38" idx="2"/>
            <a:endCxn id="42" idx="0"/>
          </p:cNvCxnSpPr>
          <p:nvPr/>
        </p:nvCxnSpPr>
        <p:spPr>
          <a:xfrm>
            <a:off x="7003047" y="5067300"/>
            <a:ext cx="2589" cy="4562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272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Capturing &amp;Report Generation from Scada</a:t>
            </a:r>
            <a:endParaRPr lang="en-US" dirty="0"/>
          </a:p>
        </p:txBody>
      </p:sp>
      <p:sp>
        <p:nvSpPr>
          <p:cNvPr id="5" name="TextBox 4"/>
          <p:cNvSpPr txBox="1"/>
          <p:nvPr/>
        </p:nvSpPr>
        <p:spPr>
          <a:xfrm>
            <a:off x="808608" y="1066800"/>
            <a:ext cx="6781800" cy="1477328"/>
          </a:xfrm>
          <a:prstGeom prst="rect">
            <a:avLst/>
          </a:prstGeom>
          <a:noFill/>
        </p:spPr>
        <p:txBody>
          <a:bodyPr wrap="square" rtlCol="0">
            <a:spAutoFit/>
          </a:bodyPr>
          <a:lstStyle/>
          <a:p>
            <a:r>
              <a:rPr lang="en-US" dirty="0" smtClean="0"/>
              <a:t>Report generation based on the set parameters on hourly basis:-</a:t>
            </a:r>
          </a:p>
          <a:p>
            <a:endParaRPr lang="en-US" dirty="0" smtClean="0"/>
          </a:p>
          <a:p>
            <a:endParaRPr lang="en-US" dirty="0" smtClean="0"/>
          </a:p>
          <a:p>
            <a:endParaRPr lang="en-US" dirty="0" smtClean="0"/>
          </a:p>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352570532"/>
              </p:ext>
            </p:extLst>
          </p:nvPr>
        </p:nvGraphicFramePr>
        <p:xfrm>
          <a:off x="228600" y="1447800"/>
          <a:ext cx="8763000" cy="4876800"/>
        </p:xfrm>
        <a:graphic>
          <a:graphicData uri="http://schemas.openxmlformats.org/presentationml/2006/ole">
            <mc:AlternateContent xmlns:mc="http://schemas.openxmlformats.org/markup-compatibility/2006">
              <mc:Choice xmlns:v="urn:schemas-microsoft-com:vml" Requires="v">
                <p:oleObj spid="_x0000_s1083" name="Worksheet" r:id="rId4" imgW="10067985" imgH="10286899" progId="Excel.Sheet.8">
                  <p:embed/>
                </p:oleObj>
              </mc:Choice>
              <mc:Fallback>
                <p:oleObj name="Worksheet" r:id="rId4" imgW="10067985" imgH="10286899" progId="Excel.Sheet.8">
                  <p:embed/>
                  <p:pic>
                    <p:nvPicPr>
                      <p:cNvPr id="0" name="Picture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447800"/>
                        <a:ext cx="8763000" cy="487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48497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 Analysis:-</a:t>
            </a:r>
            <a:endParaRPr lang="en-US" dirty="0"/>
          </a:p>
        </p:txBody>
      </p:sp>
      <p:pic>
        <p:nvPicPr>
          <p:cNvPr id="3076" name="Picture 4" descr="C:\Users\Raman Angra\Desktop\Project with Sunil Sir\image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2396971"/>
            <a:ext cx="7188200"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8000" y="1143000"/>
            <a:ext cx="718820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IN scada we can see the trends of different parameters which are fixed for a particular SKUs after every 5 Minutes.</a:t>
            </a:r>
          </a:p>
          <a:p>
            <a:pPr marL="285750" indent="-285750">
              <a:buFont typeface="Wingdings" panose="05000000000000000000" pitchFamily="2" charset="2"/>
              <a:buChar char="Ø"/>
            </a:pPr>
            <a:r>
              <a:rPr lang="en-US" dirty="0" smtClean="0"/>
              <a:t>Operator can Analyse the readings and can take the corrective actions before the final product get produced.</a:t>
            </a:r>
            <a:endParaRPr lang="en-US" dirty="0"/>
          </a:p>
        </p:txBody>
      </p:sp>
    </p:spTree>
    <p:extLst>
      <p:ext uri="{BB962C8B-B14F-4D97-AF65-F5344CB8AC3E}">
        <p14:creationId xmlns:p14="http://schemas.microsoft.com/office/powerpoint/2010/main" val="647727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Facility: </a:t>
            </a:r>
            <a:endParaRPr lang="en-US" dirty="0"/>
          </a:p>
        </p:txBody>
      </p:sp>
      <p:pic>
        <p:nvPicPr>
          <p:cNvPr id="4098" name="Picture 2" descr="C:\Users\Raman Angra\Desktop\Project with Sunil Sir\imag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28800"/>
            <a:ext cx="5715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33400" y="1143000"/>
            <a:ext cx="8001000" cy="646331"/>
          </a:xfrm>
          <a:prstGeom prst="rect">
            <a:avLst/>
          </a:prstGeom>
          <a:noFill/>
        </p:spPr>
        <p:txBody>
          <a:bodyPr wrap="square" rtlCol="0">
            <a:spAutoFit/>
          </a:bodyPr>
          <a:lstStyle/>
          <a:p>
            <a:r>
              <a:rPr lang="en-US" dirty="0" smtClean="0"/>
              <a:t>Scada is equipped with Alarm facility which will also help to correct our process, You can see the detail of alarm in the photographs.</a:t>
            </a:r>
            <a:endParaRPr lang="en-US" dirty="0"/>
          </a:p>
        </p:txBody>
      </p:sp>
    </p:spTree>
    <p:extLst>
      <p:ext uri="{BB962C8B-B14F-4D97-AF65-F5344CB8AC3E}">
        <p14:creationId xmlns:p14="http://schemas.microsoft.com/office/powerpoint/2010/main" val="965760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get from Report Generation?</a:t>
            </a:r>
            <a:endParaRPr lang="en-US" dirty="0"/>
          </a:p>
        </p:txBody>
      </p:sp>
      <p:sp>
        <p:nvSpPr>
          <p:cNvPr id="3" name="TextBox 2"/>
          <p:cNvSpPr txBox="1"/>
          <p:nvPr/>
        </p:nvSpPr>
        <p:spPr>
          <a:xfrm>
            <a:off x="685800" y="1066800"/>
            <a:ext cx="7467600" cy="5616922"/>
          </a:xfrm>
          <a:prstGeom prst="rect">
            <a:avLst/>
          </a:prstGeom>
          <a:noFill/>
        </p:spPr>
        <p:txBody>
          <a:bodyPr wrap="square" rtlCol="0">
            <a:spAutoFit/>
          </a:bodyPr>
          <a:lstStyle/>
          <a:p>
            <a:pPr marL="285750" indent="-285750">
              <a:buFont typeface="Wingdings" panose="05000000000000000000" pitchFamily="2" charset="2"/>
              <a:buChar char="Ø"/>
            </a:pPr>
            <a:r>
              <a:rPr lang="en-US" sz="1700" dirty="0" smtClean="0"/>
              <a:t>Quantity of DFA</a:t>
            </a:r>
          </a:p>
          <a:p>
            <a:endParaRPr lang="en-US" sz="1700" dirty="0" smtClean="0"/>
          </a:p>
          <a:p>
            <a:pPr marL="285750" indent="-285750">
              <a:buFont typeface="Wingdings" panose="05000000000000000000" pitchFamily="2" charset="2"/>
              <a:buChar char="Ø"/>
            </a:pPr>
            <a:r>
              <a:rPr lang="en-US" sz="1700" dirty="0" smtClean="0"/>
              <a:t>Quantity of Caustic soda</a:t>
            </a:r>
          </a:p>
          <a:p>
            <a:endParaRPr lang="en-US" sz="1700" dirty="0" smtClean="0"/>
          </a:p>
          <a:p>
            <a:pPr marL="285750" indent="-285750">
              <a:buFont typeface="Wingdings" panose="05000000000000000000" pitchFamily="2" charset="2"/>
              <a:buChar char="Ø"/>
            </a:pPr>
            <a:r>
              <a:rPr lang="en-US" sz="1700" dirty="0" smtClean="0"/>
              <a:t>Quantity of DM water</a:t>
            </a:r>
          </a:p>
          <a:p>
            <a:endParaRPr lang="en-US" sz="1700" dirty="0" smtClean="0"/>
          </a:p>
          <a:p>
            <a:pPr marL="285750" indent="-285750">
              <a:buFont typeface="Wingdings" panose="05000000000000000000" pitchFamily="2" charset="2"/>
              <a:buChar char="Ø"/>
            </a:pPr>
            <a:r>
              <a:rPr lang="en-US" sz="1700" dirty="0" smtClean="0"/>
              <a:t>MP steam main set pressure</a:t>
            </a:r>
          </a:p>
          <a:p>
            <a:endParaRPr lang="en-US" sz="1700" dirty="0" smtClean="0"/>
          </a:p>
          <a:p>
            <a:pPr marL="285750" indent="-285750">
              <a:buFont typeface="Wingdings" panose="05000000000000000000" pitchFamily="2" charset="2"/>
              <a:buChar char="Ø"/>
            </a:pPr>
            <a:r>
              <a:rPr lang="en-US" sz="1700" dirty="0" smtClean="0"/>
              <a:t>VLS pressure variation</a:t>
            </a:r>
          </a:p>
          <a:p>
            <a:endParaRPr lang="en-US" sz="1700" dirty="0" smtClean="0"/>
          </a:p>
          <a:p>
            <a:pPr marL="285750" indent="-285750">
              <a:buFont typeface="Wingdings" panose="05000000000000000000" pitchFamily="2" charset="2"/>
              <a:buChar char="Ø"/>
            </a:pPr>
            <a:r>
              <a:rPr lang="en-US" sz="1700" dirty="0" smtClean="0"/>
              <a:t>Temperature of Neat soap at different locations</a:t>
            </a:r>
          </a:p>
          <a:p>
            <a:endParaRPr lang="en-US" sz="1700" dirty="0" smtClean="0"/>
          </a:p>
          <a:p>
            <a:pPr marL="285750" indent="-285750">
              <a:buFont typeface="Wingdings" panose="05000000000000000000" pitchFamily="2" charset="2"/>
              <a:buChar char="Ø"/>
            </a:pPr>
            <a:r>
              <a:rPr lang="en-US" sz="1700" dirty="0" smtClean="0"/>
              <a:t>Vacuum Variation in the process</a:t>
            </a:r>
          </a:p>
          <a:p>
            <a:endParaRPr lang="en-US" sz="1700" dirty="0" smtClean="0"/>
          </a:p>
          <a:p>
            <a:pPr marL="285750" indent="-285750">
              <a:buFont typeface="Wingdings" panose="05000000000000000000" pitchFamily="2" charset="2"/>
              <a:buChar char="Ø"/>
            </a:pPr>
            <a:r>
              <a:rPr lang="en-US" sz="1700" dirty="0" smtClean="0"/>
              <a:t>Flow rate of Neat Soap: Still Not tagged</a:t>
            </a:r>
          </a:p>
          <a:p>
            <a:pPr marL="285750" indent="-285750">
              <a:buFont typeface="Wingdings" panose="05000000000000000000" pitchFamily="2" charset="2"/>
              <a:buChar char="Ø"/>
            </a:pPr>
            <a:endParaRPr lang="en-US" sz="1700" dirty="0" smtClean="0"/>
          </a:p>
          <a:p>
            <a:pPr marL="285750" indent="-285750">
              <a:buFont typeface="Wingdings" panose="05000000000000000000" pitchFamily="2" charset="2"/>
              <a:buChar char="Ø"/>
            </a:pPr>
            <a:r>
              <a:rPr lang="en-US" sz="1700" dirty="0" smtClean="0"/>
              <a:t>Trend Analysis after every 5 minutes.</a:t>
            </a:r>
          </a:p>
          <a:p>
            <a:endParaRPr lang="en-US" sz="1700" dirty="0" smtClean="0"/>
          </a:p>
          <a:p>
            <a:pPr marL="285750" indent="-285750">
              <a:buFont typeface="Wingdings" panose="05000000000000000000" pitchFamily="2" charset="2"/>
              <a:buChar char="Ø"/>
            </a:pPr>
            <a:r>
              <a:rPr lang="en-US" sz="1700" dirty="0" smtClean="0"/>
              <a:t>Alarm facility: Not used</a:t>
            </a:r>
          </a:p>
          <a:p>
            <a:endParaRPr lang="en-US" dirty="0" smtClean="0"/>
          </a:p>
          <a:p>
            <a:endParaRPr lang="en-US" dirty="0"/>
          </a:p>
        </p:txBody>
      </p:sp>
    </p:spTree>
    <p:extLst>
      <p:ext uri="{BB962C8B-B14F-4D97-AF65-F5344CB8AC3E}">
        <p14:creationId xmlns:p14="http://schemas.microsoft.com/office/powerpoint/2010/main" val="4260571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factors affecting the Soap Noodles Moisture</a:t>
            </a:r>
            <a:endParaRPr lang="en-US" dirty="0"/>
          </a:p>
        </p:txBody>
      </p:sp>
      <p:sp>
        <p:nvSpPr>
          <p:cNvPr id="4" name="TextBox 3"/>
          <p:cNvSpPr txBox="1"/>
          <p:nvPr/>
        </p:nvSpPr>
        <p:spPr>
          <a:xfrm>
            <a:off x="762000" y="1295400"/>
            <a:ext cx="7543800" cy="3693319"/>
          </a:xfrm>
          <a:prstGeom prst="rect">
            <a:avLst/>
          </a:prstGeom>
          <a:noFill/>
        </p:spPr>
        <p:txBody>
          <a:bodyPr wrap="square" rtlCol="0">
            <a:spAutoFit/>
          </a:bodyPr>
          <a:lstStyle/>
          <a:p>
            <a:r>
              <a:rPr lang="en-US" dirty="0" smtClean="0"/>
              <a:t> </a:t>
            </a:r>
          </a:p>
          <a:p>
            <a:r>
              <a:rPr lang="en-US" dirty="0"/>
              <a:t>D</a:t>
            </a:r>
            <a:r>
              <a:rPr lang="en-US" dirty="0" smtClean="0"/>
              <a:t>ata captured from plant process manually for two days and observed as:</a:t>
            </a:r>
          </a:p>
          <a:p>
            <a:endParaRPr lang="en-US" dirty="0" smtClean="0"/>
          </a:p>
          <a:p>
            <a:pPr marL="285750" indent="-285750">
              <a:buFont typeface="Wingdings" panose="05000000000000000000" pitchFamily="2" charset="2"/>
              <a:buChar char="Ø"/>
            </a:pPr>
            <a:r>
              <a:rPr lang="en-US" dirty="0" smtClean="0"/>
              <a:t>Soap Noodles Output in KG from Plodder: Can be considered as Flow of Neat Soap: No Flow Meter for Neat soap</a:t>
            </a:r>
          </a:p>
          <a:p>
            <a:endParaRPr lang="en-US" dirty="0" smtClean="0"/>
          </a:p>
          <a:p>
            <a:pPr marL="285750" indent="-285750">
              <a:buFont typeface="Wingdings" panose="05000000000000000000" pitchFamily="2" charset="2"/>
              <a:buChar char="Ø"/>
            </a:pPr>
            <a:r>
              <a:rPr lang="en-US" dirty="0" smtClean="0"/>
              <a:t>Setting of VLS pressure :why and when we change it</a:t>
            </a:r>
          </a:p>
          <a:p>
            <a:endParaRPr lang="en-US" dirty="0" smtClean="0"/>
          </a:p>
          <a:p>
            <a:pPr marL="285750" indent="-285750">
              <a:buFont typeface="Wingdings" panose="05000000000000000000" pitchFamily="2" charset="2"/>
              <a:buChar char="Ø"/>
            </a:pPr>
            <a:r>
              <a:rPr lang="en-US" dirty="0" smtClean="0"/>
              <a:t>Setting of HE-1&amp;2 Temperature : why and when it changes</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Setting Steam Pressure: Why and when it requires to change</a:t>
            </a:r>
          </a:p>
          <a:p>
            <a:endParaRPr lang="en-US" dirty="0" smtClean="0"/>
          </a:p>
          <a:p>
            <a:endParaRPr lang="en-US" dirty="0"/>
          </a:p>
        </p:txBody>
      </p:sp>
    </p:spTree>
    <p:extLst>
      <p:ext uri="{BB962C8B-B14F-4D97-AF65-F5344CB8AC3E}">
        <p14:creationId xmlns:p14="http://schemas.microsoft.com/office/powerpoint/2010/main" val="410539799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1263</TotalTime>
  <Words>820</Words>
  <Application>Microsoft Office PowerPoint</Application>
  <PresentationFormat>On-screen Show (4:3)</PresentationFormat>
  <Paragraphs>138</Paragraphs>
  <Slides>16</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1_Office Theme</vt:lpstr>
      <vt:lpstr>Worksheet</vt:lpstr>
      <vt:lpstr>PowerPoint Presentation</vt:lpstr>
      <vt:lpstr>Real Time Plant Analytics Framework Concept: </vt:lpstr>
      <vt:lpstr> Approach to Real Time Plant Analytics Framework</vt:lpstr>
      <vt:lpstr>Plant Functioning</vt:lpstr>
      <vt:lpstr>Data Capturing &amp;Report Generation from Scada</vt:lpstr>
      <vt:lpstr>Trend Analysis:-</vt:lpstr>
      <vt:lpstr>Alarm Facility: </vt:lpstr>
      <vt:lpstr>What did we get from Report Generation?</vt:lpstr>
      <vt:lpstr>Analysis of factors affecting the Soap Noodles Moisture</vt:lpstr>
      <vt:lpstr>Graphical representation process data capturing manually</vt:lpstr>
      <vt:lpstr>Outcome From  Report </vt:lpstr>
      <vt:lpstr>Reasons of change of Neat soap Flow and its prevention</vt:lpstr>
      <vt:lpstr>Fixing of Process parameters Limits for different SKU</vt:lpstr>
      <vt:lpstr>How to control the final moisture of Noodle</vt:lpstr>
      <vt:lpstr>Final Outcome of the Project:---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Parameters</dc:title>
  <dc:creator>Mrinal Mulgaonkar</dc:creator>
  <cp:lastModifiedBy>Raman Angra</cp:lastModifiedBy>
  <cp:revision>117</cp:revision>
  <dcterms:created xsi:type="dcterms:W3CDTF">2015-04-13T05:39:45Z</dcterms:created>
  <dcterms:modified xsi:type="dcterms:W3CDTF">2016-08-13T11:10:42Z</dcterms:modified>
</cp:coreProperties>
</file>