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106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681E346-CA77-47ED-9515-AD182995AAA8}" type="datetimeFigureOut">
              <a:rPr lang="en-IN" smtClean="0"/>
              <a:t>11-04-2017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22677E5-FF9B-46DA-888D-D25248CE5D2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81E346-CA77-47ED-9515-AD182995AAA8}" type="datetimeFigureOut">
              <a:rPr lang="en-IN" smtClean="0"/>
              <a:t>11-04-2017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81E346-CA77-47ED-9515-AD182995AAA8}" type="datetimeFigureOut">
              <a:rPr lang="en-IN" smtClean="0"/>
              <a:t>11-04-2017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153400" cy="914400"/>
          </a:xfrm>
        </p:spPr>
        <p:txBody>
          <a:bodyPr vert="horz" lIns="45720" tIns="45720" rIns="45720" bIns="45720" anchor="b">
            <a:normAutofit/>
          </a:bodyPr>
          <a:lstStyle>
            <a:lvl1pPr algn="l">
              <a:buNone/>
              <a:defRPr sz="3600" b="1">
                <a:solidFill>
                  <a:schemeClr val="tx2"/>
                </a:solidFill>
              </a:defRPr>
            </a:lvl1pPr>
          </a:lstStyle>
          <a:p>
            <a:r>
              <a:rPr kumimoji="0" lang="en-US" dirty="0" smtClean="0"/>
              <a:t>CLICK TO EDIT MASTER TITLE STYLE</a:t>
            </a:r>
            <a:endParaRPr kumimoji="0" lang="en-US" dirty="0"/>
          </a:p>
        </p:txBody>
      </p:sp>
      <p:sp>
        <p:nvSpPr>
          <p:cNvPr id="4" name="Text Placeholder 3"/>
          <p:cNvSpPr>
            <a:spLocks noGrp="1"/>
          </p:cNvSpPr>
          <p:nvPr>
            <p:ph type="body" sz="half" idx="2"/>
          </p:nvPr>
        </p:nvSpPr>
        <p:spPr>
          <a:xfrm>
            <a:off x="457200" y="1219200"/>
            <a:ext cx="8153400" cy="480060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
        <p:nvSpPr>
          <p:cNvPr id="7" name="Slide Number Placeholder 6"/>
          <p:cNvSpPr>
            <a:spLocks noGrp="1"/>
          </p:cNvSpPr>
          <p:nvPr>
            <p:ph type="sldNum" sz="quarter" idx="12"/>
          </p:nvPr>
        </p:nvSpPr>
        <p:spPr>
          <a:xfrm>
            <a:off x="8382000" y="6324600"/>
            <a:ext cx="609600" cy="365125"/>
          </a:xfrm>
        </p:spPr>
        <p:txBody>
          <a:bodyPr/>
          <a:lstStyle/>
          <a:p>
            <a:fld id="{B6F15528-21DE-4FAA-801E-634DDDAF4B2B}" type="slidenum">
              <a:rPr lang="en-US" smtClean="0"/>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r>
              <a:rPr kumimoji="0" lang="en-US" baseline="0" dirty="0" smtClean="0">
                <a:solidFill>
                  <a:schemeClr val="tx1"/>
                </a:solidFill>
                <a:latin typeface="+mn-lt"/>
                <a:ea typeface="+mn-ea"/>
                <a:cs typeface="+mn-cs"/>
              </a:rPr>
              <a:t> </a:t>
            </a:r>
            <a:endParaRPr kumimoji="0" lang="en-US" dirty="0">
              <a:solidFill>
                <a:schemeClr val="tx1"/>
              </a:solidFill>
              <a:latin typeface="+mn-lt"/>
              <a:ea typeface="+mn-ea"/>
              <a:cs typeface="+mn-cs"/>
            </a:endParaRPr>
          </a:p>
        </p:txBody>
      </p:sp>
      <p:pic>
        <p:nvPicPr>
          <p:cNvPr id="8" name="Picture 7"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345186"/>
            <a:ext cx="838200" cy="493014"/>
          </a:xfrm>
          <a:prstGeom prst="rect">
            <a:avLst/>
          </a:prstGeom>
        </p:spPr>
      </p:pic>
    </p:spTree>
    <p:extLst>
      <p:ext uri="{BB962C8B-B14F-4D97-AF65-F5344CB8AC3E}">
        <p14:creationId xmlns:p14="http://schemas.microsoft.com/office/powerpoint/2010/main" val="1101723940"/>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81E346-CA77-47ED-9515-AD182995AAA8}" type="datetimeFigureOut">
              <a:rPr lang="en-IN" smtClean="0"/>
              <a:t>11-04-2017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681E346-CA77-47ED-9515-AD182995AAA8}" type="datetimeFigureOut">
              <a:rPr lang="en-IN" smtClean="0"/>
              <a:t>11-04-2017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677E5-FF9B-46DA-888D-D25248CE5D2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81E346-CA77-47ED-9515-AD182995AAA8}" type="datetimeFigureOut">
              <a:rPr lang="en-IN" smtClean="0"/>
              <a:t>11-04-2017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681E346-CA77-47ED-9515-AD182995AAA8}" type="datetimeFigureOut">
              <a:rPr lang="en-IN" smtClean="0"/>
              <a:t>11-04-2017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81E346-CA77-47ED-9515-AD182995AAA8}" type="datetimeFigureOut">
              <a:rPr lang="en-IN" smtClean="0"/>
              <a:t>11-04-2017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1E346-CA77-47ED-9515-AD182995AAA8}" type="datetimeFigureOut">
              <a:rPr lang="en-IN" smtClean="0"/>
              <a:t>11-04-2017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681E346-CA77-47ED-9515-AD182995AAA8}" type="datetimeFigureOut">
              <a:rPr lang="en-IN" smtClean="0"/>
              <a:t>11-04-2017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2677E5-FF9B-46DA-888D-D25248CE5D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81E346-CA77-47ED-9515-AD182995AAA8}" type="datetimeFigureOut">
              <a:rPr lang="en-IN" smtClean="0"/>
              <a:t>11-04-2017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C22677E5-FF9B-46DA-888D-D25248CE5D28}"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81E346-CA77-47ED-9515-AD182995AAA8}" type="datetimeFigureOut">
              <a:rPr lang="en-IN" smtClean="0"/>
              <a:t>11-04-2017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22677E5-FF9B-46DA-888D-D25248CE5D28}"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nchor="ctr">
            <a:normAutofit/>
          </a:bodyPr>
          <a:lstStyle/>
          <a:p>
            <a:pPr algn="ctr"/>
            <a:r>
              <a:rPr lang="en-US" sz="3600" b="1" dirty="0" smtClean="0">
                <a:solidFill>
                  <a:schemeClr val="tx1"/>
                </a:solidFill>
              </a:rPr>
              <a:t>Part C IDP: Business Priority Projects</a:t>
            </a:r>
            <a:endParaRPr lang="en-IN" sz="3600" b="1" dirty="0">
              <a:solidFill>
                <a:schemeClr val="tx1"/>
              </a:solidFill>
            </a:endParaRPr>
          </a:p>
        </p:txBody>
      </p:sp>
      <p:sp>
        <p:nvSpPr>
          <p:cNvPr id="3" name="Subtitle 2"/>
          <p:cNvSpPr>
            <a:spLocks noGrp="1"/>
          </p:cNvSpPr>
          <p:nvPr>
            <p:ph type="subTitle" idx="1"/>
          </p:nvPr>
        </p:nvSpPr>
        <p:spPr/>
        <p:txBody>
          <a:bodyPr/>
          <a:lstStyle/>
          <a:p>
            <a:r>
              <a:rPr lang="en-US" i="1" dirty="0" smtClean="0"/>
              <a:t>Status update as of December 2016</a:t>
            </a:r>
            <a:endParaRPr lang="en-IN" i="1" dirty="0"/>
          </a:p>
        </p:txBody>
      </p:sp>
    </p:spTree>
    <p:extLst>
      <p:ext uri="{BB962C8B-B14F-4D97-AF65-F5344CB8AC3E}">
        <p14:creationId xmlns:p14="http://schemas.microsoft.com/office/powerpoint/2010/main" val="1404861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19256" cy="708688"/>
          </a:xfrm>
        </p:spPr>
        <p:txBody>
          <a:bodyPr>
            <a:normAutofit/>
          </a:bodyPr>
          <a:lstStyle/>
          <a:p>
            <a:r>
              <a:rPr lang="en-US" sz="4000" b="1" dirty="0" smtClean="0"/>
              <a:t>Project Details</a:t>
            </a:r>
            <a:endParaRPr lang="en-IN" sz="4000" b="1" dirty="0"/>
          </a:p>
        </p:txBody>
      </p:sp>
      <p:sp>
        <p:nvSpPr>
          <p:cNvPr id="3" name="Content Placeholder 2"/>
          <p:cNvSpPr>
            <a:spLocks noGrp="1"/>
          </p:cNvSpPr>
          <p:nvPr>
            <p:ph idx="1"/>
          </p:nvPr>
        </p:nvSpPr>
        <p:spPr/>
        <p:txBody>
          <a:bodyPr/>
          <a:lstStyle/>
          <a:p>
            <a:pPr marL="0" indent="0">
              <a:buNone/>
            </a:pPr>
            <a:r>
              <a:rPr lang="en-IN" b="1" dirty="0" smtClean="0">
                <a:latin typeface="+mj-lt"/>
                <a:cs typeface="Arial" panose="020B0604020202020204" pitchFamily="34" charset="0"/>
              </a:rPr>
              <a:t>Group </a:t>
            </a:r>
            <a:r>
              <a:rPr lang="en-IN" b="1" dirty="0">
                <a:latin typeface="+mj-lt"/>
                <a:cs typeface="Arial" panose="020B0604020202020204" pitchFamily="34" charset="0"/>
              </a:rPr>
              <a:t>work to systematise Ordering cum Planning process,  to bring down inventory levels, improve data collection/</a:t>
            </a:r>
            <a:r>
              <a:rPr lang="en-IN" b="1" dirty="0" err="1">
                <a:latin typeface="+mj-lt"/>
                <a:cs typeface="Arial" panose="020B0604020202020204" pitchFamily="34" charset="0"/>
              </a:rPr>
              <a:t>cleanup</a:t>
            </a:r>
            <a:r>
              <a:rPr lang="en-IN" b="1" dirty="0">
                <a:latin typeface="+mj-lt"/>
                <a:cs typeface="Arial" panose="020B0604020202020204" pitchFamily="34" charset="0"/>
              </a:rPr>
              <a:t> system to represent correct </a:t>
            </a:r>
            <a:r>
              <a:rPr lang="en-IN" b="1" dirty="0" smtClean="0">
                <a:latin typeface="+mj-lt"/>
                <a:cs typeface="Arial" panose="020B0604020202020204" pitchFamily="34" charset="0"/>
              </a:rPr>
              <a:t>numbers</a:t>
            </a:r>
          </a:p>
          <a:p>
            <a:r>
              <a:rPr lang="en-US" dirty="0" smtClean="0">
                <a:latin typeface="+mj-lt"/>
                <a:cs typeface="Arial" panose="020B0604020202020204" pitchFamily="34" charset="0"/>
              </a:rPr>
              <a:t>Project Team:</a:t>
            </a:r>
          </a:p>
          <a:p>
            <a:pPr marL="971550" lvl="1" indent="-514350">
              <a:buFont typeface="+mj-lt"/>
              <a:buAutoNum type="arabicPeriod"/>
            </a:pPr>
            <a:r>
              <a:rPr lang="en-US" dirty="0" smtClean="0">
                <a:latin typeface="+mj-lt"/>
                <a:cs typeface="Arial" panose="020B0604020202020204" pitchFamily="34" charset="0"/>
              </a:rPr>
              <a:t>Rayomand Mirzan</a:t>
            </a:r>
          </a:p>
          <a:p>
            <a:pPr marL="971550" lvl="1" indent="-514350">
              <a:buFont typeface="+mj-lt"/>
              <a:buAutoNum type="arabicPeriod"/>
            </a:pPr>
            <a:r>
              <a:rPr lang="en-US" dirty="0" smtClean="0">
                <a:latin typeface="+mj-lt"/>
                <a:cs typeface="Arial" panose="020B0604020202020204" pitchFamily="34" charset="0"/>
              </a:rPr>
              <a:t>Ranajeet Desai</a:t>
            </a:r>
          </a:p>
          <a:p>
            <a:pPr marL="971550" lvl="1" indent="-514350">
              <a:buFont typeface="+mj-lt"/>
              <a:buAutoNum type="arabicPeriod"/>
            </a:pPr>
            <a:r>
              <a:rPr lang="en-US" dirty="0" smtClean="0">
                <a:latin typeface="+mj-lt"/>
                <a:cs typeface="Arial" panose="020B0604020202020204" pitchFamily="34" charset="0"/>
              </a:rPr>
              <a:t>Riju Mukherjee</a:t>
            </a:r>
          </a:p>
          <a:p>
            <a:pPr marL="971550" lvl="1" indent="-514350">
              <a:buFont typeface="+mj-lt"/>
              <a:buAutoNum type="arabicPeriod"/>
            </a:pPr>
            <a:r>
              <a:rPr lang="en-US" dirty="0">
                <a:cs typeface="Arial" panose="020B0604020202020204" pitchFamily="34" charset="0"/>
              </a:rPr>
              <a:t>Vikas Gaikwad</a:t>
            </a:r>
          </a:p>
          <a:p>
            <a:pPr marL="971550" lvl="1" indent="-514350">
              <a:buFont typeface="+mj-lt"/>
              <a:buAutoNum type="arabicPeriod"/>
            </a:pPr>
            <a:endParaRPr lang="en-US" dirty="0" smtClean="0">
              <a:latin typeface="+mj-lt"/>
              <a:cs typeface="Arial" panose="020B0604020202020204" pitchFamily="34" charset="0"/>
            </a:endParaRPr>
          </a:p>
          <a:p>
            <a:pPr marL="971550" lvl="1" indent="-514350">
              <a:buFont typeface="+mj-lt"/>
              <a:buAutoNum type="arabicPeriod"/>
            </a:pPr>
            <a:endParaRPr lang="en-US" dirty="0">
              <a:latin typeface="+mj-lt"/>
            </a:endParaRPr>
          </a:p>
        </p:txBody>
      </p:sp>
    </p:spTree>
    <p:extLst>
      <p:ext uri="{BB962C8B-B14F-4D97-AF65-F5344CB8AC3E}">
        <p14:creationId xmlns:p14="http://schemas.microsoft.com/office/powerpoint/2010/main" val="90472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352928" cy="648072"/>
          </a:xfrm>
        </p:spPr>
        <p:txBody>
          <a:bodyPr>
            <a:noAutofit/>
          </a:bodyPr>
          <a:lstStyle/>
          <a:p>
            <a:r>
              <a:rPr lang="en-US" sz="4000" b="1" dirty="0" smtClean="0"/>
              <a:t>Project Deliverables</a:t>
            </a:r>
            <a:endParaRPr lang="en-IN" sz="4000" b="1" dirty="0"/>
          </a:p>
        </p:txBody>
      </p:sp>
      <p:sp>
        <p:nvSpPr>
          <p:cNvPr id="3" name="Content Placeholder 2"/>
          <p:cNvSpPr>
            <a:spLocks noGrp="1"/>
          </p:cNvSpPr>
          <p:nvPr>
            <p:ph idx="1"/>
          </p:nvPr>
        </p:nvSpPr>
        <p:spPr>
          <a:xfrm>
            <a:off x="323528" y="1196752"/>
            <a:ext cx="8568952" cy="1080120"/>
          </a:xfrm>
        </p:spPr>
        <p:txBody>
          <a:bodyPr>
            <a:normAutofit fontScale="62500" lnSpcReduction="20000"/>
          </a:bodyPr>
          <a:lstStyle/>
          <a:p>
            <a:pPr fontAlgn="base"/>
            <a:r>
              <a:rPr lang="en-IN" dirty="0" smtClean="0">
                <a:latin typeface="+mj-lt"/>
              </a:rPr>
              <a:t>Reduction in Inventory of RM &amp; PM by 1day as against the FY 2015-16 achievement. </a:t>
            </a:r>
          </a:p>
          <a:p>
            <a:pPr fontAlgn="base"/>
            <a:endParaRPr lang="en-IN" dirty="0" smtClean="0">
              <a:latin typeface="+mj-lt"/>
            </a:endParaRPr>
          </a:p>
          <a:p>
            <a:pPr fontAlgn="base"/>
            <a:r>
              <a:rPr lang="en-US" dirty="0" err="1" smtClean="0">
                <a:latin typeface="+mj-lt"/>
              </a:rPr>
              <a:t>i.e</a:t>
            </a:r>
            <a:r>
              <a:rPr lang="en-US" dirty="0" smtClean="0">
                <a:latin typeface="+mj-lt"/>
              </a:rPr>
              <a:t>, For 	RM :- </a:t>
            </a:r>
            <a:r>
              <a:rPr lang="en-US" dirty="0" smtClean="0">
                <a:latin typeface="+mj-lt"/>
              </a:rPr>
              <a:t>19.7 Days </a:t>
            </a:r>
            <a:r>
              <a:rPr lang="en-US" dirty="0" smtClean="0">
                <a:latin typeface="+mj-lt"/>
              </a:rPr>
              <a:t>as against 18.1days</a:t>
            </a:r>
          </a:p>
          <a:p>
            <a:pPr marL="0" indent="0" fontAlgn="base">
              <a:buNone/>
            </a:pPr>
            <a:r>
              <a:rPr lang="en-US" dirty="0" smtClean="0">
                <a:latin typeface="+mj-lt"/>
              </a:rPr>
              <a:t>	PM:- </a:t>
            </a:r>
            <a:r>
              <a:rPr lang="en-US" dirty="0" smtClean="0">
                <a:latin typeface="+mj-lt"/>
              </a:rPr>
              <a:t>16.1 </a:t>
            </a:r>
            <a:r>
              <a:rPr lang="en-US" dirty="0" smtClean="0">
                <a:latin typeface="+mj-lt"/>
              </a:rPr>
              <a:t>Days as Against 17.2 Days</a:t>
            </a:r>
            <a:endParaRPr lang="en-IN" dirty="0">
              <a:latin typeface="+mj-lt"/>
            </a:endParaRPr>
          </a:p>
          <a:p>
            <a:pPr marL="0" indent="0" fontAlgn="base">
              <a:buNone/>
            </a:pPr>
            <a:endParaRPr lang="en-IN"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696042509"/>
              </p:ext>
            </p:extLst>
          </p:nvPr>
        </p:nvGraphicFramePr>
        <p:xfrm>
          <a:off x="2267744" y="2276872"/>
          <a:ext cx="2736305" cy="4219199"/>
        </p:xfrm>
        <a:graphic>
          <a:graphicData uri="http://schemas.openxmlformats.org/drawingml/2006/table">
            <a:tbl>
              <a:tblPr>
                <a:tableStyleId>{5C22544A-7EE6-4342-B048-85BDC9FD1C3A}</a:tableStyleId>
              </a:tblPr>
              <a:tblGrid>
                <a:gridCol w="725536"/>
                <a:gridCol w="725536"/>
                <a:gridCol w="725536"/>
                <a:gridCol w="559697"/>
              </a:tblGrid>
              <a:tr h="0">
                <a:tc gridSpan="4">
                  <a:txBody>
                    <a:bodyPr/>
                    <a:lstStyle/>
                    <a:p>
                      <a:pPr algn="ctr" fontAlgn="b"/>
                      <a:r>
                        <a:rPr lang="en-US" sz="1200" b="1" i="0" u="none" strike="noStrike" dirty="0" smtClean="0">
                          <a:solidFill>
                            <a:schemeClr val="dk1"/>
                          </a:solidFill>
                          <a:effectLst/>
                          <a:latin typeface="+mj-lt"/>
                        </a:rPr>
                        <a:t>Inventory</a:t>
                      </a:r>
                      <a:r>
                        <a:rPr lang="en-US" sz="1200" b="1" i="0" u="none" strike="noStrike" baseline="0" dirty="0" smtClean="0">
                          <a:solidFill>
                            <a:schemeClr val="dk1"/>
                          </a:solidFill>
                          <a:effectLst/>
                          <a:latin typeface="+mj-lt"/>
                        </a:rPr>
                        <a:t> Days 205-16 Data</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93685">
                <a:tc>
                  <a:txBody>
                    <a:bodyPr/>
                    <a:lstStyle/>
                    <a:p>
                      <a:pPr algn="just" fontAlgn="b"/>
                      <a:r>
                        <a:rPr lang="en-US" sz="1200" b="1" u="none" strike="noStrike" dirty="0">
                          <a:effectLst/>
                          <a:latin typeface="+mj-lt"/>
                        </a:rPr>
                        <a:t>MONTH</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mj-lt"/>
                        </a:rPr>
                        <a:t>RM</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mj-lt"/>
                        </a:rPr>
                        <a:t>PM</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b="1" u="none" strike="noStrike" dirty="0">
                          <a:effectLst/>
                          <a:latin typeface="+mj-lt"/>
                        </a:rPr>
                        <a:t>Mean</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Mar-16</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20.0</a:t>
                      </a:r>
                      <a:endParaRPr lang="en-US" sz="12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16.0</a:t>
                      </a:r>
                      <a:endParaRPr lang="en-US" sz="12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18.0</a:t>
                      </a:r>
                      <a:endParaRPr lang="en-US" sz="12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FEB-16</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17.0</a:t>
                      </a:r>
                      <a:endParaRPr lang="en-US" sz="12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14.0</a:t>
                      </a:r>
                      <a:endParaRPr lang="en-US" sz="12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smtClean="0">
                          <a:solidFill>
                            <a:srgbClr val="000000"/>
                          </a:solidFill>
                          <a:effectLst/>
                          <a:latin typeface="+mj-lt"/>
                        </a:rPr>
                        <a:t>15.5</a:t>
                      </a:r>
                      <a:endParaRPr lang="en-US" sz="1200" b="0"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JAN-16</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DEC-15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NOV-15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21.0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OCT-15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SEP-15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i="0" u="none" strike="noStrike" dirty="0" smtClean="0">
                          <a:solidFill>
                            <a:srgbClr val="000000"/>
                          </a:solidFill>
                          <a:effectLst/>
                          <a:latin typeface="+mj-lt"/>
                        </a:rPr>
                        <a:t>AUG-15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21.0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u="none" strike="noStrike" dirty="0" smtClean="0">
                          <a:effectLst/>
                          <a:latin typeface="+mj-lt"/>
                        </a:rPr>
                        <a:t>JUL-15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u="none" strike="noStrike" dirty="0" smtClean="0">
                          <a:effectLst/>
                          <a:latin typeface="+mj-lt"/>
                        </a:rPr>
                        <a:t>JUN-15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a:solidFill>
                            <a:srgbClr val="000000"/>
                          </a:solidFill>
                          <a:effectLst/>
                          <a:latin typeface="+mj-lt"/>
                        </a:rPr>
                        <a:t>15.0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u="none" strike="noStrike" dirty="0" smtClean="0">
                          <a:effectLst/>
                          <a:latin typeface="+mj-lt"/>
                        </a:rPr>
                        <a:t>MAY-15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21.0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685">
                <a:tc>
                  <a:txBody>
                    <a:bodyPr/>
                    <a:lstStyle/>
                    <a:p>
                      <a:pPr algn="ctr" fontAlgn="b"/>
                      <a:r>
                        <a:rPr lang="en-US" sz="1200" b="1" u="none" strike="noStrike" dirty="0" smtClean="0">
                          <a:effectLst/>
                          <a:latin typeface="+mj-lt"/>
                        </a:rPr>
                        <a:t>APR-15</a:t>
                      </a:r>
                      <a:endParaRPr lang="en-US" sz="1200" b="1" i="0" u="none" strike="noStrike" dirty="0">
                        <a:solidFill>
                          <a:srgbClr val="00000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200" b="0" i="0" u="none" strike="noStrike" dirty="0">
                          <a:solidFill>
                            <a:srgbClr val="000000"/>
                          </a:solidFill>
                          <a:effectLst/>
                          <a:latin typeface="+mj-lt"/>
                        </a:rPr>
                        <a:t>19.0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8889">
                <a:tc>
                  <a:txBody>
                    <a:bodyPr/>
                    <a:lstStyle/>
                    <a:p>
                      <a:pPr algn="ctr" rtl="0" fontAlgn="b"/>
                      <a:r>
                        <a:rPr lang="en-US" sz="1200" b="1" i="0" u="none" strike="noStrike" dirty="0">
                          <a:solidFill>
                            <a:srgbClr val="000000"/>
                          </a:solidFill>
                          <a:effectLst/>
                          <a:latin typeface="+mj-lt"/>
                        </a:rPr>
                        <a:t>AVG.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200" b="1" i="0" u="none" strike="noStrike" dirty="0">
                          <a:solidFill>
                            <a:srgbClr val="000000"/>
                          </a:solidFill>
                          <a:effectLst/>
                          <a:latin typeface="+mj-lt"/>
                        </a:rPr>
                        <a:t>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200" b="1" i="0" u="none" strike="noStrike" dirty="0">
                          <a:solidFill>
                            <a:srgbClr val="000000"/>
                          </a:solidFill>
                          <a:effectLst/>
                          <a:latin typeface="+mj-lt"/>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200" b="1" i="0" u="none" strike="noStrike" dirty="0">
                          <a:solidFill>
                            <a:srgbClr val="000000"/>
                          </a:solidFill>
                          <a:effectLst/>
                          <a:latin typeface="+mj-lt"/>
                        </a:rPr>
                        <a:t>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3057862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964488" cy="648072"/>
          </a:xfrm>
        </p:spPr>
        <p:txBody>
          <a:bodyPr>
            <a:noAutofit/>
          </a:bodyPr>
          <a:lstStyle/>
          <a:p>
            <a:r>
              <a:rPr lang="en-US" sz="4000" dirty="0"/>
              <a:t>Current Status and </a:t>
            </a:r>
            <a:r>
              <a:rPr lang="en-US" sz="4000" dirty="0" smtClean="0"/>
              <a:t>Completion Date</a:t>
            </a:r>
            <a:endParaRPr lang="en-IN" sz="4000"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62150963"/>
              </p:ext>
            </p:extLst>
          </p:nvPr>
        </p:nvGraphicFramePr>
        <p:xfrm>
          <a:off x="917072" y="1628799"/>
          <a:ext cx="3150871" cy="4662535"/>
        </p:xfrm>
        <a:graphic>
          <a:graphicData uri="http://schemas.openxmlformats.org/drawingml/2006/table">
            <a:tbl>
              <a:tblPr>
                <a:tableStyleId>{5C22544A-7EE6-4342-B048-85BDC9FD1C3A}</a:tableStyleId>
              </a:tblPr>
              <a:tblGrid>
                <a:gridCol w="995011"/>
                <a:gridCol w="675904"/>
                <a:gridCol w="835459"/>
                <a:gridCol w="644497"/>
              </a:tblGrid>
              <a:tr h="306249">
                <a:tc gridSpan="4">
                  <a:txBody>
                    <a:bodyPr/>
                    <a:lstStyle/>
                    <a:p>
                      <a:pPr algn="ctr" rtl="0" fontAlgn="b"/>
                      <a:r>
                        <a:rPr lang="en-US" sz="1800" b="1" i="0" u="none" strike="noStrike" dirty="0">
                          <a:solidFill>
                            <a:srgbClr val="000000"/>
                          </a:solidFill>
                          <a:effectLst/>
                          <a:latin typeface="Calibri"/>
                        </a:rPr>
                        <a:t>Inventory Days 2015-16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r>
              <a:tr h="382773">
                <a:tc>
                  <a:txBody>
                    <a:bodyPr/>
                    <a:lstStyle/>
                    <a:p>
                      <a:pPr algn="just" rtl="0" fontAlgn="b"/>
                      <a:r>
                        <a:rPr lang="en-US" sz="1800" b="1" i="0" u="none" strike="noStrike" dirty="0">
                          <a:solidFill>
                            <a:srgbClr val="000000"/>
                          </a:solidFill>
                          <a:effectLst/>
                          <a:latin typeface="Calibri"/>
                        </a:rPr>
                        <a:t>MONTH</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1" i="0" u="none" strike="noStrike" dirty="0">
                          <a:solidFill>
                            <a:srgbClr val="000000"/>
                          </a:solidFill>
                          <a:effectLst/>
                          <a:latin typeface="Calibri"/>
                        </a:rPr>
                        <a:t>RM</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1" i="0" u="none" strike="noStrike" dirty="0">
                          <a:solidFill>
                            <a:srgbClr val="000000"/>
                          </a:solidFill>
                          <a:effectLst/>
                          <a:latin typeface="Calibri"/>
                        </a:rPr>
                        <a:t>PM</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1" i="0" u="none" strike="noStrike" dirty="0">
                          <a:solidFill>
                            <a:srgbClr val="000000"/>
                          </a:solidFill>
                          <a:effectLst/>
                          <a:latin typeface="Calibri"/>
                        </a:rPr>
                        <a:t>Mean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2820">
                <a:tc>
                  <a:txBody>
                    <a:bodyPr/>
                    <a:lstStyle/>
                    <a:p>
                      <a:pPr algn="ctr" rtl="0" fontAlgn="b"/>
                      <a:r>
                        <a:rPr lang="en-US" sz="1800" b="1" i="0" u="none" strike="noStrike" dirty="0">
                          <a:solidFill>
                            <a:srgbClr val="000000"/>
                          </a:solidFill>
                          <a:effectLst/>
                          <a:latin typeface="Calibri"/>
                        </a:rPr>
                        <a:t>Apr-15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dirty="0">
                          <a:solidFill>
                            <a:srgbClr val="000000"/>
                          </a:solidFill>
                          <a:effectLst/>
                          <a:latin typeface="Calibri"/>
                        </a:rPr>
                        <a:t>May-15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21.0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410">
                <a:tc>
                  <a:txBody>
                    <a:bodyPr/>
                    <a:lstStyle/>
                    <a:p>
                      <a:pPr algn="ctr" rtl="0" fontAlgn="b"/>
                      <a:r>
                        <a:rPr lang="en-US" sz="1800" b="1" i="0" u="none" strike="noStrike">
                          <a:solidFill>
                            <a:srgbClr val="000000"/>
                          </a:solidFill>
                          <a:effectLst/>
                          <a:latin typeface="Calibri"/>
                        </a:rPr>
                        <a:t>Jun-15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Jul-15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22.0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22.0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22.0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Aug-15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21.0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20.5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Sep-15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Oct-15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22.0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Nov-15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21.0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Dec-15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Jan-16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9503">
                <a:tc>
                  <a:txBody>
                    <a:bodyPr/>
                    <a:lstStyle/>
                    <a:p>
                      <a:pPr algn="ctr" rtl="0" fontAlgn="b"/>
                      <a:r>
                        <a:rPr lang="en-US" sz="1800" b="1" i="0" u="none" strike="noStrike">
                          <a:solidFill>
                            <a:srgbClr val="000000"/>
                          </a:solidFill>
                          <a:effectLst/>
                          <a:latin typeface="Calibri"/>
                        </a:rPr>
                        <a:t>Feb-16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Mar-16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20.0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a:solidFill>
                            <a:srgbClr val="000000"/>
                          </a:solidFill>
                          <a:effectLst/>
                          <a:latin typeface="Calibri"/>
                        </a:rPr>
                        <a:t>16.0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b="0" i="0" u="none" strike="noStrike" dirty="0">
                          <a:solidFill>
                            <a:srgbClr val="000000"/>
                          </a:solidFill>
                          <a:effectLst/>
                          <a:latin typeface="Calibri"/>
                        </a:rPr>
                        <a:t>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9925">
                <a:tc>
                  <a:txBody>
                    <a:bodyPr/>
                    <a:lstStyle/>
                    <a:p>
                      <a:pPr algn="ctr" rtl="0" fontAlgn="b"/>
                      <a:r>
                        <a:rPr lang="en-US" sz="1800" b="1" i="0" u="none" strike="noStrike">
                          <a:solidFill>
                            <a:srgbClr val="000000"/>
                          </a:solidFill>
                          <a:effectLst/>
                          <a:latin typeface="Calibri"/>
                        </a:rPr>
                        <a:t>AVG.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800" b="1" i="0" u="none" strike="noStrike">
                          <a:solidFill>
                            <a:srgbClr val="000000"/>
                          </a:solidFill>
                          <a:effectLst/>
                          <a:latin typeface="Calibri"/>
                        </a:rPr>
                        <a:t>18.1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800" b="1" i="0" u="none" strike="noStrike">
                          <a:solidFill>
                            <a:srgbClr val="000000"/>
                          </a:solidFill>
                          <a:effectLst/>
                          <a:latin typeface="Calibri"/>
                        </a:rPr>
                        <a:t>17.2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rtl="0" fontAlgn="b"/>
                      <a:r>
                        <a:rPr lang="en-US" sz="1800" b="1" i="0" u="none" strike="noStrike" dirty="0">
                          <a:solidFill>
                            <a:srgbClr val="000000"/>
                          </a:solidFill>
                          <a:effectLst/>
                          <a:latin typeface="Calibri"/>
                        </a:rPr>
                        <a:t>17.6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 name="Rectangle 2"/>
          <p:cNvSpPr/>
          <p:nvPr/>
        </p:nvSpPr>
        <p:spPr>
          <a:xfrm>
            <a:off x="8740" y="764705"/>
            <a:ext cx="9135260" cy="707886"/>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RM inventory has increased, while PM inventory has reduced YOY</a:t>
            </a:r>
            <a:endParaRPr lang="en-IN" sz="2000"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08469516"/>
              </p:ext>
            </p:extLst>
          </p:nvPr>
        </p:nvGraphicFramePr>
        <p:xfrm>
          <a:off x="4576370" y="1628800"/>
          <a:ext cx="3307998" cy="4608516"/>
        </p:xfrm>
        <a:graphic>
          <a:graphicData uri="http://schemas.openxmlformats.org/drawingml/2006/table">
            <a:tbl>
              <a:tblPr>
                <a:tableStyleId>{5C22544A-7EE6-4342-B048-85BDC9FD1C3A}</a:tableStyleId>
              </a:tblPr>
              <a:tblGrid>
                <a:gridCol w="1044629"/>
                <a:gridCol w="709612"/>
                <a:gridCol w="877121"/>
                <a:gridCol w="676636"/>
              </a:tblGrid>
              <a:tr h="376811">
                <a:tc gridSpan="4">
                  <a:txBody>
                    <a:bodyPr/>
                    <a:lstStyle/>
                    <a:p>
                      <a:pPr algn="ctr" fontAlgn="b"/>
                      <a:r>
                        <a:rPr lang="en-US" sz="1600" b="1" u="none" strike="noStrike" dirty="0" smtClean="0">
                          <a:effectLst/>
                          <a:latin typeface="Arial" panose="020B0604020202020204" pitchFamily="34" charset="0"/>
                          <a:cs typeface="Arial" panose="020B0604020202020204" pitchFamily="34" charset="0"/>
                        </a:rPr>
                        <a:t>Inventory Days 2016-17</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7326">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a:rPr>
                        <a:t>MONTH</a:t>
                      </a:r>
                      <a:r>
                        <a:rPr lang="en-US" sz="1800" b="1" i="0" u="none" strike="noStrike" dirty="0">
                          <a:solidFill>
                            <a:srgbClr val="000000"/>
                          </a:solidFill>
                          <a:effectLst/>
                          <a:latin typeface="Calibri"/>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a:solidFill>
                            <a:srgbClr val="000000"/>
                          </a:solidFill>
                          <a:effectLst/>
                          <a:latin typeface="Calibri"/>
                        </a:rPr>
                        <a:t>RM</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a:solidFill>
                            <a:srgbClr val="000000"/>
                          </a:solidFill>
                          <a:effectLst/>
                          <a:latin typeface="Calibri"/>
                        </a:rPr>
                        <a:t>PM</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1" i="0" u="none" strike="noStrike" dirty="0">
                          <a:solidFill>
                            <a:srgbClr val="000000"/>
                          </a:solidFill>
                          <a:effectLst/>
                          <a:latin typeface="Calibri"/>
                        </a:rPr>
                        <a:t>Total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Apr-16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May-16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19.8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18.7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Jun-16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19.8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17.6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Jul-16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21.9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18.5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Aug-16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19.7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16.2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Sep-16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22.8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20.1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Oct-16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25.8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20.7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Nov-16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22.6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19.1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Dec-16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16.9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4215">
                <a:tc>
                  <a:txBody>
                    <a:bodyPr/>
                    <a:lstStyle/>
                    <a:p>
                      <a:pPr algn="ctr" fontAlgn="b"/>
                      <a:r>
                        <a:rPr lang="en-US" sz="1800" b="1" i="0" u="none" strike="noStrike" dirty="0">
                          <a:solidFill>
                            <a:srgbClr val="000000"/>
                          </a:solidFill>
                          <a:effectLst/>
                          <a:latin typeface="Calibri"/>
                        </a:rPr>
                        <a:t>Jan-17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17.5 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Feb-17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15.0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fontAlgn="b"/>
                      <a:r>
                        <a:rPr lang="en-US" sz="1800" b="1" i="0" u="none" strike="noStrike" dirty="0">
                          <a:solidFill>
                            <a:srgbClr val="000000"/>
                          </a:solidFill>
                          <a:effectLst/>
                          <a:latin typeface="Calibri"/>
                        </a:rPr>
                        <a:t>Mar-17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effectLst/>
                          <a:latin typeface="Calibri"/>
                        </a:rPr>
                        <a:t>17.0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Calibri"/>
                        </a:rPr>
                        <a:t>17.5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5847">
                <a:tc>
                  <a:txBody>
                    <a:bodyPr/>
                    <a:lstStyle/>
                    <a:p>
                      <a:pPr algn="ctr" rtl="0" fontAlgn="b"/>
                      <a:r>
                        <a:rPr lang="en-IN" sz="1600" b="1" i="0" u="none" strike="noStrike" dirty="0">
                          <a:solidFill>
                            <a:srgbClr val="000000"/>
                          </a:solidFill>
                          <a:effectLst/>
                          <a:latin typeface="Arial" panose="020B0604020202020204" pitchFamily="34" charset="0"/>
                          <a:cs typeface="Arial" panose="020B0604020202020204" pitchFamily="34" charset="0"/>
                        </a:rPr>
                        <a:t>AVG.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800" b="0" i="0" u="none" strike="noStrike" dirty="0">
                          <a:solidFill>
                            <a:srgbClr val="000000"/>
                          </a:solidFill>
                          <a:effectLst/>
                          <a:latin typeface="Calibri"/>
                        </a:rPr>
                        <a:t>19.7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800" b="0" i="0" u="none" strike="noStrike" dirty="0">
                          <a:solidFill>
                            <a:srgbClr val="000000"/>
                          </a:solidFill>
                          <a:effectLst/>
                          <a:latin typeface="Calibri"/>
                        </a:rPr>
                        <a:t>16.1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800" b="0" i="0" u="none" strike="noStrike" dirty="0">
                          <a:solidFill>
                            <a:srgbClr val="000000"/>
                          </a:solidFill>
                          <a:effectLst/>
                          <a:latin typeface="Calibri"/>
                        </a:rPr>
                        <a:t>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235846809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708688"/>
          </a:xfrm>
        </p:spPr>
        <p:txBody>
          <a:bodyPr>
            <a:noAutofit/>
          </a:bodyPr>
          <a:lstStyle/>
          <a:p>
            <a:r>
              <a:rPr lang="en-US" sz="4000" b="1" dirty="0"/>
              <a:t>Challenges in completion of the project</a:t>
            </a:r>
            <a:endParaRPr lang="en-IN" sz="4000" b="1" dirty="0"/>
          </a:p>
        </p:txBody>
      </p:sp>
      <p:sp>
        <p:nvSpPr>
          <p:cNvPr id="3" name="Content Placeholder 2"/>
          <p:cNvSpPr>
            <a:spLocks noGrp="1"/>
          </p:cNvSpPr>
          <p:nvPr>
            <p:ph idx="1"/>
          </p:nvPr>
        </p:nvSpPr>
        <p:spPr>
          <a:xfrm>
            <a:off x="251520" y="1988840"/>
            <a:ext cx="8712968" cy="4320480"/>
          </a:xfrm>
        </p:spPr>
        <p:txBody>
          <a:bodyPr>
            <a:noAutofit/>
          </a:bodyPr>
          <a:lstStyle/>
          <a:p>
            <a:r>
              <a:rPr lang="en-US" sz="1800" dirty="0" smtClean="0"/>
              <a:t>Plan cancellation/changes on frequent basis does hurt the inventory.   Material brought if not produced remains as an inventory at the month end.  From the statement its clearly visible that RM inventory which comes from far off destinations is taking a hit whereas PM inventory which is local and can be re-scheduled with changes and has shown an improvement </a:t>
            </a:r>
          </a:p>
          <a:p>
            <a:endParaRPr lang="en-US" sz="1800" dirty="0" smtClean="0"/>
          </a:p>
          <a:p>
            <a:r>
              <a:rPr lang="en-US" sz="1800" dirty="0" smtClean="0"/>
              <a:t>Measurement method for calculation of inventory days in case of plan </a:t>
            </a:r>
          </a:p>
          <a:p>
            <a:pPr marL="0" indent="0">
              <a:buNone/>
            </a:pPr>
            <a:r>
              <a:rPr lang="en-US" sz="1800" dirty="0" smtClean="0"/>
              <a:t>     cancellations </a:t>
            </a:r>
          </a:p>
          <a:p>
            <a:pPr marL="0" indent="0">
              <a:buNone/>
            </a:pPr>
            <a:endParaRPr lang="en-US" sz="1800" dirty="0" smtClean="0"/>
          </a:p>
        </p:txBody>
      </p:sp>
    </p:spTree>
    <p:extLst>
      <p:ext uri="{BB962C8B-B14F-4D97-AF65-F5344CB8AC3E}">
        <p14:creationId xmlns:p14="http://schemas.microsoft.com/office/powerpoint/2010/main" val="42541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04088"/>
            <a:ext cx="8856984" cy="780696"/>
          </a:xfrm>
        </p:spPr>
        <p:txBody>
          <a:bodyPr>
            <a:noAutofit/>
          </a:bodyPr>
          <a:lstStyle/>
          <a:p>
            <a:r>
              <a:rPr lang="en-US" sz="4000" b="1" dirty="0"/>
              <a:t>Support required to complete the project</a:t>
            </a:r>
            <a:endParaRPr lang="en-IN" sz="4000" b="1" dirty="0"/>
          </a:p>
        </p:txBody>
      </p:sp>
      <p:sp>
        <p:nvSpPr>
          <p:cNvPr id="3" name="Content Placeholder 2"/>
          <p:cNvSpPr>
            <a:spLocks noGrp="1"/>
          </p:cNvSpPr>
          <p:nvPr>
            <p:ph idx="1"/>
          </p:nvPr>
        </p:nvSpPr>
        <p:spPr>
          <a:xfrm>
            <a:off x="323528" y="1700808"/>
            <a:ext cx="8568952" cy="4320480"/>
          </a:xfrm>
        </p:spPr>
        <p:txBody>
          <a:bodyPr>
            <a:normAutofit/>
          </a:bodyPr>
          <a:lstStyle/>
          <a:p>
            <a:pPr fontAlgn="base"/>
            <a:endParaRPr lang="en-IN" sz="2400" dirty="0" smtClean="0">
              <a:latin typeface="Arial" panose="020B0604020202020204" pitchFamily="34" charset="0"/>
              <a:cs typeface="Arial" panose="020B0604020202020204" pitchFamily="34" charset="0"/>
            </a:endParaRPr>
          </a:p>
          <a:p>
            <a:pPr fontAlgn="base"/>
            <a:r>
              <a:rPr lang="en-IN" sz="2400" dirty="0" smtClean="0">
                <a:latin typeface="Arial" panose="020B0604020202020204" pitchFamily="34" charset="0"/>
                <a:cs typeface="Arial" panose="020B0604020202020204" pitchFamily="34" charset="0"/>
              </a:rPr>
              <a:t>Firm production line plan for 30days.  </a:t>
            </a:r>
          </a:p>
          <a:p>
            <a:pPr marL="0" indent="0" fontAlgn="base">
              <a:buNone/>
            </a:pPr>
            <a:r>
              <a:rPr lang="en-IN" sz="2400" dirty="0" smtClean="0">
                <a:latin typeface="Arial" panose="020B0604020202020204" pitchFamily="34" charset="0"/>
                <a:cs typeface="Arial" panose="020B0604020202020204" pitchFamily="34" charset="0"/>
              </a:rPr>
              <a:t> </a:t>
            </a:r>
          </a:p>
          <a:p>
            <a:pPr fontAlgn="base"/>
            <a:r>
              <a:rPr lang="en-US" sz="2400" dirty="0" smtClean="0">
                <a:latin typeface="Arial" panose="020B0604020202020204" pitchFamily="34" charset="0"/>
                <a:cs typeface="Arial" panose="020B0604020202020204" pitchFamily="34" charset="0"/>
              </a:rPr>
              <a:t>Measurement method for cancelled plan to be corrected.  Currently inventory for plan cancelled but considered for production in next month is considered.  This should not apply if production taken in 2</a:t>
            </a:r>
            <a:r>
              <a:rPr lang="en-US" sz="2400" baseline="30000" dirty="0" smtClean="0">
                <a:latin typeface="Arial" panose="020B0604020202020204" pitchFamily="34" charset="0"/>
                <a:cs typeface="Arial" panose="020B0604020202020204" pitchFamily="34" charset="0"/>
              </a:rPr>
              <a:t>nd</a:t>
            </a:r>
            <a:r>
              <a:rPr lang="en-US" sz="2400" dirty="0" smtClean="0">
                <a:latin typeface="Arial" panose="020B0604020202020204" pitchFamily="34" charset="0"/>
                <a:cs typeface="Arial" panose="020B0604020202020204" pitchFamily="34" charset="0"/>
              </a:rPr>
              <a:t> half of next month.  Similarly plan cancellation during the 2</a:t>
            </a:r>
            <a:r>
              <a:rPr lang="en-US" sz="2400" baseline="30000" dirty="0" smtClean="0">
                <a:latin typeface="Arial" panose="020B0604020202020204" pitchFamily="34" charset="0"/>
                <a:cs typeface="Arial" panose="020B0604020202020204" pitchFamily="34" charset="0"/>
              </a:rPr>
              <a:t>nd</a:t>
            </a:r>
            <a:r>
              <a:rPr lang="en-US" sz="2400" dirty="0" smtClean="0">
                <a:latin typeface="Arial" panose="020B0604020202020204" pitchFamily="34" charset="0"/>
                <a:cs typeface="Arial" panose="020B0604020202020204" pitchFamily="34" charset="0"/>
              </a:rPr>
              <a:t> half of a given month should also not be considered as by then the material has moved for the 1</a:t>
            </a:r>
            <a:r>
              <a:rPr lang="en-US" sz="2400" baseline="30000" dirty="0" smtClean="0">
                <a:latin typeface="Arial" panose="020B0604020202020204" pitchFamily="34" charset="0"/>
                <a:cs typeface="Arial" panose="020B0604020202020204" pitchFamily="34" charset="0"/>
              </a:rPr>
              <a:t>st</a:t>
            </a:r>
            <a:r>
              <a:rPr lang="en-US" sz="2400" dirty="0" smtClean="0">
                <a:latin typeface="Arial" panose="020B0604020202020204" pitchFamily="34" charset="0"/>
                <a:cs typeface="Arial" panose="020B0604020202020204" pitchFamily="34" charset="0"/>
              </a:rPr>
              <a:t> half of next month </a:t>
            </a:r>
          </a:p>
          <a:p>
            <a:pPr marL="0" indent="0" fontAlgn="base">
              <a:buNone/>
            </a:pPr>
            <a:endParaRPr lang="en-US" sz="2800" dirty="0" smtClean="0">
              <a:cs typeface="Arial" panose="020B0604020202020204" pitchFamily="34" charset="0"/>
            </a:endParaRPr>
          </a:p>
          <a:p>
            <a:pPr fontAlgn="base"/>
            <a:endParaRPr lang="en-IN" sz="2800" dirty="0">
              <a:cs typeface="Arial" panose="020B0604020202020204" pitchFamily="34" charset="0"/>
            </a:endParaRPr>
          </a:p>
        </p:txBody>
      </p:sp>
    </p:spTree>
    <p:extLst>
      <p:ext uri="{BB962C8B-B14F-4D97-AF65-F5344CB8AC3E}">
        <p14:creationId xmlns:p14="http://schemas.microsoft.com/office/powerpoint/2010/main" val="136617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332</TotalTime>
  <Words>431</Words>
  <Application>Microsoft Office PowerPoint</Application>
  <PresentationFormat>On-screen Show (4:3)</PresentationFormat>
  <Paragraphs>199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Part C IDP: Business Priority Projects</vt:lpstr>
      <vt:lpstr>Project Details</vt:lpstr>
      <vt:lpstr>Project Deliverables</vt:lpstr>
      <vt:lpstr>Current Status and Completion Date</vt:lpstr>
      <vt:lpstr>Challenges in completion of the project</vt:lpstr>
      <vt:lpstr>Support required to complete the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C IDP: Business Priority Projects</dc:title>
  <dc:creator>Charles  Carvalho</dc:creator>
  <cp:lastModifiedBy>Vikas  Gaikwad</cp:lastModifiedBy>
  <cp:revision>50</cp:revision>
  <dcterms:created xsi:type="dcterms:W3CDTF">2016-12-23T09:38:23Z</dcterms:created>
  <dcterms:modified xsi:type="dcterms:W3CDTF">2017-04-11T14:14:27Z</dcterms:modified>
</cp:coreProperties>
</file>