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05" r:id="rId2"/>
    <p:sldId id="308" r:id="rId3"/>
    <p:sldId id="316" r:id="rId4"/>
    <p:sldId id="328" r:id="rId5"/>
    <p:sldId id="301" r:id="rId6"/>
    <p:sldId id="315" r:id="rId7"/>
    <p:sldId id="322" r:id="rId8"/>
    <p:sldId id="309" r:id="rId9"/>
    <p:sldId id="320" r:id="rId10"/>
    <p:sldId id="310" r:id="rId11"/>
    <p:sldId id="321" r:id="rId12"/>
    <p:sldId id="325" r:id="rId13"/>
    <p:sldId id="311" r:id="rId14"/>
    <p:sldId id="323" r:id="rId15"/>
    <p:sldId id="312" r:id="rId16"/>
    <p:sldId id="313" r:id="rId17"/>
    <p:sldId id="314" r:id="rId18"/>
    <p:sldId id="326" r:id="rId19"/>
    <p:sldId id="324" r:id="rId20"/>
    <p:sldId id="327" r:id="rId21"/>
    <p:sldId id="317" r:id="rId22"/>
    <p:sldId id="329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B8FF71"/>
    <a:srgbClr val="333399"/>
    <a:srgbClr val="009900"/>
    <a:srgbClr val="99FF33"/>
    <a:srgbClr val="00CC00"/>
    <a:srgbClr val="FF0066"/>
    <a:srgbClr val="CC0066"/>
    <a:srgbClr val="FF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176" autoAdjust="0"/>
    <p:restoredTop sz="94671" autoAdjust="0"/>
  </p:normalViewPr>
  <p:slideViewPr>
    <p:cSldViewPr>
      <p:cViewPr>
        <p:scale>
          <a:sx n="70" d="100"/>
          <a:sy n="70" d="100"/>
        </p:scale>
        <p:origin x="-201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347-9D9E-40D7-8A21-C2FA8CACA9E1}" type="datetime1">
              <a:rPr lang="en-US" smtClean="0"/>
              <a:t>4/3/2017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1330-8395-4D64-B04D-E91AF8BC9F9E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F429-52AB-4D0E-9F23-E233A25981EE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480-EA86-47A5-B0EE-AC6FFB23DA30}" type="datetime1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6390-0976-4E8A-9F60-1B54D0439F13}" type="datetime1">
              <a:rPr lang="en-US" smtClean="0"/>
              <a:t>4/3/2017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4C94-62EE-4E93-A393-ABF64D5D1536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FF11-38AB-47F0-B2C6-376B5AFCEDDA}" type="datetime1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013-D636-471B-A925-FEE8BE14CEF3}" type="datetime1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F79F-AECF-43F3-AFDE-AED67931F138}" type="datetime1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1749-BA26-42E9-8BCF-5A434CE2D2CE}" type="datetime1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B443-0DBF-4E73-A7CF-1F3E162EA819}" type="datetime1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8E9F9-9A0F-427A-BD2F-A8881DE0A55E}" type="datetime1">
              <a:rPr lang="en-US" smtClean="0"/>
              <a:t>4/3/2017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4" Type="http://schemas.openxmlformats.org/officeDocument/2006/relationships/hyperlink" Target="file:///C:\Users\jaijee.varghese.VVFLTD\Downloads\Savlon%20Performance%20Power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aijee.varghese.VVFLTD\Downloads\Nycil%20Cool%20Herbal%20Shower%20Hindi%20TVC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aijee.varghese.VVFLTD\Downloads\Dermicool%20Selfie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aijee.varghese.VVFLTD\Downloads\BoroPlus%20Prickly%20Heat%20Powder.mp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hyperlink" Target="file:///C:\Users\jaijee.varghese.VVFLTD\Downloads\Suthol%2030sec%20Hindi%20TVC%202016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5" Type="http://schemas.openxmlformats.org/officeDocument/2006/relationships/hyperlink" Target="file:///C:\Users\jaijee.varghese.VVFLTD\Downloads\Dettol%20Antiseptic%20Liquid%20-%20Dettol%20Expert%20Ka%20Ghar.mp4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572000"/>
            <a:ext cx="8915400" cy="16482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i="1" dirty="0" smtClean="0"/>
              <a:t>Team Lead – Jaijee</a:t>
            </a:r>
          </a:p>
          <a:p>
            <a:pPr algn="l"/>
            <a:r>
              <a:rPr lang="en-US" sz="3200" b="1" i="1" dirty="0" smtClean="0"/>
              <a:t>Team Members – Amit, Subrata, Rajesh, Vishal, Luis &amp; Bijendra. 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VVF (India) Limited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Bacter</a:t>
            </a:r>
            <a:r>
              <a:rPr lang="en-US" sz="3600" dirty="0" smtClean="0">
                <a:solidFill>
                  <a:schemeClr val="tx1"/>
                </a:solidFill>
              </a:rPr>
              <a:t> Shield IDP</a:t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721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US" dirty="0"/>
              <a:t>SAVLON - Antiseptic Liquid.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080"/>
            <a:ext cx="8229600" cy="438912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sz="2800" dirty="0" err="1" smtClean="0">
                <a:latin typeface="Arial Narrow" panose="020B0606020202030204" pitchFamily="34" charset="0"/>
              </a:rPr>
              <a:t>Savlon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</a:rPr>
              <a:t>liquid </a:t>
            </a:r>
            <a:r>
              <a:rPr lang="en-US" sz="2800" dirty="0" smtClean="0">
                <a:latin typeface="Arial Narrow" panose="020B0606020202030204" pitchFamily="34" charset="0"/>
              </a:rPr>
              <a:t>hold 8% </a:t>
            </a:r>
            <a:r>
              <a:rPr lang="en-US" sz="2800" dirty="0">
                <a:latin typeface="Arial Narrow" panose="020B0606020202030204" pitchFamily="34" charset="0"/>
              </a:rPr>
              <a:t>of the 200+Cr antiseptic liquid market share</a:t>
            </a:r>
            <a:r>
              <a:rPr lang="en-US" sz="2800" dirty="0" smtClean="0">
                <a:latin typeface="Arial Narrow" panose="020B0606020202030204" pitchFamily="34" charset="0"/>
              </a:rPr>
              <a:t>. This brand has be bought by ITC from Johnson.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 err="1">
                <a:latin typeface="Arial Narrow" panose="020B0606020202030204" pitchFamily="34" charset="0"/>
              </a:rPr>
              <a:t>Postioned</a:t>
            </a:r>
            <a:r>
              <a:rPr lang="en-US" sz="2800" dirty="0">
                <a:latin typeface="Arial Narrow" panose="020B0606020202030204" pitchFamily="34" charset="0"/>
              </a:rPr>
              <a:t> as a </a:t>
            </a:r>
            <a:r>
              <a:rPr lang="en-US" sz="2800" dirty="0" smtClean="0">
                <a:latin typeface="Arial Narrow" panose="020B0606020202030204" pitchFamily="34" charset="0"/>
              </a:rPr>
              <a:t>“</a:t>
            </a:r>
            <a:r>
              <a:rPr lang="en-US" sz="2800" dirty="0"/>
              <a:t>An antiseptic that does not hurt while healing</a:t>
            </a:r>
            <a:r>
              <a:rPr lang="en-US" sz="2800" dirty="0" smtClean="0">
                <a:latin typeface="Arial Narrow" panose="020B0606020202030204" pitchFamily="34" charset="0"/>
              </a:rPr>
              <a:t>”. 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Available in 5</a:t>
            </a:r>
            <a:r>
              <a:rPr lang="en-US" sz="2800" dirty="0" smtClean="0">
                <a:latin typeface="Arial Narrow" panose="020B0606020202030204" pitchFamily="34" charset="0"/>
              </a:rPr>
              <a:t>0ml</a:t>
            </a:r>
            <a:r>
              <a:rPr lang="en-US" sz="2800" dirty="0">
                <a:latin typeface="Arial Narrow" panose="020B0606020202030204" pitchFamily="34" charset="0"/>
              </a:rPr>
              <a:t>, </a:t>
            </a:r>
            <a:r>
              <a:rPr lang="en-US" sz="2800" dirty="0" smtClean="0">
                <a:latin typeface="Arial Narrow" panose="020B0606020202030204" pitchFamily="34" charset="0"/>
              </a:rPr>
              <a:t>100ml, 500ml,1000ml.</a:t>
            </a: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/>
              <a:t>Clinically proven to be effective germ </a:t>
            </a:r>
            <a:r>
              <a:rPr lang="en-US" sz="2800" dirty="0" smtClean="0"/>
              <a:t>killer. Better </a:t>
            </a:r>
            <a:r>
              <a:rPr lang="en-US" sz="2800" dirty="0"/>
              <a:t>scent and non-stinging </a:t>
            </a:r>
            <a:r>
              <a:rPr lang="en-US" sz="2800" dirty="0" smtClean="0"/>
              <a:t>properties. </a:t>
            </a:r>
          </a:p>
          <a:p>
            <a:r>
              <a:rPr lang="en-US" sz="2800" dirty="0"/>
              <a:t>Popular in institutional </a:t>
            </a:r>
            <a:r>
              <a:rPr lang="en-US" sz="2800" dirty="0" smtClean="0"/>
              <a:t>market, Tie-ups </a:t>
            </a:r>
            <a:r>
              <a:rPr lang="en-US" sz="2800" dirty="0"/>
              <a:t>with hospitals, clinics, sports clubs </a:t>
            </a:r>
            <a:r>
              <a:rPr lang="en-US" sz="2800" dirty="0" smtClean="0"/>
              <a:t>etc.</a:t>
            </a:r>
            <a:endParaRPr lang="en-US" sz="2800" dirty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95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Antiseptic Liquids - </a:t>
            </a:r>
            <a:r>
              <a:rPr lang="en-US" dirty="0" err="1" smtClean="0"/>
              <a:t>Savlon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Available in </a:t>
            </a:r>
            <a:r>
              <a:rPr lang="en-US" sz="2200" u="sng" dirty="0" smtClean="0"/>
              <a:t>Plastic </a:t>
            </a:r>
            <a:r>
              <a:rPr lang="en-US" sz="2200" u="sng" dirty="0" err="1" smtClean="0"/>
              <a:t>bottel</a:t>
            </a: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Available in following Packs Size and MRP :-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50ml :- </a:t>
            </a:r>
            <a:r>
              <a:rPr lang="en-US" sz="2000" dirty="0" err="1" smtClean="0"/>
              <a:t>Rs</a:t>
            </a:r>
            <a:r>
              <a:rPr lang="en-US" sz="2000" dirty="0" smtClean="0"/>
              <a:t> 17/-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100ml Spray :- </a:t>
            </a:r>
            <a:r>
              <a:rPr lang="en-US" sz="2000" dirty="0" err="1" smtClean="0"/>
              <a:t>Rs</a:t>
            </a:r>
            <a:r>
              <a:rPr lang="en-US" sz="2000" dirty="0"/>
              <a:t> </a:t>
            </a:r>
            <a:r>
              <a:rPr lang="en-US" sz="2000" dirty="0" smtClean="0"/>
              <a:t>30/-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200ml :- </a:t>
            </a:r>
            <a:r>
              <a:rPr lang="en-US" sz="2000" dirty="0" err="1" smtClean="0"/>
              <a:t>Rs</a:t>
            </a:r>
            <a:r>
              <a:rPr lang="en-US" sz="2000" dirty="0" smtClean="0"/>
              <a:t> 58/-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500ml :- </a:t>
            </a:r>
            <a:r>
              <a:rPr lang="en-US" sz="2000" dirty="0" err="1"/>
              <a:t>Rs</a:t>
            </a:r>
            <a:r>
              <a:rPr lang="en-US" sz="2000" dirty="0"/>
              <a:t> </a:t>
            </a:r>
            <a:r>
              <a:rPr lang="en-US" sz="2000" dirty="0" smtClean="0"/>
              <a:t>118/-</a:t>
            </a:r>
            <a:endParaRPr lang="en-US" sz="2000" dirty="0"/>
          </a:p>
        </p:txBody>
      </p:sp>
      <p:pic>
        <p:nvPicPr>
          <p:cNvPr id="4098" name="Picture 2" descr="C:\Users\rajesh.shah.VVFLTD\Desktop\Images\download (1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173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ajesh.shah.VVFLTD\Desktop\Images\Sav b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49" y="3581401"/>
            <a:ext cx="3028478" cy="30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ction Button: Movie 7">
            <a:hlinkClick r:id="rId4" action="ppaction://hlinkfile" highlightClick="1"/>
          </p:cNvPr>
          <p:cNvSpPr/>
          <p:nvPr/>
        </p:nvSpPr>
        <p:spPr>
          <a:xfrm>
            <a:off x="6629400" y="13716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57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smtClean="0"/>
              <a:t>Brand Spends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09634"/>
              </p:ext>
            </p:extLst>
          </p:nvPr>
        </p:nvGraphicFramePr>
        <p:xfrm>
          <a:off x="929745" y="1744061"/>
          <a:ext cx="7147455" cy="3589939"/>
        </p:xfrm>
        <a:graphic>
          <a:graphicData uri="http://schemas.openxmlformats.org/drawingml/2006/table">
            <a:tbl>
              <a:tblPr/>
              <a:tblGrid>
                <a:gridCol w="1981200"/>
                <a:gridCol w="2736322"/>
                <a:gridCol w="444500"/>
                <a:gridCol w="444500"/>
                <a:gridCol w="474133"/>
                <a:gridCol w="592667"/>
                <a:gridCol w="474133"/>
              </a:tblGrid>
              <a:tr h="592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Spends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SOE%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Antiseptic Creams/liquids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Dettol Antiseptic Liquid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Savlon Antiseptic Liquid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 O Kind Nanofine Gel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Suthol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Boroline Ultra Smooth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Boroplus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2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Vi-john Boro Shield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Lookmane Hayat 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</a:t>
                      </a:r>
                      <a:r>
                        <a:rPr lang="en-IN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52400" y="6019800"/>
            <a:ext cx="8229600" cy="304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tx1"/>
                </a:solidFill>
              </a:rPr>
              <a:t>Spends Jan to Oct 2016.  </a:t>
            </a:r>
            <a:r>
              <a:rPr lang="en-US" sz="1200" dirty="0" err="1" smtClean="0">
                <a:solidFill>
                  <a:schemeClr val="tx1"/>
                </a:solidFill>
              </a:rPr>
              <a:t>Rs</a:t>
            </a:r>
            <a:r>
              <a:rPr lang="en-US" sz="1200" dirty="0" smtClean="0">
                <a:solidFill>
                  <a:schemeClr val="tx1"/>
                </a:solidFill>
              </a:rPr>
              <a:t> in </a:t>
            </a:r>
            <a:r>
              <a:rPr lang="en-US" sz="1200" dirty="0" err="1" smtClean="0">
                <a:solidFill>
                  <a:schemeClr val="tx1"/>
                </a:solidFill>
              </a:rPr>
              <a:t>Crs</a:t>
            </a:r>
            <a:r>
              <a:rPr lang="en-US" sz="1200" dirty="0" smtClean="0">
                <a:solidFill>
                  <a:schemeClr val="tx1"/>
                </a:solidFill>
              </a:rPr>
              <a:t> – source TAM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80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PRICKLY HEAT POWDER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654" y="5943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http://www.business-standard.com/article/management/prickly-competition-to-beat-the-heat-110053100061_1.html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3816"/>
            <a:ext cx="5562600" cy="306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3942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US" dirty="0"/>
              <a:t>Prickly Heat Powder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477"/>
              </p:ext>
            </p:extLst>
          </p:nvPr>
        </p:nvGraphicFramePr>
        <p:xfrm>
          <a:off x="304800" y="1142999"/>
          <a:ext cx="8229599" cy="274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/>
                <a:gridCol w="2438400"/>
                <a:gridCol w="2870167"/>
                <a:gridCol w="711232"/>
              </a:tblGrid>
              <a:tr h="419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Products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Available Sizes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Variant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MRP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ctr">
                    <a:solidFill>
                      <a:schemeClr val="accent2"/>
                    </a:solidFill>
                  </a:tcPr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Nycil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150g + 25% Free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Classic, Cool Herbal,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Dermi</a:t>
                      </a:r>
                      <a:r>
                        <a:rPr lang="en-US" sz="2000" u="none" strike="noStrike" dirty="0">
                          <a:effectLst/>
                        </a:rPr>
                        <a:t> Cool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Regular, Sandal, Lavendar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Boro</a:t>
                      </a:r>
                      <a:r>
                        <a:rPr lang="en-US" sz="2000" u="none" strike="noStrike" dirty="0">
                          <a:effectLst/>
                        </a:rPr>
                        <a:t> Plus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Ice Cool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Shower to Shower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Classic and Sandal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  <a:tr h="464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Hula Hula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150g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Lavender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64" marR="7964" marT="7964" marB="0" anchor="b"/>
                </a:tc>
              </a:tr>
            </a:tbl>
          </a:graphicData>
        </a:graphic>
      </p:graphicFrame>
      <p:pic>
        <p:nvPicPr>
          <p:cNvPr id="5121" name="Picture 1" descr="C:\Users\rajesh.shah.VVFLTD\Desktop\Images\download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4" y="4328187"/>
            <a:ext cx="8096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rajesh.shah.VVFLTD\Desktop\Images\images (2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r="13966"/>
          <a:stretch/>
        </p:blipFill>
        <p:spPr bwMode="auto">
          <a:xfrm>
            <a:off x="1038225" y="4328187"/>
            <a:ext cx="996288" cy="219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ajesh.shah.VVFLTD\Desktop\Images\mix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3"/>
          <a:stretch/>
        </p:blipFill>
        <p:spPr bwMode="auto">
          <a:xfrm>
            <a:off x="1983332" y="4172696"/>
            <a:ext cx="3048000" cy="27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rajesh.shah.VVFLTD\Desktop\Images\download (3)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r="21821"/>
          <a:stretch/>
        </p:blipFill>
        <p:spPr bwMode="auto">
          <a:xfrm>
            <a:off x="5016547" y="4328187"/>
            <a:ext cx="2129622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rajesh.shah.VVFLTD\Desktop\Images\download (7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646" y="4568195"/>
            <a:ext cx="1122427" cy="18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</p:spTree>
    <p:extLst>
      <p:ext uri="{BB962C8B-B14F-4D97-AF65-F5344CB8AC3E}">
        <p14:creationId xmlns:p14="http://schemas.microsoft.com/office/powerpoint/2010/main" val="5155046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err="1"/>
              <a:t>Nycil</a:t>
            </a:r>
            <a:r>
              <a:rPr lang="en-US" dirty="0"/>
              <a:t> – (Heinz)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Nycil</a:t>
            </a:r>
            <a:r>
              <a:rPr lang="en-US" dirty="0">
                <a:latin typeface="Arial Narrow" panose="020B0606020202030204" pitchFamily="34" charset="0"/>
              </a:rPr>
              <a:t> is the leader in the prickly heat category with almost 37% market share. </a:t>
            </a:r>
          </a:p>
          <a:p>
            <a:r>
              <a:rPr lang="en-US" dirty="0">
                <a:latin typeface="Arial Narrow" panose="020B0606020202030204" pitchFamily="34" charset="0"/>
              </a:rPr>
              <a:t>Tagline - India </a:t>
            </a:r>
            <a:r>
              <a:rPr lang="en-US" dirty="0" err="1">
                <a:latin typeface="Arial Narrow" panose="020B0606020202030204" pitchFamily="34" charset="0"/>
              </a:rPr>
              <a:t>ka</a:t>
            </a:r>
            <a:r>
              <a:rPr lang="en-US" dirty="0">
                <a:latin typeface="Arial Narrow" panose="020B0606020202030204" pitchFamily="34" charset="0"/>
              </a:rPr>
              <a:t> no. 1 </a:t>
            </a:r>
            <a:r>
              <a:rPr lang="en-US" dirty="0" err="1">
                <a:latin typeface="Arial Narrow" panose="020B0606020202030204" pitchFamily="34" charset="0"/>
              </a:rPr>
              <a:t>Ghamorinaashak</a:t>
            </a:r>
            <a:r>
              <a:rPr lang="en-US" dirty="0">
                <a:latin typeface="Arial Narrow" panose="020B0606020202030204" pitchFamily="34" charset="0"/>
              </a:rPr>
              <a:t> powder</a:t>
            </a:r>
          </a:p>
          <a:p>
            <a:r>
              <a:rPr lang="en-US" dirty="0">
                <a:latin typeface="Arial Narrow" panose="020B0606020202030204" pitchFamily="34" charset="0"/>
              </a:rPr>
              <a:t>USP	Provides a cooling effect removing irritation</a:t>
            </a:r>
          </a:p>
          <a:p>
            <a:r>
              <a:rPr lang="en-US" dirty="0">
                <a:latin typeface="Arial Narrow" panose="020B0606020202030204" pitchFamily="34" charset="0"/>
              </a:rPr>
              <a:t>Available variant in Cool Classic </a:t>
            </a:r>
            <a:r>
              <a:rPr lang="en-US" dirty="0" err="1">
                <a:latin typeface="Arial Narrow" panose="020B0606020202030204" pitchFamily="34" charset="0"/>
              </a:rPr>
              <a:t>Methol</a:t>
            </a:r>
            <a:r>
              <a:rPr lang="en-US" dirty="0">
                <a:latin typeface="Arial Narrow" panose="020B0606020202030204" pitchFamily="34" charset="0"/>
              </a:rPr>
              <a:t>, Cool Chandan, Lavender, </a:t>
            </a:r>
            <a:r>
              <a:rPr lang="en-US" dirty="0" err="1">
                <a:latin typeface="Arial Narrow" panose="020B0606020202030204" pitchFamily="34" charset="0"/>
              </a:rPr>
              <a:t>Nycil</a:t>
            </a:r>
            <a:r>
              <a:rPr lang="en-US" dirty="0">
                <a:latin typeface="Arial Narrow" panose="020B0606020202030204" pitchFamily="34" charset="0"/>
              </a:rPr>
              <a:t> Classic, Cool </a:t>
            </a:r>
            <a:r>
              <a:rPr lang="en-US" dirty="0" err="1">
                <a:latin typeface="Arial Narrow" panose="020B0606020202030204" pitchFamily="34" charset="0"/>
              </a:rPr>
              <a:t>Gulabjal</a:t>
            </a:r>
            <a:r>
              <a:rPr lang="en-US" dirty="0">
                <a:latin typeface="Arial Narrow" panose="020B0606020202030204" pitchFamily="34" charset="0"/>
              </a:rPr>
              <a:t>, Cool Herbal &amp; </a:t>
            </a:r>
            <a:r>
              <a:rPr lang="en-US" dirty="0" err="1">
                <a:latin typeface="Arial Narrow" panose="020B0606020202030204" pitchFamily="34" charset="0"/>
              </a:rPr>
              <a:t>Nycil</a:t>
            </a:r>
            <a:r>
              <a:rPr lang="en-US" dirty="0">
                <a:latin typeface="Arial Narrow" panose="020B0606020202030204" pitchFamily="34" charset="0"/>
              </a:rPr>
              <a:t> Sandal.</a:t>
            </a:r>
          </a:p>
          <a:p>
            <a:r>
              <a:rPr lang="en-US" dirty="0">
                <a:latin typeface="Arial Narrow" panose="020B0606020202030204" pitchFamily="34" charset="0"/>
              </a:rPr>
              <a:t>Available in 400gms and 150gm at MRP 140/- &amp; 82/- respectively.</a:t>
            </a:r>
          </a:p>
          <a:p>
            <a:r>
              <a:rPr lang="en-US" dirty="0">
                <a:latin typeface="Arial Narrow" panose="020B0606020202030204" pitchFamily="34" charset="0"/>
              </a:rPr>
              <a:t>Seasonal products. Absorbs heat, Soothing relief to skin keeping it dry, antibacterial and anti fungal agent.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Action Button: Movie 5">
            <a:hlinkClick r:id="rId2" action="ppaction://hlinkfile" highlightClick="1"/>
          </p:cNvPr>
          <p:cNvSpPr/>
          <p:nvPr/>
        </p:nvSpPr>
        <p:spPr>
          <a:xfrm>
            <a:off x="6605516" y="54102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075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err="1"/>
              <a:t>Dermicool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Dermicool</a:t>
            </a:r>
            <a:r>
              <a:rPr lang="en-US" dirty="0">
                <a:latin typeface="Arial Narrow" panose="020B0606020202030204" pitchFamily="34" charset="0"/>
              </a:rPr>
              <a:t> holds almost 30% of market share in the prickly heat category.</a:t>
            </a:r>
          </a:p>
          <a:p>
            <a:r>
              <a:rPr lang="en-US" dirty="0">
                <a:latin typeface="Arial Narrow" panose="020B0606020202030204" pitchFamily="34" charset="0"/>
              </a:rPr>
              <a:t>Tagline - </a:t>
            </a:r>
            <a:r>
              <a:rPr lang="en-US" dirty="0" err="1">
                <a:latin typeface="Arial Narrow" panose="020B0606020202030204" pitchFamily="34" charset="0"/>
              </a:rPr>
              <a:t>Aaya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mausam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thande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thande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Dermicool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ka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Ghamoriyaan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chhoomantar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USP	Dual action – Bacteriostatic formula plus cooling effect</a:t>
            </a:r>
          </a:p>
          <a:p>
            <a:r>
              <a:rPr lang="en-US" dirty="0">
                <a:latin typeface="Arial Narrow" panose="020B0606020202030204" pitchFamily="34" charset="0"/>
              </a:rPr>
              <a:t>Available variant in Sandal, Regular, Citrus blast and Lavender.</a:t>
            </a:r>
          </a:p>
          <a:p>
            <a:r>
              <a:rPr lang="en-US" dirty="0">
                <a:latin typeface="Arial Narrow" panose="020B0606020202030204" pitchFamily="34" charset="0"/>
              </a:rPr>
              <a:t>Available in 150gm at MRP </a:t>
            </a:r>
            <a:r>
              <a:rPr lang="en-US" dirty="0" err="1">
                <a:latin typeface="Arial Narrow" panose="020B0606020202030204" pitchFamily="34" charset="0"/>
              </a:rPr>
              <a:t>Rs</a:t>
            </a:r>
            <a:r>
              <a:rPr lang="en-US" dirty="0">
                <a:latin typeface="Arial Narrow" panose="020B0606020202030204" pitchFamily="34" charset="0"/>
              </a:rPr>
              <a:t> 84/-.</a:t>
            </a:r>
          </a:p>
          <a:p>
            <a:r>
              <a:rPr lang="en-US" dirty="0">
                <a:latin typeface="Arial Narrow" panose="020B0606020202030204" pitchFamily="34" charset="0"/>
              </a:rPr>
              <a:t>Its Bacteriostatic Formula cures prickly heat while cooling properties provide instant relief from burning discomfort.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Action Button: Movie 5">
            <a:hlinkClick r:id="rId2" action="ppaction://hlinkfile" highlightClick="1"/>
          </p:cNvPr>
          <p:cNvSpPr/>
          <p:nvPr/>
        </p:nvSpPr>
        <p:spPr>
          <a:xfrm>
            <a:off x="6781800" y="54864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792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err="1"/>
              <a:t>Boroplus</a:t>
            </a:r>
            <a:r>
              <a:rPr lang="en-US" dirty="0"/>
              <a:t> Ice Cool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6532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Boroplus</a:t>
            </a:r>
            <a:r>
              <a:rPr lang="en-US" dirty="0">
                <a:latin typeface="Arial Narrow" panose="020B0606020202030204" pitchFamily="34" charset="0"/>
              </a:rPr>
              <a:t> holds almost 23% market share in the prickly heat category. </a:t>
            </a:r>
          </a:p>
          <a:p>
            <a:r>
              <a:rPr lang="en-US" dirty="0">
                <a:latin typeface="Arial Narrow" panose="020B0606020202030204" pitchFamily="34" charset="0"/>
              </a:rPr>
              <a:t>Covers distributions with 28 depots across India with 2500+ distributors.</a:t>
            </a:r>
          </a:p>
          <a:p>
            <a:r>
              <a:rPr lang="en-US" dirty="0" err="1">
                <a:latin typeface="Arial Narrow" panose="020B0606020202030204" pitchFamily="34" charset="0"/>
              </a:rPr>
              <a:t>Advt</a:t>
            </a:r>
            <a:r>
              <a:rPr lang="en-US" dirty="0">
                <a:latin typeface="Arial Narrow" panose="020B0606020202030204" pitchFamily="34" charset="0"/>
              </a:rPr>
              <a:t> &amp; Promotional budget of 10+ Cr of </a:t>
            </a:r>
            <a:r>
              <a:rPr lang="en-US" dirty="0" err="1">
                <a:latin typeface="Arial Narrow" panose="020B0606020202030204" pitchFamily="34" charset="0"/>
              </a:rPr>
              <a:t>Boroplus</a:t>
            </a:r>
            <a:r>
              <a:rPr lang="en-US" dirty="0">
                <a:latin typeface="Arial Narrow" panose="020B0606020202030204" pitchFamily="34" charset="0"/>
              </a:rPr>
              <a:t> Ice.</a:t>
            </a:r>
          </a:p>
          <a:p>
            <a:r>
              <a:rPr lang="en-US" dirty="0">
                <a:latin typeface="Arial Narrow" panose="020B0606020202030204" pitchFamily="34" charset="0"/>
              </a:rPr>
              <a:t>Tagline	All </a:t>
            </a:r>
            <a:r>
              <a:rPr lang="en-US" dirty="0" err="1">
                <a:latin typeface="Arial Narrow" panose="020B0606020202030204" pitchFamily="34" charset="0"/>
              </a:rPr>
              <a:t>iz</a:t>
            </a:r>
            <a:r>
              <a:rPr lang="en-US" dirty="0">
                <a:latin typeface="Arial Narrow" panose="020B0606020202030204" pitchFamily="34" charset="0"/>
              </a:rPr>
              <a:t> well</a:t>
            </a:r>
          </a:p>
          <a:p>
            <a:r>
              <a:rPr lang="en-US" dirty="0">
                <a:latin typeface="Arial Narrow" panose="020B0606020202030204" pitchFamily="34" charset="0"/>
              </a:rPr>
              <a:t>USP	</a:t>
            </a:r>
            <a:r>
              <a:rPr lang="en-US" dirty="0" smtClean="0">
                <a:latin typeface="Arial Narrow" panose="020B0606020202030204" pitchFamily="34" charset="0"/>
              </a:rPr>
              <a:t>- 5 </a:t>
            </a:r>
            <a:r>
              <a:rPr lang="en-US" dirty="0">
                <a:latin typeface="Arial Narrow" panose="020B0606020202030204" pitchFamily="34" charset="0"/>
              </a:rPr>
              <a:t>power formula keeps the skin healthy and active even during pricking summer at the same time giving a lingering Icy Cool touch.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400800"/>
            <a:ext cx="8229600" cy="304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www.scribd.com/doc/57296543/Marketing-Research-on-boric-Heat-powder-dermicool.</a:t>
            </a:r>
            <a:endParaRPr lang="en-US" sz="800" dirty="0"/>
          </a:p>
        </p:txBody>
      </p:sp>
      <p:sp>
        <p:nvSpPr>
          <p:cNvPr id="7" name="Action Button: Movie 6">
            <a:hlinkClick r:id="rId2" action="ppaction://hlinkfile" highlightClick="1"/>
          </p:cNvPr>
          <p:cNvSpPr/>
          <p:nvPr/>
        </p:nvSpPr>
        <p:spPr>
          <a:xfrm>
            <a:off x="6648734" y="53340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447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smtClean="0"/>
              <a:t>Brand Spends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6019800"/>
            <a:ext cx="8229600" cy="304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tx1"/>
                </a:solidFill>
              </a:rPr>
              <a:t>Spends Jan to Oct 2016.  </a:t>
            </a:r>
            <a:r>
              <a:rPr lang="en-US" sz="1200" dirty="0" err="1" smtClean="0">
                <a:solidFill>
                  <a:schemeClr val="tx1"/>
                </a:solidFill>
              </a:rPr>
              <a:t>Rs</a:t>
            </a:r>
            <a:r>
              <a:rPr lang="en-US" sz="1200" dirty="0" smtClean="0">
                <a:solidFill>
                  <a:schemeClr val="tx1"/>
                </a:solidFill>
              </a:rPr>
              <a:t> in </a:t>
            </a:r>
            <a:r>
              <a:rPr lang="en-US" sz="1200" dirty="0" err="1" smtClean="0">
                <a:solidFill>
                  <a:schemeClr val="tx1"/>
                </a:solidFill>
              </a:rPr>
              <a:t>Crs</a:t>
            </a:r>
            <a:r>
              <a:rPr lang="en-US" sz="1200" dirty="0" smtClean="0">
                <a:solidFill>
                  <a:schemeClr val="tx1"/>
                </a:solidFill>
              </a:rPr>
              <a:t> – source TAM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91678"/>
              </p:ext>
            </p:extLst>
          </p:nvPr>
        </p:nvGraphicFramePr>
        <p:xfrm>
          <a:off x="511046" y="1676400"/>
          <a:ext cx="7870954" cy="3733800"/>
        </p:xfrm>
        <a:graphic>
          <a:graphicData uri="http://schemas.openxmlformats.org/drawingml/2006/table">
            <a:tbl>
              <a:tblPr/>
              <a:tblGrid>
                <a:gridCol w="3124200"/>
                <a:gridCol w="1905000"/>
                <a:gridCol w="688360"/>
                <a:gridCol w="530840"/>
                <a:gridCol w="533400"/>
                <a:gridCol w="609600"/>
                <a:gridCol w="479554"/>
              </a:tblGrid>
              <a:tr h="10491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Brands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Print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Spends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SOE%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5245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Prickly Heat Powders/lotions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Dermi Cool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Nycil Cool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Boroplus Ice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Tulsi Ayurvedic Cool Talc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101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IN" dirty="0" smtClean="0"/>
              <a:t>Anti-itch </a:t>
            </a:r>
            <a:r>
              <a:rPr lang="en-IN" dirty="0"/>
              <a:t>cream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45027"/>
              </p:ext>
            </p:extLst>
          </p:nvPr>
        </p:nvGraphicFramePr>
        <p:xfrm>
          <a:off x="762000" y="3962400"/>
          <a:ext cx="7620000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0909"/>
                <a:gridCol w="2474026"/>
                <a:gridCol w="237506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Products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Available Sizes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MRP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Itch guard Cream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Itch guard Cream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25gm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Ring Gurad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Candid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Ketoconazole</a:t>
                      </a:r>
                      <a:endParaRPr lang="en-US" sz="2000" b="0" i="0" u="none" strike="noStrike">
                        <a:solidFill>
                          <a:srgbClr val="454545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145" name="Picture 1" descr="C:\Users\rajesh.shah.VVFLTD\Desktop\Images\Inch gu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71475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rajesh.shah.VVFLTD\Desktop\Images\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1" y="1323975"/>
            <a:ext cx="2653949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ajesh.shah.VVFLTD\Desktop\Images\Ke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23" y="990600"/>
            <a:ext cx="2572858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rajesh.shah.VVFLTD\Desktop\Images\Candid b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7" b="16766"/>
          <a:stretch/>
        </p:blipFill>
        <p:spPr bwMode="auto">
          <a:xfrm>
            <a:off x="3619500" y="2667000"/>
            <a:ext cx="1714500" cy="11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152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57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Develop a improved </a:t>
            </a:r>
            <a:r>
              <a:rPr lang="en-US" sz="2200" dirty="0" err="1" smtClean="0">
                <a:latin typeface="Arial Narrow" panose="020B0606020202030204" pitchFamily="34" charset="0"/>
              </a:rPr>
              <a:t>Bacter</a:t>
            </a:r>
            <a:r>
              <a:rPr lang="en-US" sz="2200" dirty="0" smtClean="0">
                <a:latin typeface="Arial Narrow" panose="020B0606020202030204" pitchFamily="34" charset="0"/>
              </a:rPr>
              <a:t> Shield Soap</a:t>
            </a:r>
          </a:p>
          <a:p>
            <a:pPr lvl="1" algn="just"/>
            <a:r>
              <a:rPr lang="en-US" sz="2000" dirty="0" smtClean="0">
                <a:latin typeface="Arial Narrow" panose="020B0606020202030204" pitchFamily="34" charset="0"/>
              </a:rPr>
              <a:t>Develop a soap which has better </a:t>
            </a:r>
            <a:r>
              <a:rPr lang="en-US" sz="2000" dirty="0" err="1" smtClean="0">
                <a:latin typeface="Arial Narrow" panose="020B0606020202030204" pitchFamily="34" charset="0"/>
              </a:rPr>
              <a:t>sensorials</a:t>
            </a:r>
            <a:r>
              <a:rPr lang="en-US" sz="2000" dirty="0" smtClean="0">
                <a:latin typeface="Arial Narrow" panose="020B0606020202030204" pitchFamily="34" charset="0"/>
              </a:rPr>
              <a:t> (all aspects)</a:t>
            </a:r>
          </a:p>
          <a:p>
            <a:pPr lvl="1" algn="just"/>
            <a:r>
              <a:rPr lang="en-US" sz="2000" dirty="0" smtClean="0">
                <a:latin typeface="Arial Narrow" panose="020B0606020202030204" pitchFamily="34" charset="0"/>
              </a:rPr>
              <a:t>LB benchmarked for performance</a:t>
            </a:r>
          </a:p>
          <a:p>
            <a:pPr lvl="1" algn="just"/>
            <a:endParaRPr lang="en-US" sz="2000" dirty="0">
              <a:latin typeface="Arial Narrow" panose="020B0606020202030204" pitchFamily="34" charset="0"/>
            </a:endParaRP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Identify possible extensions going forward   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3124200"/>
            <a:ext cx="8229600" cy="762000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>
              <a:spcBef>
                <a:spcPct val="0"/>
              </a:spcBef>
              <a:buNone/>
              <a:defRPr kumimoji="0"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Reponsibility</a:t>
            </a:r>
            <a:r>
              <a:rPr lang="en-US" dirty="0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038600"/>
            <a:ext cx="8229600" cy="24384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900" dirty="0" smtClean="0">
                <a:latin typeface="Arial Narrow" panose="020B0606020202030204" pitchFamily="34" charset="0"/>
              </a:rPr>
              <a:t>Bijendra/Rajesh – SKU </a:t>
            </a:r>
            <a:r>
              <a:rPr lang="en-US" sz="2900" dirty="0">
                <a:latin typeface="Arial Narrow" panose="020B0606020202030204" pitchFamily="34" charset="0"/>
              </a:rPr>
              <a:t>size, MRPs, variants, schemes, offers, product samples &amp; all other in market data from GT/chemist/MTO.</a:t>
            </a:r>
            <a:endParaRPr lang="en-IN" sz="2900" dirty="0">
              <a:latin typeface="Arial Narrow" panose="020B0606020202030204" pitchFamily="34" charset="0"/>
            </a:endParaRPr>
          </a:p>
          <a:p>
            <a:pPr lvl="0"/>
            <a:r>
              <a:rPr lang="en-US" sz="2900" dirty="0">
                <a:latin typeface="Arial Narrow" panose="020B0606020202030204" pitchFamily="34" charset="0"/>
              </a:rPr>
              <a:t>Luis/ Vishal  – secondary data for sales data like Nielsen, data available on net, </a:t>
            </a:r>
            <a:r>
              <a:rPr lang="en-US" sz="2900" dirty="0" err="1">
                <a:latin typeface="Arial Narrow" panose="020B0606020202030204" pitchFamily="34" charset="0"/>
              </a:rPr>
              <a:t>etc</a:t>
            </a:r>
            <a:endParaRPr lang="en-IN" sz="2900" dirty="0">
              <a:latin typeface="Arial Narrow" panose="020B0606020202030204" pitchFamily="34" charset="0"/>
            </a:endParaRPr>
          </a:p>
          <a:p>
            <a:pPr lvl="0"/>
            <a:r>
              <a:rPr lang="en-US" sz="2900" dirty="0">
                <a:latin typeface="Arial Narrow" panose="020B0606020202030204" pitchFamily="34" charset="0"/>
              </a:rPr>
              <a:t>Jaijee – advertising spends, TV/print ads, ad claims.</a:t>
            </a:r>
            <a:endParaRPr lang="en-IN" sz="2900" dirty="0">
              <a:latin typeface="Arial Narrow" panose="020B0606020202030204" pitchFamily="34" charset="0"/>
            </a:endParaRPr>
          </a:p>
          <a:p>
            <a:pPr lvl="0"/>
            <a:r>
              <a:rPr lang="en-US" sz="2900" dirty="0">
                <a:latin typeface="Arial Narrow" panose="020B0606020202030204" pitchFamily="34" charset="0"/>
              </a:rPr>
              <a:t>Amit – Formulation checks</a:t>
            </a:r>
            <a:endParaRPr lang="en-IN" sz="2900" dirty="0">
              <a:latin typeface="Arial Narrow" panose="020B0606020202030204" pitchFamily="34" charset="0"/>
            </a:endParaRPr>
          </a:p>
          <a:p>
            <a:pPr lvl="0"/>
            <a:r>
              <a:rPr lang="en-US" sz="2900" dirty="0">
                <a:latin typeface="Arial Narrow" panose="020B0606020202030204" pitchFamily="34" charset="0"/>
              </a:rPr>
              <a:t>Subrata – indicate costs (if we have something similar)</a:t>
            </a:r>
            <a:endParaRPr lang="en-IN" sz="2900" dirty="0">
              <a:latin typeface="Arial Narrow" panose="020B0606020202030204" pitchFamily="34" charset="0"/>
            </a:endParaRPr>
          </a:p>
          <a:p>
            <a:pPr marL="0" indent="0">
              <a:buFont typeface="Wingdings 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10559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 smtClean="0"/>
              <a:t>Brand Spends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6019800"/>
            <a:ext cx="8229600" cy="304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chemeClr val="tx1"/>
                </a:solidFill>
              </a:rPr>
              <a:t>Spends Jan to Oct 2016.  </a:t>
            </a:r>
            <a:r>
              <a:rPr lang="en-US" sz="1200" dirty="0" err="1" smtClean="0">
                <a:solidFill>
                  <a:schemeClr val="tx1"/>
                </a:solidFill>
              </a:rPr>
              <a:t>Rs</a:t>
            </a:r>
            <a:r>
              <a:rPr lang="en-US" sz="1200" dirty="0" smtClean="0">
                <a:solidFill>
                  <a:schemeClr val="tx1"/>
                </a:solidFill>
              </a:rPr>
              <a:t> in </a:t>
            </a:r>
            <a:r>
              <a:rPr lang="en-US" sz="1200" dirty="0" err="1" smtClean="0">
                <a:solidFill>
                  <a:schemeClr val="tx1"/>
                </a:solidFill>
              </a:rPr>
              <a:t>Crs</a:t>
            </a:r>
            <a:r>
              <a:rPr lang="en-US" sz="1200" dirty="0" smtClean="0">
                <a:solidFill>
                  <a:schemeClr val="tx1"/>
                </a:solidFill>
              </a:rPr>
              <a:t> – source TAM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69722"/>
              </p:ext>
            </p:extLst>
          </p:nvPr>
        </p:nvGraphicFramePr>
        <p:xfrm>
          <a:off x="457200" y="1600200"/>
          <a:ext cx="8077200" cy="3733803"/>
        </p:xfrm>
        <a:graphic>
          <a:graphicData uri="http://schemas.openxmlformats.org/drawingml/2006/table">
            <a:tbl>
              <a:tblPr/>
              <a:tblGrid>
                <a:gridCol w="2183892"/>
                <a:gridCol w="2845308"/>
                <a:gridCol w="815398"/>
                <a:gridCol w="499836"/>
                <a:gridCol w="533159"/>
                <a:gridCol w="666448"/>
                <a:gridCol w="533159"/>
              </a:tblGrid>
              <a:tr h="5692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Brands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Print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Spends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SOE%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Medicated Skin Treatment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Itch Guard Cream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Ring Guard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 Wash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Plus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Candid Dusting Powder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Zalim Lotion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Krack Heel Repair Cream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 Tex Malam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Kailash Jeevan Ayurvedic Cream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Clean And Dry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3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 Tex Super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3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118.1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8796" marR="8796" marT="87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962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0" rIns="0" bIns="0" anchor="b">
            <a:normAutofit/>
          </a:bodyPr>
          <a:lstStyle/>
          <a:p>
            <a:r>
              <a:rPr lang="en-US" dirty="0"/>
              <a:t>STATUS –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/>
              <a:t>Categories identified as potential extensions</a:t>
            </a:r>
          </a:p>
          <a:p>
            <a:pPr marL="0" lvl="0" indent="0">
              <a:buNone/>
            </a:pPr>
            <a:endParaRPr lang="en-IN" sz="2400" dirty="0" smtClean="0"/>
          </a:p>
          <a:p>
            <a:pPr lvl="0"/>
            <a:r>
              <a:rPr lang="en-IN" sz="2400" dirty="0" smtClean="0"/>
              <a:t>Anti-septic </a:t>
            </a:r>
            <a:r>
              <a:rPr lang="en-IN" sz="2400" dirty="0"/>
              <a:t>liquid – </a:t>
            </a:r>
            <a:r>
              <a:rPr lang="en-IN" sz="2400" dirty="0" err="1"/>
              <a:t>Suthol</a:t>
            </a:r>
            <a:r>
              <a:rPr lang="en-IN" sz="2400" dirty="0"/>
              <a:t> type.</a:t>
            </a:r>
          </a:p>
          <a:p>
            <a:pPr lvl="0"/>
            <a:r>
              <a:rPr lang="en-IN" sz="2400" dirty="0"/>
              <a:t>Prickly heat powder – </a:t>
            </a:r>
            <a:r>
              <a:rPr lang="en-IN" sz="2400" dirty="0" err="1"/>
              <a:t>Nycil</a:t>
            </a:r>
            <a:r>
              <a:rPr lang="en-IN" sz="2400" dirty="0"/>
              <a:t>, </a:t>
            </a:r>
            <a:r>
              <a:rPr lang="en-IN" sz="2400" dirty="0" err="1"/>
              <a:t>Boroplus</a:t>
            </a:r>
            <a:r>
              <a:rPr lang="en-IN" sz="2400" dirty="0"/>
              <a:t> &amp; </a:t>
            </a:r>
            <a:r>
              <a:rPr lang="en-IN" sz="2400" dirty="0" err="1"/>
              <a:t>Dermicool</a:t>
            </a:r>
            <a:endParaRPr lang="en-IN" sz="2400" dirty="0"/>
          </a:p>
          <a:p>
            <a:pPr lvl="0"/>
            <a:r>
              <a:rPr lang="en-IN" sz="2400" dirty="0"/>
              <a:t>Anti-itch </a:t>
            </a:r>
            <a:r>
              <a:rPr lang="en-IN" sz="2400" dirty="0" smtClean="0"/>
              <a:t>cream/spray </a:t>
            </a:r>
            <a:r>
              <a:rPr lang="en-IN" sz="2400" dirty="0"/>
              <a:t>– Itch guard, Candid, </a:t>
            </a:r>
            <a:r>
              <a:rPr lang="en-IN" sz="2400" dirty="0" smtClean="0"/>
              <a:t>Ring Guard</a:t>
            </a:r>
            <a:r>
              <a:rPr lang="en-IN" sz="2400" dirty="0"/>
              <a:t>, KZ.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73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 vert="horz" lIns="0" rIns="0" bIns="0" anchor="b">
            <a:normAutofit/>
          </a:bodyPr>
          <a:lstStyle/>
          <a:p>
            <a:r>
              <a:rPr lang="en-US" sz="4000" dirty="0" err="1" smtClean="0"/>
              <a:t>Costings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96846"/>
              </p:ext>
            </p:extLst>
          </p:nvPr>
        </p:nvGraphicFramePr>
        <p:xfrm>
          <a:off x="533400" y="1371600"/>
          <a:ext cx="800100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6674"/>
                <a:gridCol w="1578180"/>
                <a:gridCol w="1468073"/>
                <a:gridCol w="1468073"/>
              </a:tblGrid>
              <a:tr h="3961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BACTERSHIELD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Anti-itch cream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Anti-septic liquid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Prickly Heat Powder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ctr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MRP*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        50.00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33.00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  80.00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GM/ML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Total </a:t>
                      </a:r>
                      <a:r>
                        <a:rPr lang="en-IN" sz="1600" u="none" strike="noStrike" dirty="0" smtClean="0">
                          <a:effectLst/>
                        </a:rPr>
                        <a:t>COGs </a:t>
                      </a:r>
                      <a:r>
                        <a:rPr lang="en-IN" sz="1600" u="none" strike="noStrike" dirty="0">
                          <a:effectLst/>
                        </a:rPr>
                        <a:t>/ MT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2,11,750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1,17,362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1,77,031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Ex- Plant </a:t>
                      </a:r>
                      <a:r>
                        <a:rPr lang="en-IN" sz="1600" u="none" strike="noStrike" dirty="0" err="1">
                          <a:effectLst/>
                        </a:rPr>
                        <a:t>Baddi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3,25,250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1,46,501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      2,23,697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1980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Realisation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8,88,000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1,81,600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3,71,500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206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Gross </a:t>
                      </a:r>
                      <a:r>
                        <a:rPr lang="en-IN" sz="1600" u="none" strike="noStrike" dirty="0" err="1">
                          <a:effectLst/>
                        </a:rPr>
                        <a:t>Cont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5,62,750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    35,099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      1,47,803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  <a:tr h="206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%</a:t>
                      </a:r>
                      <a:endParaRPr lang="en-IN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63.4%</a:t>
                      </a:r>
                      <a:endParaRPr lang="en-IN" sz="1600" b="1" i="0" u="none" strike="noStrike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19.3%</a:t>
                      </a:r>
                      <a:endParaRPr lang="en-IN" sz="1600" b="1" i="0" u="none" strike="noStrike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39.8%</a:t>
                      </a:r>
                      <a:endParaRPr lang="en-IN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080" marR="5080" marT="5080" marB="0" anchor="b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914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 smtClean="0"/>
              <a:t>Anti-itch cream is treated as an OTC product &amp; hence the margins are 10% (distributor) &amp; 20% (retail).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 smtClean="0"/>
              <a:t>Trade Margins in powder &amp; anti-septic liquid taken </a:t>
            </a:r>
            <a:r>
              <a:rPr lang="en-US" sz="1400" dirty="0"/>
              <a:t>at </a:t>
            </a:r>
            <a:r>
              <a:rPr lang="en-US" sz="1400" dirty="0" smtClean="0"/>
              <a:t>6% </a:t>
            </a:r>
            <a:r>
              <a:rPr lang="en-US" sz="1400" dirty="0"/>
              <a:t>(distributor) &amp; </a:t>
            </a:r>
            <a:r>
              <a:rPr lang="en-US" sz="1400" dirty="0" smtClean="0"/>
              <a:t>10</a:t>
            </a:r>
            <a:r>
              <a:rPr lang="en-US" sz="1400" dirty="0"/>
              <a:t>% (retail</a:t>
            </a:r>
            <a:r>
              <a:rPr lang="en-US" sz="1400" dirty="0" smtClean="0"/>
              <a:t>).</a:t>
            </a:r>
          </a:p>
          <a:p>
            <a:pPr marL="0" lvl="0" indent="0">
              <a:buNone/>
            </a:pPr>
            <a:r>
              <a:rPr lang="en-US" sz="1400" dirty="0" smtClean="0"/>
              <a:t>Scheme is inbuilt in the pricing @ 100% for anti-itch, @35% Anti-septic liquid &amp; 60% for powder.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6466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Thank you.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76200" cmpd="tri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5077361"/>
            <a:ext cx="49510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0" b="1" i="1" dirty="0" smtClean="0"/>
              <a:t>Thank You!</a:t>
            </a:r>
            <a:endParaRPr lang="en-US" sz="8000" b="1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D822-4524-4E53-A73E-6CD2CE885A31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344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 vert="horz" lIns="0" rIns="0" bIns="0" anchor="b">
            <a:noAutofit/>
          </a:bodyPr>
          <a:lstStyle/>
          <a:p>
            <a:r>
              <a:rPr lang="en-US" sz="4000" dirty="0"/>
              <a:t>PART 1 – Soap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438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Product developed &amp; tested among consumers.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Developed product passes in </a:t>
            </a:r>
            <a:r>
              <a:rPr lang="en-US" sz="2200" dirty="0" err="1" smtClean="0">
                <a:latin typeface="Arial Narrow" panose="020B0606020202030204" pitchFamily="34" charset="0"/>
              </a:rPr>
              <a:t>sensorials</a:t>
            </a:r>
            <a:r>
              <a:rPr lang="en-US" sz="2200" dirty="0" smtClean="0">
                <a:latin typeface="Arial Narrow" panose="020B0606020202030204" pitchFamily="34" charset="0"/>
              </a:rPr>
              <a:t> &amp; have been </a:t>
            </a:r>
            <a:r>
              <a:rPr lang="en-US" sz="2200" dirty="0" err="1" smtClean="0">
                <a:latin typeface="Arial Narrow" panose="020B0606020202030204" pitchFamily="34" charset="0"/>
              </a:rPr>
              <a:t>finalised</a:t>
            </a:r>
            <a:r>
              <a:rPr lang="en-US" sz="2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Packaging development completed.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Commercial production to be taken in March 2017.   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977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762000"/>
          </a:xfrm>
        </p:spPr>
        <p:txBody>
          <a:bodyPr vert="horz" lIns="0" rIns="0" bIns="0" anchor="b">
            <a:noAutofit/>
          </a:bodyPr>
          <a:lstStyle/>
          <a:p>
            <a:r>
              <a:rPr lang="en-US" sz="4000" dirty="0" smtClean="0"/>
              <a:t>PART 2– New Category Identification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Scan done to identify all possible extensions for the brand.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The identified products grouped as under 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87" t="13227" r="15151" b="8337"/>
          <a:stretch/>
        </p:blipFill>
        <p:spPr bwMode="auto">
          <a:xfrm>
            <a:off x="3568890" y="3143535"/>
            <a:ext cx="1460310" cy="173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5029200" y="2819400"/>
            <a:ext cx="533400" cy="324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562600" y="1828800"/>
            <a:ext cx="2819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Body</a:t>
            </a:r>
          </a:p>
          <a:p>
            <a:pPr algn="ctr"/>
            <a:r>
              <a:rPr lang="en-US" sz="1600" dirty="0" smtClean="0"/>
              <a:t>Shower Gel, Perfumes, </a:t>
            </a:r>
            <a:r>
              <a:rPr lang="en-US" sz="1600" dirty="0" err="1" smtClean="0"/>
              <a:t>Deos</a:t>
            </a:r>
            <a:r>
              <a:rPr lang="en-US" sz="1600" dirty="0" smtClean="0"/>
              <a:t>, Roll On, Wipes, liquid, powder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95537" y="4306788"/>
            <a:ext cx="21662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</a:t>
            </a:r>
          </a:p>
          <a:p>
            <a:pPr algn="ctr"/>
            <a:r>
              <a:rPr lang="en-US" sz="1600" dirty="0" smtClean="0"/>
              <a:t>Anti-dandruff shampoo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87754" y="1957626"/>
            <a:ext cx="2822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Face</a:t>
            </a:r>
          </a:p>
          <a:p>
            <a:pPr algn="ctr"/>
            <a:r>
              <a:rPr lang="en-US" sz="1600" dirty="0" smtClean="0"/>
              <a:t>Shaving Foam, shaving round, </a:t>
            </a:r>
          </a:p>
          <a:p>
            <a:pPr algn="ctr"/>
            <a:r>
              <a:rPr lang="en-US" sz="1600" dirty="0" smtClean="0"/>
              <a:t>anti-acne cream</a:t>
            </a:r>
            <a:endParaRPr lang="en-IN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396026"/>
            <a:ext cx="1956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Mouth</a:t>
            </a:r>
          </a:p>
          <a:p>
            <a:pPr algn="ctr"/>
            <a:r>
              <a:rPr lang="en-US" sz="1600" dirty="0" smtClean="0"/>
              <a:t>Washes, tooth paste, ulcer pastes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62533" y="3276600"/>
            <a:ext cx="18993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Hand &amp; Foot</a:t>
            </a:r>
          </a:p>
          <a:p>
            <a:pPr algn="ctr"/>
            <a:r>
              <a:rPr lang="en-US" sz="1600" dirty="0" smtClean="0"/>
              <a:t>Anti-crack, </a:t>
            </a:r>
            <a:r>
              <a:rPr lang="en-US" sz="1600" dirty="0" err="1" smtClean="0"/>
              <a:t>band-aid</a:t>
            </a:r>
            <a:endParaRPr lang="en-IN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5539026"/>
            <a:ext cx="31241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Institution &amp; House holds</a:t>
            </a:r>
          </a:p>
          <a:p>
            <a:pPr algn="ctr"/>
            <a:r>
              <a:rPr lang="en-US" sz="1600" dirty="0" smtClean="0"/>
              <a:t>Anti-septic liquid, surface cleaner, glass cleaner, floor cleaners</a:t>
            </a:r>
            <a:endParaRPr lang="en-IN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62266" y="3657600"/>
            <a:ext cx="1238534" cy="8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29200" y="41148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999489" y="3200400"/>
            <a:ext cx="65811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24200" y="4191000"/>
            <a:ext cx="381000" cy="115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7200" y="4800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0200" y="1676400"/>
            <a:ext cx="3184235" cy="1333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2721592" y="5334000"/>
            <a:ext cx="3184235" cy="1333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838200" y="1828800"/>
            <a:ext cx="3184235" cy="1333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320965" y="4229100"/>
            <a:ext cx="3184235" cy="1333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6248400" y="4191000"/>
            <a:ext cx="2819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6595536" y="3200400"/>
            <a:ext cx="2472263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218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447800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US" sz="5000" b="0" dirty="0"/>
              <a:t>ANTISEPTIC LIQUID</a:t>
            </a:r>
            <a:br>
              <a:rPr lang="en-US" sz="5000" b="0" dirty="0"/>
            </a:br>
            <a:endParaRPr lang="en-IN" sz="50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7696200" cy="3962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16" y="1447800"/>
            <a:ext cx="581708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381000" y="5410200"/>
            <a:ext cx="8153400" cy="685800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 </a:t>
            </a:r>
            <a:r>
              <a:rPr lang="en-US" sz="1100" b="0" dirty="0" smtClean="0"/>
              <a:t>www.slideshare.net/Arunkhedwal/1-market-research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endParaRPr lang="en-IN" sz="1800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US" dirty="0"/>
              <a:t>SUTHOL</a:t>
            </a:r>
            <a:br>
              <a:rPr lang="en-US" dirty="0"/>
            </a:br>
            <a:r>
              <a:rPr lang="en-US" dirty="0"/>
              <a:t>Antiseptic Skin Liquid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 err="1" smtClean="0">
                <a:latin typeface="Arial Narrow" panose="020B0606020202030204" pitchFamily="34" charset="0"/>
              </a:rPr>
              <a:t>Suthol</a:t>
            </a:r>
            <a:r>
              <a:rPr lang="en-US" sz="2200" dirty="0">
                <a:latin typeface="Arial Narrow" panose="020B0606020202030204" pitchFamily="34" charset="0"/>
              </a:rPr>
              <a:t>, which was launched in 2003, is fast gaining traction, and now accounts for about 30% of </a:t>
            </a:r>
            <a:r>
              <a:rPr lang="en-US" sz="2200" dirty="0" err="1" smtClean="0">
                <a:latin typeface="Arial Narrow" panose="020B0606020202030204" pitchFamily="34" charset="0"/>
              </a:rPr>
              <a:t>Co’s</a:t>
            </a:r>
            <a:r>
              <a:rPr lang="en-US" sz="2200" dirty="0" smtClean="0">
                <a:latin typeface="Arial Narrow" panose="020B0606020202030204" pitchFamily="34" charset="0"/>
              </a:rPr>
              <a:t> Total revenue of 150Cr.</a:t>
            </a:r>
          </a:p>
          <a:p>
            <a:pPr algn="just"/>
            <a:r>
              <a:rPr lang="en-US" sz="2200" dirty="0" err="1" smtClean="0">
                <a:latin typeface="Arial Narrow" panose="020B0606020202030204" pitchFamily="34" charset="0"/>
              </a:rPr>
              <a:t>Suthol</a:t>
            </a:r>
            <a:r>
              <a:rPr lang="en-US" sz="2200" dirty="0" smtClean="0">
                <a:latin typeface="Arial Narrow" panose="020B0606020202030204" pitchFamily="34" charset="0"/>
              </a:rPr>
              <a:t> </a:t>
            </a:r>
            <a:r>
              <a:rPr lang="en-US" sz="2200" dirty="0">
                <a:latin typeface="Arial Narrow" panose="020B0606020202030204" pitchFamily="34" charset="0"/>
              </a:rPr>
              <a:t>sales are growing 20% </a:t>
            </a:r>
            <a:r>
              <a:rPr lang="en-US" sz="2200" dirty="0" smtClean="0">
                <a:latin typeface="Arial Narrow" panose="020B0606020202030204" pitchFamily="34" charset="0"/>
              </a:rPr>
              <a:t>year-on-year.</a:t>
            </a:r>
          </a:p>
          <a:p>
            <a:pPr algn="just"/>
            <a:r>
              <a:rPr lang="en-US" sz="2200" dirty="0" smtClean="0">
                <a:latin typeface="Arial Narrow" panose="020B0606020202030204" pitchFamily="34" charset="0"/>
              </a:rPr>
              <a:t>65% of the </a:t>
            </a:r>
            <a:r>
              <a:rPr lang="en-US" sz="2200" dirty="0" err="1" smtClean="0">
                <a:latin typeface="Arial Narrow" panose="020B0606020202030204" pitchFamily="34" charset="0"/>
              </a:rPr>
              <a:t>Co’s</a:t>
            </a:r>
            <a:r>
              <a:rPr lang="en-US" sz="2200" dirty="0" smtClean="0">
                <a:latin typeface="Arial Narrow" panose="020B0606020202030204" pitchFamily="34" charset="0"/>
              </a:rPr>
              <a:t> revenue comes from out of West Bengal.</a:t>
            </a:r>
          </a:p>
          <a:p>
            <a:pPr algn="just"/>
            <a:r>
              <a:rPr lang="en-US" sz="2200" dirty="0" err="1" smtClean="0">
                <a:latin typeface="Arial Narrow" panose="020B0606020202030204" pitchFamily="34" charset="0"/>
              </a:rPr>
              <a:t>Suthol</a:t>
            </a:r>
            <a:r>
              <a:rPr lang="en-US" sz="2200" dirty="0" smtClean="0">
                <a:latin typeface="Arial Narrow" panose="020B0606020202030204" pitchFamily="34" charset="0"/>
              </a:rPr>
              <a:t> comes in </a:t>
            </a:r>
            <a:r>
              <a:rPr lang="en-US" sz="2200" dirty="0">
                <a:latin typeface="Arial Narrow" panose="020B0606020202030204" pitchFamily="34" charset="0"/>
              </a:rPr>
              <a:t>4</a:t>
            </a:r>
            <a:r>
              <a:rPr lang="en-US" sz="2200" dirty="0" smtClean="0">
                <a:latin typeface="Arial Narrow" panose="020B0606020202030204" pitchFamily="34" charset="0"/>
              </a:rPr>
              <a:t> Variants – Natural, Chandan, Fresh and Plus. 100ml Pack size.</a:t>
            </a:r>
          </a:p>
          <a:p>
            <a:r>
              <a:rPr lang="en-US" sz="2200" dirty="0" err="1">
                <a:latin typeface="Arial Narrow" panose="020B0606020202030204" pitchFamily="34" charset="0"/>
              </a:rPr>
              <a:t>Suthol</a:t>
            </a:r>
            <a:r>
              <a:rPr lang="en-US" sz="2200" dirty="0">
                <a:latin typeface="Arial Narrow" panose="020B0606020202030204" pitchFamily="34" charset="0"/>
              </a:rPr>
              <a:t> Antiseptic Skin Liquid is a smarter way to fight against Prickly Heat, Itches and Skin Rashes. Being liquid </a:t>
            </a:r>
            <a:r>
              <a:rPr lang="en-US" sz="2200" dirty="0" err="1">
                <a:latin typeface="Arial Narrow" panose="020B0606020202030204" pitchFamily="34" charset="0"/>
              </a:rPr>
              <a:t>Suthol</a:t>
            </a:r>
            <a:r>
              <a:rPr lang="en-US" sz="2200" dirty="0">
                <a:latin typeface="Arial Narrow" panose="020B0606020202030204" pitchFamily="34" charset="0"/>
              </a:rPr>
              <a:t> penetrates deep within skin carrying its healing and protective ingredients to </a:t>
            </a:r>
            <a:r>
              <a:rPr lang="en-US" sz="2200" dirty="0" smtClean="0">
                <a:latin typeface="Arial Narrow" panose="020B0606020202030204" pitchFamily="34" charset="0"/>
              </a:rPr>
              <a:t>provide </a:t>
            </a:r>
            <a:r>
              <a:rPr lang="en-US" sz="2200" dirty="0">
                <a:latin typeface="Arial Narrow" panose="020B0606020202030204" pitchFamily="34" charset="0"/>
              </a:rPr>
              <a:t>with the best protection and relief against skin </a:t>
            </a:r>
            <a:r>
              <a:rPr lang="en-US" sz="2200" dirty="0" smtClean="0">
                <a:latin typeface="Arial Narrow" panose="020B0606020202030204" pitchFamily="34" charset="0"/>
              </a:rPr>
              <a:t>problem. First of its kind in liquid form in liquid form. </a:t>
            </a:r>
            <a:endParaRPr lang="en-US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200" dirty="0" smtClean="0"/>
              <a:t>Source The Mint Oct13 2016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7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Antiseptic Liquids - Suthol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  <p:pic>
        <p:nvPicPr>
          <p:cNvPr id="1026" name="Picture 2" descr="C:\Users\rajesh.shah.VVFLTD\Desktop\Imag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85" y="4191000"/>
            <a:ext cx="2652215" cy="26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jesh.shah.VVFLTD\Desktop\Images\suthol-antiseptic-skin-liquid-500x5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51054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Available in </a:t>
            </a:r>
            <a:r>
              <a:rPr lang="en-US" sz="2000" u="sng" dirty="0" smtClean="0"/>
              <a:t>three variant </a:t>
            </a:r>
            <a:r>
              <a:rPr lang="en-US" sz="2000" dirty="0" smtClean="0"/>
              <a:t>:- Natural, Fresh, Plus and Chandan ( Natural is the lead variant) 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Available in following Packs Size and MRP :-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100ml :- </a:t>
            </a:r>
            <a:r>
              <a:rPr lang="en-US" sz="1800" dirty="0" err="1" smtClean="0"/>
              <a:t>Rs</a:t>
            </a:r>
            <a:r>
              <a:rPr lang="en-US" sz="1800" dirty="0" smtClean="0"/>
              <a:t> 33/-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100ml Spray :- </a:t>
            </a:r>
            <a:r>
              <a:rPr lang="en-US" sz="1800" dirty="0" err="1" smtClean="0"/>
              <a:t>Rs</a:t>
            </a:r>
            <a:r>
              <a:rPr lang="en-US" sz="1800" dirty="0"/>
              <a:t> </a:t>
            </a:r>
            <a:r>
              <a:rPr lang="en-US" sz="1800" dirty="0" smtClean="0"/>
              <a:t>45/-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200ml (only in Natural </a:t>
            </a:r>
            <a:r>
              <a:rPr lang="en-US" sz="1800" dirty="0" err="1" smtClean="0"/>
              <a:t>Varient</a:t>
            </a:r>
            <a:r>
              <a:rPr lang="en-US" sz="1800" dirty="0" smtClean="0"/>
              <a:t>) :- </a:t>
            </a:r>
            <a:r>
              <a:rPr lang="en-US" sz="1800" dirty="0" err="1" smtClean="0"/>
              <a:t>Rs</a:t>
            </a:r>
            <a:r>
              <a:rPr lang="en-US" sz="1800" dirty="0" smtClean="0"/>
              <a:t> 60/-</a:t>
            </a:r>
            <a:endParaRPr lang="en-US" sz="1800" dirty="0"/>
          </a:p>
        </p:txBody>
      </p:sp>
      <p:sp>
        <p:nvSpPr>
          <p:cNvPr id="2" name="Action Button: Movie 1">
            <a:hlinkClick r:id="rId4" action="ppaction://hlinkfile" highlightClick="1"/>
          </p:cNvPr>
          <p:cNvSpPr/>
          <p:nvPr/>
        </p:nvSpPr>
        <p:spPr>
          <a:xfrm>
            <a:off x="6629400" y="25908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90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US" dirty="0"/>
              <a:t>Dettol Antiseptic Liquid.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80"/>
            <a:ext cx="8229600" cy="4389120"/>
          </a:xfrm>
        </p:spPr>
        <p:txBody>
          <a:bodyPr/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Dettol liquid hold almost 86% of the 200+Cr antiseptic liquid market share. (Reckitt Benckiser)</a:t>
            </a:r>
          </a:p>
          <a:p>
            <a:r>
              <a:rPr lang="en-US" sz="2400" dirty="0" err="1" smtClean="0">
                <a:latin typeface="Arial Narrow" panose="020B0606020202030204" pitchFamily="34" charset="0"/>
              </a:rPr>
              <a:t>Postioned</a:t>
            </a:r>
            <a:r>
              <a:rPr lang="en-US" sz="2400" dirty="0" smtClean="0">
                <a:latin typeface="Arial Narrow" panose="020B0606020202030204" pitchFamily="34" charset="0"/>
              </a:rPr>
              <a:t> as a “100% germ fighter”. Tagline – “Be 100% Sure”. Campaign – “</a:t>
            </a:r>
            <a:r>
              <a:rPr lang="en-US" sz="2000" dirty="0" err="1" smtClean="0"/>
              <a:t>Banega</a:t>
            </a:r>
            <a:r>
              <a:rPr lang="en-US" sz="2000" dirty="0" smtClean="0"/>
              <a:t> </a:t>
            </a:r>
            <a:r>
              <a:rPr lang="en-US" sz="2000" dirty="0" err="1"/>
              <a:t>Swachh</a:t>
            </a:r>
            <a:r>
              <a:rPr lang="en-US" sz="2000" dirty="0"/>
              <a:t> </a:t>
            </a:r>
            <a:r>
              <a:rPr lang="en-US" sz="2000" dirty="0" smtClean="0"/>
              <a:t>India”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Available in 60ml, 110ml, 200ml, 500ml &amp; 5Ltrs. Scents – Pine.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Used for First Aid, Personal Hygiene, Household cleaning and laundry. Anti-bacterial segment – has become an inevitable parts of Hospitals and Clinics extra hygiene. Target Consumers – entire section of consumers, irrespective of their age. Has become part of  lifestyle – be it cuts or wounds or daily household use.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6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653" y="76200"/>
            <a:ext cx="8153400" cy="9144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Antiseptic Liquids - Dettol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0790" y="6349621"/>
            <a:ext cx="7087737" cy="493594"/>
          </a:xfrm>
          <a:prstGeom prst="rect">
            <a:avLst/>
          </a:prstGeom>
        </p:spPr>
        <p:txBody>
          <a:bodyPr vert="horz" lIns="45720" tIns="45720" rIns="45720" bIns="4572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0" dirty="0" smtClean="0"/>
              <a:t>Source :General trade and online stores </a:t>
            </a:r>
            <a:endParaRPr lang="en-IN" sz="1800" b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Available in </a:t>
            </a:r>
            <a:r>
              <a:rPr lang="en-US" sz="2200" u="sng" dirty="0" smtClean="0"/>
              <a:t>Glass and Plastic </a:t>
            </a:r>
            <a:r>
              <a:rPr lang="en-US" sz="2200" u="sng" dirty="0" err="1" smtClean="0"/>
              <a:t>bottel</a:t>
            </a:r>
            <a:r>
              <a:rPr lang="en-US" sz="2200" u="sng" dirty="0" smtClean="0"/>
              <a:t> </a:t>
            </a:r>
            <a:r>
              <a:rPr lang="en-US" sz="2200" dirty="0" smtClean="0"/>
              <a:t>:- Original is the lead the variant)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Available in following Packs Size and MRP :-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6</a:t>
            </a:r>
            <a:r>
              <a:rPr lang="en-US" sz="2000" dirty="0" smtClean="0"/>
              <a:t>0ml :- </a:t>
            </a:r>
            <a:r>
              <a:rPr lang="en-US" sz="2000" dirty="0" err="1" smtClean="0"/>
              <a:t>Rs</a:t>
            </a:r>
            <a:r>
              <a:rPr lang="en-US" sz="2000" dirty="0" smtClean="0"/>
              <a:t> 22/-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110ml Spray :- </a:t>
            </a:r>
            <a:r>
              <a:rPr lang="en-US" sz="2000" dirty="0" err="1" smtClean="0"/>
              <a:t>Rs</a:t>
            </a:r>
            <a:r>
              <a:rPr lang="en-US" sz="2000" dirty="0"/>
              <a:t> </a:t>
            </a:r>
            <a:r>
              <a:rPr lang="en-US" sz="2000" dirty="0" smtClean="0"/>
              <a:t>33/- 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200ml :- </a:t>
            </a:r>
            <a:r>
              <a:rPr lang="en-US" sz="2000" dirty="0" err="1" smtClean="0"/>
              <a:t>Rs</a:t>
            </a:r>
            <a:r>
              <a:rPr lang="en-US" sz="2000" dirty="0" smtClean="0"/>
              <a:t> 58/-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500ml :- </a:t>
            </a:r>
            <a:r>
              <a:rPr lang="en-US" sz="2000" dirty="0" err="1"/>
              <a:t>Rs</a:t>
            </a:r>
            <a:r>
              <a:rPr lang="en-US" sz="2000" dirty="0"/>
              <a:t> </a:t>
            </a:r>
            <a:r>
              <a:rPr lang="en-US" sz="2000" dirty="0" smtClean="0"/>
              <a:t>129/-</a:t>
            </a:r>
            <a:endParaRPr lang="en-US" sz="2000" dirty="0"/>
          </a:p>
        </p:txBody>
      </p:sp>
      <p:pic>
        <p:nvPicPr>
          <p:cNvPr id="3074" name="Picture 2" descr="C:\Users\rajesh.shah.VVFLTD\Desktop\Images\images 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98" y="41193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jesh.shah.VVFLTD\Desktop\Images\images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20" y="3954437"/>
            <a:ext cx="19716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rajesh.shah.VVFLTD\Desktop\Images\images (7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2201"/>
            <a:ext cx="3124200" cy="231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ction Button: Movie 10">
            <a:hlinkClick r:id="rId5" action="ppaction://hlinkfile" highlightClick="1"/>
          </p:cNvPr>
          <p:cNvSpPr/>
          <p:nvPr/>
        </p:nvSpPr>
        <p:spPr>
          <a:xfrm>
            <a:off x="7079776" y="2438400"/>
            <a:ext cx="1600200" cy="12192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999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11504</TotalTime>
  <Words>1325</Words>
  <Application>Microsoft Office PowerPoint</Application>
  <PresentationFormat>On-screen Show (4:3)</PresentationFormat>
  <Paragraphs>474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VVF (India) Limited  Bacter Shield IDP </vt:lpstr>
      <vt:lpstr>TASK</vt:lpstr>
      <vt:lpstr>PART 1 – Soap development</vt:lpstr>
      <vt:lpstr>PART 2– New Category Identification</vt:lpstr>
      <vt:lpstr>ANTISEPTIC LIQUID </vt:lpstr>
      <vt:lpstr>SUTHOL Antiseptic Skin Liquid </vt:lpstr>
      <vt:lpstr>Antiseptic Liquids - Suthol </vt:lpstr>
      <vt:lpstr>Dettol Antiseptic Liquid. </vt:lpstr>
      <vt:lpstr>Antiseptic Liquids - Dettol </vt:lpstr>
      <vt:lpstr>SAVLON - Antiseptic Liquid. </vt:lpstr>
      <vt:lpstr>Antiseptic Liquids - Savlon </vt:lpstr>
      <vt:lpstr>Brand Spends</vt:lpstr>
      <vt:lpstr>PRICKLY HEAT POWDER</vt:lpstr>
      <vt:lpstr>Prickly Heat Powder </vt:lpstr>
      <vt:lpstr>Nycil – (Heinz)</vt:lpstr>
      <vt:lpstr>Dermicool</vt:lpstr>
      <vt:lpstr>Boroplus Ice Cool</vt:lpstr>
      <vt:lpstr>Brand Spends</vt:lpstr>
      <vt:lpstr>Anti-itch cream  </vt:lpstr>
      <vt:lpstr>Brand Spends</vt:lpstr>
      <vt:lpstr>STATUS – Extensions</vt:lpstr>
      <vt:lpstr>Costings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Jaijee  Varghese</cp:lastModifiedBy>
  <cp:revision>623</cp:revision>
  <dcterms:created xsi:type="dcterms:W3CDTF">2006-08-16T00:00:00Z</dcterms:created>
  <dcterms:modified xsi:type="dcterms:W3CDTF">2017-04-03T11:32:43Z</dcterms:modified>
</cp:coreProperties>
</file>