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349" r:id="rId2"/>
    <p:sldId id="336" r:id="rId3"/>
    <p:sldId id="337" r:id="rId4"/>
    <p:sldId id="318" r:id="rId5"/>
    <p:sldId id="338" r:id="rId6"/>
    <p:sldId id="320" r:id="rId7"/>
    <p:sldId id="325" r:id="rId8"/>
    <p:sldId id="326" r:id="rId9"/>
    <p:sldId id="328" r:id="rId10"/>
    <p:sldId id="327" r:id="rId11"/>
    <p:sldId id="339" r:id="rId12"/>
    <p:sldId id="340" r:id="rId13"/>
    <p:sldId id="341" r:id="rId14"/>
    <p:sldId id="342" r:id="rId15"/>
    <p:sldId id="343" r:id="rId16"/>
    <p:sldId id="344" r:id="rId17"/>
    <p:sldId id="345" r:id="rId18"/>
    <p:sldId id="346" r:id="rId19"/>
    <p:sldId id="321" r:id="rId20"/>
    <p:sldId id="322" r:id="rId21"/>
    <p:sldId id="323" r:id="rId22"/>
    <p:sldId id="316" r:id="rId23"/>
    <p:sldId id="329" r:id="rId24"/>
    <p:sldId id="330" r:id="rId25"/>
    <p:sldId id="347" r:id="rId26"/>
    <p:sldId id="348" r:id="rId27"/>
    <p:sldId id="33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B8FF71"/>
    <a:srgbClr val="333399"/>
    <a:srgbClr val="009900"/>
    <a:srgbClr val="6699FF"/>
    <a:srgbClr val="99FF33"/>
    <a:srgbClr val="00CC00"/>
    <a:srgbClr val="CC0066"/>
    <a:srgbClr val="FFCCFF"/>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40" autoAdjust="0"/>
    <p:restoredTop sz="94660"/>
  </p:normalViewPr>
  <p:slideViewPr>
    <p:cSldViewPr>
      <p:cViewPr varScale="1">
        <p:scale>
          <a:sx n="69" d="100"/>
          <a:sy n="69" d="100"/>
        </p:scale>
        <p:origin x="-117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464072-4179-4C21-BDB3-E69537E99D39}" type="datetimeFigureOut">
              <a:rPr lang="en-IN" smtClean="0"/>
              <a:pPr/>
              <a:t>16-01-2017</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2A6B51-56A3-4E91-AD06-D748B2023D36}" type="slidenum">
              <a:rPr lang="en-IN" smtClean="0"/>
              <a:pPr/>
              <a:t>‹#›</a:t>
            </a:fld>
            <a:endParaRPr lang="en-IN" dirty="0"/>
          </a:p>
        </p:txBody>
      </p:sp>
    </p:spTree>
    <p:extLst>
      <p:ext uri="{BB962C8B-B14F-4D97-AF65-F5344CB8AC3E}">
        <p14:creationId xmlns:p14="http://schemas.microsoft.com/office/powerpoint/2010/main" val="245291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6DF3D013-66F5-4CFE-86FC-F3DA28188A39}" type="slidenum">
              <a:rPr lang="en-IN" altLang="en-US" smtClean="0">
                <a:latin typeface="Arial" charset="0"/>
              </a:rPr>
              <a:pPr eaLnBrk="1" hangingPunct="1">
                <a:spcBef>
                  <a:spcPct val="0"/>
                </a:spcBef>
              </a:pPr>
              <a:t>1</a:t>
            </a:fld>
            <a:endParaRPr lang="en-IN" alt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6DF3D013-66F5-4CFE-86FC-F3DA28188A39}" type="slidenum">
              <a:rPr lang="en-IN" altLang="en-US" smtClean="0">
                <a:latin typeface="Arial" charset="0"/>
              </a:rPr>
              <a:pPr eaLnBrk="1" hangingPunct="1">
                <a:spcBef>
                  <a:spcPct val="0"/>
                </a:spcBef>
              </a:pPr>
              <a:t>3</a:t>
            </a:fld>
            <a:endParaRPr lang="en-IN" alt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A502197-8960-4AC8-804B-A8A665956798}" type="datetime1">
              <a:rPr lang="en-US" smtClean="0"/>
              <a:pPr/>
              <a:t>1/16/2017</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a:xfrm>
            <a:off x="4191000" y="6356350"/>
            <a:ext cx="762000" cy="365125"/>
          </a:xfrm>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DA7C3A-1DCA-4429-B3F3-7BBE494D8401}" type="datetime1">
              <a:rPr lang="en-US" smtClean="0"/>
              <a:pPr/>
              <a:t>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0B0C2C-A469-463F-9EAF-7B6C2620B1C5}" type="datetime1">
              <a:rPr lang="en-US" smtClean="0"/>
              <a:pPr/>
              <a:t>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62541D8-5BF3-455B-9E65-743AAEEE2EDC}" type="datetime1">
              <a:rPr lang="en-US" smtClean="0"/>
              <a:pPr/>
              <a:t>1/16/2017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269EB1-3E52-48E5-8493-61BEB8A480FB}" type="datetime1">
              <a:rPr lang="en-US" smtClean="0"/>
              <a:pPr/>
              <a:t>1/16/2017</a:t>
            </a:fld>
            <a:endParaRPr lang="en-US" dirty="0"/>
          </a:p>
        </p:txBody>
      </p:sp>
      <p:sp>
        <p:nvSpPr>
          <p:cNvPr id="6" name="Slide Number Placeholder 5"/>
          <p:cNvSpPr>
            <a:spLocks noGrp="1"/>
          </p:cNvSpPr>
          <p:nvPr>
            <p:ph type="sldNum" sz="quarter" idx="12"/>
          </p:nvPr>
        </p:nvSpPr>
        <p:spPr>
          <a:xfrm>
            <a:off x="8382000" y="6400800"/>
            <a:ext cx="762000" cy="365125"/>
          </a:xfrm>
        </p:spPr>
        <p:txBody>
          <a:bodyPr/>
          <a:lstStyle/>
          <a:p>
            <a:fld id="{B6F15528-21DE-4FAA-801E-634DDDAF4B2B}" type="slidenum">
              <a:rPr lang="en-US" smtClean="0"/>
              <a:pPr/>
              <a:t>‹#›</a:t>
            </a:fld>
            <a:endParaRPr lang="en-US" dirty="0"/>
          </a:p>
        </p:txBody>
      </p:sp>
      <p:pic>
        <p:nvPicPr>
          <p:cNvPr id="7" name="Picture 6" descr="logo transparent background.png"/>
          <p:cNvPicPr>
            <a:picLocks noChangeAspect="1"/>
          </p:cNvPicPr>
          <p:nvPr userDrawn="1"/>
        </p:nvPicPr>
        <p:blipFill>
          <a:blip r:embed="rId2" cstate="print"/>
          <a:stretch>
            <a:fillRect/>
          </a:stretch>
        </p:blipFill>
        <p:spPr>
          <a:xfrm>
            <a:off x="7848600" y="0"/>
            <a:ext cx="1295400" cy="887349"/>
          </a:xfrm>
          <a:prstGeom prst="rect">
            <a:avLst/>
          </a:prstGeom>
        </p:spPr>
      </p:pic>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FCAE67B-9900-4858-85C0-69670962C5CB}" type="datetime1">
              <a:rPr lang="en-US" smtClean="0"/>
              <a:pPr/>
              <a:t>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6D6A678-B73C-4BB0-8C0C-28EC45D7E033}" type="datetime1">
              <a:rPr lang="en-US" smtClean="0"/>
              <a:pPr/>
              <a:t>1/16/2017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91989B2-CDB7-4F58-B04B-DD02E56781CF}" type="datetime1">
              <a:rPr lang="en-US" smtClean="0"/>
              <a:pPr/>
              <a:t>1/16/2017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F245553-765F-4D8E-94F6-42A55B2B71B4}" type="datetime1">
              <a:rPr lang="en-US" smtClean="0"/>
              <a:pPr/>
              <a:t>1/16/2017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DAEA95-D7A4-4C97-95EB-395FA78409A7}" type="datetime1">
              <a:rPr lang="en-US" smtClean="0"/>
              <a:pPr/>
              <a:t>1/16/2017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58172C-3AB7-490D-9ED8-57D9CCA48641}" type="datetime1">
              <a:rPr lang="en-US" smtClean="0"/>
              <a:pPr/>
              <a:t>1/16/2017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8153400" cy="914400"/>
          </a:xfrm>
        </p:spPr>
        <p:txBody>
          <a:bodyPr vert="horz" lIns="45720" tIns="45720" rIns="45720" bIns="45720" anchor="b">
            <a:normAutofit/>
          </a:bodyPr>
          <a:lstStyle>
            <a:lvl1pPr algn="l">
              <a:buNone/>
              <a:defRPr sz="3600" b="1">
                <a:solidFill>
                  <a:schemeClr val="tx2"/>
                </a:solidFill>
              </a:defRPr>
            </a:lvl1pPr>
          </a:lstStyle>
          <a:p>
            <a:r>
              <a:rPr kumimoji="0" lang="en-US" dirty="0" smtClean="0"/>
              <a:t>CLICK TO EDIT MASTER TITLE STYLE</a:t>
            </a:r>
            <a:endParaRPr kumimoji="0" lang="en-US" dirty="0"/>
          </a:p>
        </p:txBody>
      </p:sp>
      <p:sp>
        <p:nvSpPr>
          <p:cNvPr id="4" name="Text Placeholder 3"/>
          <p:cNvSpPr>
            <a:spLocks noGrp="1"/>
          </p:cNvSpPr>
          <p:nvPr>
            <p:ph type="body" sz="half" idx="2"/>
          </p:nvPr>
        </p:nvSpPr>
        <p:spPr>
          <a:xfrm>
            <a:off x="457200" y="1219200"/>
            <a:ext cx="8153400" cy="4800600"/>
          </a:xfrm>
        </p:spPr>
        <p:txBody>
          <a:bodyPr lIns="64008" rIns="45720" bIns="45720" anchor="t">
            <a:normAutofit/>
          </a:bodyPr>
          <a:lstStyle>
            <a:lvl1pPr marL="0" indent="0" algn="l">
              <a:spcBef>
                <a:spcPts val="250"/>
              </a:spcBef>
              <a:buFontTx/>
              <a:buNone/>
              <a:defRPr sz="1800"/>
            </a:lvl1pPr>
            <a:lvl2pPr>
              <a:defRPr sz="1200"/>
            </a:lvl2pPr>
            <a:lvl3pPr>
              <a:defRPr sz="1000"/>
            </a:lvl3pPr>
            <a:lvl4pPr>
              <a:defRPr sz="900"/>
            </a:lvl4pPr>
            <a:lvl5pPr>
              <a:defRPr sz="900"/>
            </a:lvl5pPr>
          </a:lstStyle>
          <a:p>
            <a:pPr lvl="0" eaLnBrk="1" latinLnBrk="0" hangingPunct="1"/>
            <a:r>
              <a:rPr kumimoji="0" lang="en-US" dirty="0" smtClean="0"/>
              <a:t>Click to edit Master text styles</a:t>
            </a:r>
          </a:p>
        </p:txBody>
      </p:sp>
      <p:sp>
        <p:nvSpPr>
          <p:cNvPr id="7" name="Slide Number Placeholder 6"/>
          <p:cNvSpPr>
            <a:spLocks noGrp="1"/>
          </p:cNvSpPr>
          <p:nvPr>
            <p:ph type="sldNum" sz="quarter" idx="12"/>
          </p:nvPr>
        </p:nvSpPr>
        <p:spPr>
          <a:xfrm>
            <a:off x="8382000" y="6400800"/>
            <a:ext cx="609600" cy="365125"/>
          </a:xfrm>
        </p:spPr>
        <p:txBody>
          <a:bodyPr/>
          <a:lstStyle/>
          <a:p>
            <a:fld id="{B6F15528-21DE-4FAA-801E-634DDDAF4B2B}" type="slidenum">
              <a:rPr lang="en-US" smtClean="0"/>
              <a:pPr/>
              <a:t>‹#›</a:t>
            </a:fld>
            <a:endParaRPr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pic>
        <p:nvPicPr>
          <p:cNvPr id="8" name="Picture 7" descr="OUR_LOGO.bmp"/>
          <p:cNvPicPr>
            <a:picLocks noChangeAspect="1"/>
          </p:cNvPicPr>
          <p:nvPr userDrawn="1"/>
        </p:nvPicPr>
        <p:blipFill>
          <a:blip r:embed="rId2" cstate="print">
            <a:clrChange>
              <a:clrFrom>
                <a:srgbClr val="FFFFFF"/>
              </a:clrFrom>
              <a:clrTo>
                <a:srgbClr val="FFFFFF">
                  <a:alpha val="0"/>
                </a:srgbClr>
              </a:clrTo>
            </a:clrChange>
          </a:blip>
          <a:srcRect b="23613"/>
          <a:stretch>
            <a:fillRect/>
          </a:stretch>
        </p:blipFill>
        <p:spPr>
          <a:xfrm>
            <a:off x="8153400" y="192786"/>
            <a:ext cx="838200" cy="493014"/>
          </a:xfrm>
          <a:prstGeom prst="rect">
            <a:avLst/>
          </a:prstGeom>
        </p:spPr>
      </p:pic>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62541D8-5BF3-455B-9E65-743AAEEE2EDC}" type="datetime1">
              <a:rPr lang="en-US" smtClean="0"/>
              <a:pPr/>
              <a:t>1/16/2017</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4191000" y="6356350"/>
            <a:ext cx="762000" cy="365125"/>
          </a:xfrm>
          <a:prstGeom prst="rect">
            <a:avLst/>
          </a:prstGeom>
        </p:spPr>
        <p:txBody>
          <a:bodyPr vert="horz" lIns="0" tIns="0" rIns="0" bIns="0" anchor="b"/>
          <a:lstStyle>
            <a:lvl1pPr algn="ct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wipe dir="r"/>
  </p:transition>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hyperlink" Target="http://www.specchemonline.com/" TargetMode="External"/><Relationship Id="rId2" Type="http://schemas.openxmlformats.org/officeDocument/2006/relationships/hyperlink" Target="http://www.prnewswire.com/news-releases/surfactants-market-type--substrate-to-hit-54-cagr-to-2021-led-by-non-ionic-surfactants-597553151.html"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416FDAC-99A6-417E-8BB1-25798BF0D13F}" type="slidenum">
              <a:rPr lang="en-US" smtClean="0"/>
              <a:pPr>
                <a:defRPr/>
              </a:pPr>
              <a:t>1</a:t>
            </a:fld>
            <a:endParaRPr lang="en-US" dirty="0"/>
          </a:p>
        </p:txBody>
      </p:sp>
      <p:sp>
        <p:nvSpPr>
          <p:cNvPr id="4" name="Date Placeholder 3"/>
          <p:cNvSpPr>
            <a:spLocks noGrp="1"/>
          </p:cNvSpPr>
          <p:nvPr>
            <p:ph type="dt" sz="quarter" idx="10"/>
          </p:nvPr>
        </p:nvSpPr>
        <p:spPr/>
        <p:txBody>
          <a:bodyPr/>
          <a:lstStyle/>
          <a:p>
            <a:pPr>
              <a:defRPr/>
            </a:pPr>
            <a:fld id="{7B80D39E-536C-49D1-BA4E-7DDC83C0FF45}" type="datetime1">
              <a:rPr lang="en-US"/>
              <a:pPr>
                <a:defRPr/>
              </a:pPr>
              <a:t>1/16/2017</a:t>
            </a:fld>
            <a:endParaRPr lang="en-US" dirty="0"/>
          </a:p>
        </p:txBody>
      </p:sp>
      <p:sp>
        <p:nvSpPr>
          <p:cNvPr id="2" name="Title 1"/>
          <p:cNvSpPr>
            <a:spLocks noGrp="1"/>
          </p:cNvSpPr>
          <p:nvPr>
            <p:ph type="title"/>
          </p:nvPr>
        </p:nvSpPr>
        <p:spPr>
          <a:xfrm>
            <a:off x="609600" y="1066800"/>
            <a:ext cx="8229600" cy="1143000"/>
          </a:xfrm>
        </p:spPr>
        <p:txBody>
          <a:bodyPr>
            <a:noAutofit/>
          </a:bodyPr>
          <a:lstStyle/>
          <a:p>
            <a:r>
              <a:rPr lang="en-US" sz="4400" dirty="0" smtClean="0"/>
              <a:t>IDP Project 2016-17</a:t>
            </a:r>
            <a:br>
              <a:rPr lang="en-US" sz="4400" dirty="0" smtClean="0"/>
            </a:br>
            <a:r>
              <a:rPr lang="en-US" sz="4400" dirty="0" smtClean="0"/>
              <a:t>Finding Fatty Alcohol derivatives</a:t>
            </a:r>
            <a:endParaRPr lang="en-IN" sz="4400" dirty="0"/>
          </a:p>
        </p:txBody>
      </p:sp>
      <p:sp>
        <p:nvSpPr>
          <p:cNvPr id="5" name="Content Placeholder 4"/>
          <p:cNvSpPr>
            <a:spLocks noGrp="1"/>
          </p:cNvSpPr>
          <p:nvPr>
            <p:ph idx="1"/>
          </p:nvPr>
        </p:nvSpPr>
        <p:spPr/>
        <p:txBody>
          <a:bodyPr/>
          <a:lstStyle/>
          <a:p>
            <a:endParaRPr lang="en-US" dirty="0" smtClean="0"/>
          </a:p>
          <a:p>
            <a:r>
              <a:rPr lang="en-US" dirty="0" smtClean="0"/>
              <a:t>Fatty alcohol ethoxylates (FAE)</a:t>
            </a:r>
          </a:p>
          <a:p>
            <a:endParaRPr lang="en-US" dirty="0"/>
          </a:p>
          <a:p>
            <a:pPr lvl="2"/>
            <a:r>
              <a:rPr lang="en-US" dirty="0" smtClean="0"/>
              <a:t>By Mr. Anandrao, Rajan, Pratik</a:t>
            </a:r>
            <a:endParaRPr lang="en-IN" dirty="0"/>
          </a:p>
        </p:txBody>
      </p:sp>
    </p:spTree>
    <p:extLst>
      <p:ext uri="{BB962C8B-B14F-4D97-AF65-F5344CB8AC3E}">
        <p14:creationId xmlns:p14="http://schemas.microsoft.com/office/powerpoint/2010/main" val="34524293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sp>
        <p:nvSpPr>
          <p:cNvPr id="2" name="Text Placeholder 1"/>
          <p:cNvSpPr>
            <a:spLocks noGrp="1"/>
          </p:cNvSpPr>
          <p:nvPr>
            <p:ph type="body" sz="half" idx="2"/>
          </p:nvPr>
        </p:nvSpPr>
        <p:spPr>
          <a:xfrm>
            <a:off x="457200" y="914400"/>
            <a:ext cx="8153400" cy="5638800"/>
          </a:xfrm>
        </p:spPr>
        <p:txBody>
          <a:bodyPr>
            <a:normAutofit/>
          </a:bodyPr>
          <a:lstStyle/>
          <a:p>
            <a:endParaRPr lang="en-IN" dirty="0" smtClean="0"/>
          </a:p>
          <a:p>
            <a:r>
              <a:rPr lang="en-IN" dirty="0" smtClean="0"/>
              <a:t>During </a:t>
            </a:r>
            <a:r>
              <a:rPr lang="en-IN" dirty="0"/>
              <a:t>the last 35 years, nonionic surfactants have increased their market share, to reach about 40 % of the total surfactant production worldwide.</a:t>
            </a:r>
          </a:p>
          <a:p>
            <a:endParaRPr lang="en-IN"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IN"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2900"/>
            <a:ext cx="7165855" cy="41941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Rectangle 5"/>
          <p:cNvSpPr/>
          <p:nvPr/>
        </p:nvSpPr>
        <p:spPr>
          <a:xfrm>
            <a:off x="533399" y="4897582"/>
            <a:ext cx="7179709" cy="1046018"/>
          </a:xfrm>
          <a:custGeom>
            <a:avLst/>
            <a:gdLst>
              <a:gd name="connsiteX0" fmla="*/ 0 w 7165855"/>
              <a:gd name="connsiteY0" fmla="*/ 0 h 990600"/>
              <a:gd name="connsiteX1" fmla="*/ 7165855 w 7165855"/>
              <a:gd name="connsiteY1" fmla="*/ 0 h 990600"/>
              <a:gd name="connsiteX2" fmla="*/ 7165855 w 7165855"/>
              <a:gd name="connsiteY2" fmla="*/ 990600 h 990600"/>
              <a:gd name="connsiteX3" fmla="*/ 0 w 7165855"/>
              <a:gd name="connsiteY3" fmla="*/ 990600 h 990600"/>
              <a:gd name="connsiteX4" fmla="*/ 0 w 7165855"/>
              <a:gd name="connsiteY4" fmla="*/ 0 h 990600"/>
              <a:gd name="connsiteX0" fmla="*/ 0 w 7179709"/>
              <a:gd name="connsiteY0" fmla="*/ 0 h 1032163"/>
              <a:gd name="connsiteX1" fmla="*/ 7165855 w 7179709"/>
              <a:gd name="connsiteY1" fmla="*/ 0 h 1032163"/>
              <a:gd name="connsiteX2" fmla="*/ 7179709 w 7179709"/>
              <a:gd name="connsiteY2" fmla="*/ 1032163 h 1032163"/>
              <a:gd name="connsiteX3" fmla="*/ 0 w 7179709"/>
              <a:gd name="connsiteY3" fmla="*/ 990600 h 1032163"/>
              <a:gd name="connsiteX4" fmla="*/ 0 w 7179709"/>
              <a:gd name="connsiteY4" fmla="*/ 0 h 1032163"/>
              <a:gd name="connsiteX0" fmla="*/ 0 w 7179709"/>
              <a:gd name="connsiteY0" fmla="*/ 0 h 1046018"/>
              <a:gd name="connsiteX1" fmla="*/ 7165855 w 7179709"/>
              <a:gd name="connsiteY1" fmla="*/ 0 h 1046018"/>
              <a:gd name="connsiteX2" fmla="*/ 7179709 w 7179709"/>
              <a:gd name="connsiteY2" fmla="*/ 1032163 h 1046018"/>
              <a:gd name="connsiteX3" fmla="*/ 27709 w 7179709"/>
              <a:gd name="connsiteY3" fmla="*/ 1046018 h 1046018"/>
              <a:gd name="connsiteX4" fmla="*/ 0 w 7179709"/>
              <a:gd name="connsiteY4" fmla="*/ 0 h 1046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9709" h="1046018">
                <a:moveTo>
                  <a:pt x="0" y="0"/>
                </a:moveTo>
                <a:lnTo>
                  <a:pt x="7165855" y="0"/>
                </a:lnTo>
                <a:lnTo>
                  <a:pt x="7179709" y="1032163"/>
                </a:lnTo>
                <a:lnTo>
                  <a:pt x="27709" y="1046018"/>
                </a:lnTo>
                <a:lnTo>
                  <a:pt x="0" y="0"/>
                </a:lnTo>
                <a:close/>
              </a:path>
            </a:pathLst>
          </a:cu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ight Arrow 2"/>
          <p:cNvSpPr/>
          <p:nvPr/>
        </p:nvSpPr>
        <p:spPr>
          <a:xfrm rot="10800000">
            <a:off x="7699254" y="5105400"/>
            <a:ext cx="911345"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2"/>
          <p:cNvSpPr txBox="1">
            <a:spLocks/>
          </p:cNvSpPr>
          <p:nvPr/>
        </p:nvSpPr>
        <p:spPr>
          <a:xfrm>
            <a:off x="755650" y="457200"/>
            <a:ext cx="7942263" cy="457200"/>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GB" altLang="en-US" sz="2400" dirty="0" smtClean="0">
                <a:latin typeface="Arial" charset="0"/>
                <a:cs typeface="Arial" charset="0"/>
              </a:rPr>
              <a:t>3) Market Size of Alcohol Ethoxylates Contd..</a:t>
            </a:r>
          </a:p>
        </p:txBody>
      </p:sp>
      <p:sp>
        <p:nvSpPr>
          <p:cNvPr id="9" name="TextBox 8"/>
          <p:cNvSpPr txBox="1"/>
          <p:nvPr/>
        </p:nvSpPr>
        <p:spPr>
          <a:xfrm>
            <a:off x="5486400" y="2282900"/>
            <a:ext cx="762000" cy="3693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803036378"/>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p:txBody>
          <a:bodyPr/>
          <a:lstStyle/>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8534400"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2"/>
          <p:cNvSpPr txBox="1">
            <a:spLocks/>
          </p:cNvSpPr>
          <p:nvPr/>
        </p:nvSpPr>
        <p:spPr>
          <a:xfrm>
            <a:off x="755650" y="457200"/>
            <a:ext cx="7942263" cy="457200"/>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GB" altLang="en-US" sz="2400" dirty="0" smtClean="0">
                <a:latin typeface="Arial" charset="0"/>
                <a:cs typeface="Arial" charset="0"/>
              </a:rPr>
              <a:t>3) Market Size of Alcohol Ethoxylates Contd..</a:t>
            </a:r>
          </a:p>
        </p:txBody>
      </p:sp>
    </p:spTree>
    <p:extLst>
      <p:ext uri="{BB962C8B-B14F-4D97-AF65-F5344CB8AC3E}">
        <p14:creationId xmlns:p14="http://schemas.microsoft.com/office/powerpoint/2010/main" val="45303342"/>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p:txBody>
          <a:bodyPr/>
          <a:lstStyle/>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463" y="685800"/>
            <a:ext cx="7994737"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2"/>
          <p:cNvSpPr txBox="1">
            <a:spLocks/>
          </p:cNvSpPr>
          <p:nvPr/>
        </p:nvSpPr>
        <p:spPr>
          <a:xfrm>
            <a:off x="755650" y="457200"/>
            <a:ext cx="7942263" cy="457200"/>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GB" altLang="en-US" sz="2400" dirty="0">
                <a:latin typeface="Arial" charset="0"/>
                <a:cs typeface="Arial" charset="0"/>
              </a:rPr>
              <a:t>4</a:t>
            </a:r>
            <a:r>
              <a:rPr lang="en-GB" altLang="en-US" sz="2400" dirty="0" smtClean="0">
                <a:latin typeface="Arial" charset="0"/>
                <a:cs typeface="Arial" charset="0"/>
              </a:rPr>
              <a:t>) Per Capita consumption</a:t>
            </a:r>
          </a:p>
        </p:txBody>
      </p:sp>
      <p:sp>
        <p:nvSpPr>
          <p:cNvPr id="2" name="TextBox 1"/>
          <p:cNvSpPr txBox="1"/>
          <p:nvPr/>
        </p:nvSpPr>
        <p:spPr>
          <a:xfrm>
            <a:off x="381000" y="838200"/>
            <a:ext cx="7010400" cy="369332"/>
          </a:xfrm>
          <a:prstGeom prst="rect">
            <a:avLst/>
          </a:prstGeom>
          <a:solidFill>
            <a:schemeClr val="bg1"/>
          </a:solidFill>
        </p:spPr>
        <p:txBody>
          <a:bodyPr wrap="square" rtlCol="0">
            <a:spAutoFit/>
          </a:bodyPr>
          <a:lstStyle/>
          <a:p>
            <a:endParaRPr lang="en-IN" dirty="0">
              <a:ln>
                <a:solidFill>
                  <a:schemeClr val="bg1"/>
                </a:solidFill>
              </a:ln>
            </a:endParaRPr>
          </a:p>
        </p:txBody>
      </p:sp>
    </p:spTree>
    <p:extLst>
      <p:ext uri="{BB962C8B-B14F-4D97-AF65-F5344CB8AC3E}">
        <p14:creationId xmlns:p14="http://schemas.microsoft.com/office/powerpoint/2010/main" val="97569653"/>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
        <p:nvSpPr>
          <p:cNvPr id="5" name="Text Placeholder 6"/>
          <p:cNvSpPr txBox="1">
            <a:spLocks/>
          </p:cNvSpPr>
          <p:nvPr/>
        </p:nvSpPr>
        <p:spPr>
          <a:xfrm>
            <a:off x="533400" y="914400"/>
            <a:ext cx="8153400" cy="5715000"/>
          </a:xfrm>
          <a:prstGeom prst="rect">
            <a:avLst/>
          </a:prstGeom>
          <a:ln w="25400" cap="flat" cmpd="sng" algn="ctr">
            <a:solidFill>
              <a:srgbClr val="FF0000"/>
            </a:solid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rtl="0" eaLnBrk="1" latinLnBrk="0" hangingPunct="1">
              <a:spcBef>
                <a:spcPts val="250"/>
              </a:spcBef>
              <a:buClr>
                <a:schemeClr val="accent3"/>
              </a:buClr>
              <a:buSzPct val="95000"/>
              <a:buFontTx/>
              <a:buNone/>
              <a:defRPr kumimoji="0" sz="1800" kern="1200">
                <a:solidFill>
                  <a:schemeClr val="dk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1200" kern="1200">
                <a:solidFill>
                  <a:schemeClr val="dk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1000" kern="1200">
                <a:solidFill>
                  <a:schemeClr val="dk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900" kern="1200">
                <a:solidFill>
                  <a:schemeClr val="dk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900" kern="1200">
                <a:solidFill>
                  <a:schemeClr val="dk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dk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dk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dk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dk1"/>
                </a:solidFill>
                <a:latin typeface="+mn-lt"/>
                <a:ea typeface="+mn-ea"/>
                <a:cs typeface="+mn-cs"/>
              </a:defRPr>
            </a:lvl9pPr>
          </a:lstStyle>
          <a:p>
            <a:pPr algn="just"/>
            <a:r>
              <a:rPr lang="en-US" sz="1600" b="1" u="sng" dirty="0" smtClean="0"/>
              <a:t>GLOBAL:</a:t>
            </a:r>
            <a:endParaRPr lang="en-IN" sz="1600" b="1" u="sng" dirty="0" smtClean="0"/>
          </a:p>
          <a:p>
            <a:pPr algn="just"/>
            <a:r>
              <a:rPr lang="en-IN" sz="1600" dirty="0" smtClean="0"/>
              <a:t>1) BASF </a:t>
            </a:r>
            <a:r>
              <a:rPr lang="en-IN" sz="1600" dirty="0"/>
              <a:t>SE (Germany</a:t>
            </a:r>
            <a:r>
              <a:rPr lang="en-IN" sz="1600" dirty="0" smtClean="0"/>
              <a:t>),</a:t>
            </a:r>
          </a:p>
          <a:p>
            <a:pPr algn="just"/>
            <a:r>
              <a:rPr lang="en-IN" sz="1600" dirty="0" smtClean="0"/>
              <a:t>2) Huntsman </a:t>
            </a:r>
            <a:r>
              <a:rPr lang="en-IN" sz="1600" dirty="0"/>
              <a:t>Corporation (U.S</a:t>
            </a:r>
            <a:r>
              <a:rPr lang="en-IN" sz="1600" dirty="0" smtClean="0"/>
              <a:t>.)</a:t>
            </a:r>
          </a:p>
          <a:p>
            <a:pPr algn="just"/>
            <a:r>
              <a:rPr lang="en-IN" sz="1600" dirty="0" smtClean="0"/>
              <a:t>3) </a:t>
            </a:r>
            <a:r>
              <a:rPr lang="en-IN" sz="1600" dirty="0" err="1" smtClean="0"/>
              <a:t>Clariant</a:t>
            </a:r>
            <a:r>
              <a:rPr lang="en-IN" sz="1600" dirty="0" smtClean="0"/>
              <a:t> </a:t>
            </a:r>
            <a:r>
              <a:rPr lang="en-IN" sz="1600" dirty="0"/>
              <a:t>AG (Switzerland</a:t>
            </a:r>
            <a:r>
              <a:rPr lang="en-IN" sz="1600" dirty="0" smtClean="0"/>
              <a:t>)</a:t>
            </a:r>
          </a:p>
          <a:p>
            <a:pPr algn="just"/>
            <a:r>
              <a:rPr lang="en-IN" sz="1600" dirty="0" smtClean="0"/>
              <a:t>4) </a:t>
            </a:r>
            <a:r>
              <a:rPr lang="en-IN" sz="1600" dirty="0" err="1" smtClean="0"/>
              <a:t>Stepan</a:t>
            </a:r>
            <a:r>
              <a:rPr lang="en-IN" sz="1600" dirty="0" smtClean="0"/>
              <a:t> </a:t>
            </a:r>
            <a:r>
              <a:rPr lang="en-IN" sz="1600" dirty="0"/>
              <a:t>Company (Illinois</a:t>
            </a:r>
            <a:r>
              <a:rPr lang="en-IN" sz="1600" dirty="0" smtClean="0"/>
              <a:t>)</a:t>
            </a:r>
          </a:p>
          <a:p>
            <a:pPr algn="just"/>
            <a:r>
              <a:rPr lang="en-IN" sz="1600" dirty="0" smtClean="0"/>
              <a:t>5) Shell </a:t>
            </a:r>
            <a:r>
              <a:rPr lang="en-IN" sz="1600" dirty="0"/>
              <a:t>Chemicals (Netherlands</a:t>
            </a:r>
            <a:r>
              <a:rPr lang="en-IN" sz="1600" dirty="0" smtClean="0"/>
              <a:t>)</a:t>
            </a:r>
          </a:p>
          <a:p>
            <a:pPr algn="just"/>
            <a:r>
              <a:rPr lang="en-IN" sz="1600" dirty="0" smtClean="0"/>
              <a:t>6) Sasol </a:t>
            </a:r>
            <a:r>
              <a:rPr lang="en-IN" sz="1600" dirty="0"/>
              <a:t>Ltd (South Africa</a:t>
            </a:r>
            <a:r>
              <a:rPr lang="en-IN" sz="1600" dirty="0" smtClean="0"/>
              <a:t>)</a:t>
            </a:r>
          </a:p>
          <a:p>
            <a:pPr algn="just"/>
            <a:r>
              <a:rPr lang="en-IN" sz="1600" dirty="0" smtClean="0"/>
              <a:t>7) </a:t>
            </a:r>
            <a:r>
              <a:rPr lang="en-IN" sz="1600" dirty="0" err="1" smtClean="0"/>
              <a:t>Ineos</a:t>
            </a:r>
            <a:r>
              <a:rPr lang="en-IN" sz="1600" dirty="0" smtClean="0"/>
              <a:t> </a:t>
            </a:r>
            <a:r>
              <a:rPr lang="en-IN" sz="1600" dirty="0"/>
              <a:t>Group (Switzerland</a:t>
            </a:r>
            <a:r>
              <a:rPr lang="en-IN" sz="1600" dirty="0" smtClean="0"/>
              <a:t>)</a:t>
            </a:r>
          </a:p>
          <a:p>
            <a:pPr algn="just"/>
            <a:r>
              <a:rPr lang="en-IN" sz="1600" dirty="0" smtClean="0"/>
              <a:t>8) </a:t>
            </a:r>
            <a:r>
              <a:rPr lang="en-IN" sz="1600" dirty="0"/>
              <a:t>India Glycols (India</a:t>
            </a:r>
            <a:r>
              <a:rPr lang="en-IN" sz="1600" dirty="0" smtClean="0"/>
              <a:t>)</a:t>
            </a:r>
          </a:p>
          <a:p>
            <a:pPr algn="just"/>
            <a:r>
              <a:rPr lang="en-IN" sz="1600" dirty="0" smtClean="0"/>
              <a:t>9) </a:t>
            </a:r>
            <a:r>
              <a:rPr lang="en-IN" sz="1600" dirty="0"/>
              <a:t>The Dow Chemical Company (U.S</a:t>
            </a:r>
            <a:r>
              <a:rPr lang="en-IN" sz="1600" dirty="0" smtClean="0"/>
              <a:t>.)</a:t>
            </a:r>
          </a:p>
          <a:p>
            <a:pPr algn="just"/>
            <a:endParaRPr lang="en-US" sz="1600" dirty="0"/>
          </a:p>
          <a:p>
            <a:pPr algn="just"/>
            <a:r>
              <a:rPr lang="en-US" sz="1600" u="sng" dirty="0" smtClean="0"/>
              <a:t>I</a:t>
            </a:r>
            <a:r>
              <a:rPr lang="en-US" sz="1600" b="1" u="sng" dirty="0" smtClean="0"/>
              <a:t>NDIAN:</a:t>
            </a:r>
          </a:p>
          <a:p>
            <a:pPr marL="342900" indent="-342900" algn="just">
              <a:buAutoNum type="arabicParenR"/>
            </a:pPr>
            <a:r>
              <a:rPr lang="en-US" sz="1600" dirty="0" smtClean="0">
                <a:solidFill>
                  <a:schemeClr val="tx1"/>
                </a:solidFill>
              </a:rPr>
              <a:t>Esteem Industries </a:t>
            </a:r>
            <a:r>
              <a:rPr lang="en-US" sz="1600" dirty="0" smtClean="0">
                <a:solidFill>
                  <a:schemeClr val="tx1"/>
                </a:solidFill>
              </a:rPr>
              <a:t>Goa</a:t>
            </a:r>
          </a:p>
          <a:p>
            <a:pPr marL="342900" indent="-342900" algn="just">
              <a:buAutoNum type="arabicParenR"/>
            </a:pPr>
            <a:r>
              <a:rPr lang="en-US" sz="1600" dirty="0" smtClean="0">
                <a:solidFill>
                  <a:schemeClr val="tx1"/>
                </a:solidFill>
              </a:rPr>
              <a:t>Galaxy surfactants</a:t>
            </a:r>
          </a:p>
          <a:p>
            <a:pPr marL="342900" indent="-342900" algn="just">
              <a:buAutoNum type="arabicParenR"/>
            </a:pPr>
            <a:r>
              <a:rPr lang="en-US" sz="1600" dirty="0" err="1" smtClean="0">
                <a:solidFill>
                  <a:schemeClr val="tx1"/>
                </a:solidFill>
              </a:rPr>
              <a:t>Saibaba</a:t>
            </a:r>
            <a:r>
              <a:rPr lang="en-US" sz="1600" dirty="0" smtClean="0">
                <a:solidFill>
                  <a:schemeClr val="tx1"/>
                </a:solidFill>
              </a:rPr>
              <a:t> </a:t>
            </a:r>
            <a:r>
              <a:rPr lang="en-US" sz="1600" dirty="0" smtClean="0">
                <a:solidFill>
                  <a:schemeClr val="tx1"/>
                </a:solidFill>
              </a:rPr>
              <a:t>surfactants</a:t>
            </a:r>
          </a:p>
          <a:p>
            <a:pPr marL="342900" indent="-342900" algn="just">
              <a:buAutoNum type="arabicParenR"/>
            </a:pPr>
            <a:r>
              <a:rPr lang="en-US" sz="1600" dirty="0" err="1" smtClean="0">
                <a:solidFill>
                  <a:schemeClr val="tx1"/>
                </a:solidFill>
              </a:rPr>
              <a:t>Aarti</a:t>
            </a:r>
            <a:r>
              <a:rPr lang="en-US" sz="1600" dirty="0" smtClean="0">
                <a:solidFill>
                  <a:schemeClr val="tx1"/>
                </a:solidFill>
              </a:rPr>
              <a:t> surfactants</a:t>
            </a:r>
          </a:p>
          <a:p>
            <a:pPr marL="342900" indent="-342900" algn="just">
              <a:buAutoNum type="arabicParenR"/>
            </a:pPr>
            <a:r>
              <a:rPr lang="en-US" sz="1600" dirty="0" err="1" smtClean="0">
                <a:solidFill>
                  <a:schemeClr val="tx1"/>
                </a:solidFill>
              </a:rPr>
              <a:t>Unitop</a:t>
            </a:r>
            <a:r>
              <a:rPr lang="en-US" sz="1600" dirty="0" smtClean="0">
                <a:solidFill>
                  <a:schemeClr val="tx1"/>
                </a:solidFill>
              </a:rPr>
              <a:t> chemicals</a:t>
            </a:r>
            <a:endParaRPr lang="en-IN" sz="1600" dirty="0" smtClean="0">
              <a:solidFill>
                <a:schemeClr val="tx1"/>
              </a:solidFill>
            </a:endParaRPr>
          </a:p>
        </p:txBody>
      </p:sp>
      <p:sp>
        <p:nvSpPr>
          <p:cNvPr id="6" name="Rectangle 2"/>
          <p:cNvSpPr txBox="1">
            <a:spLocks/>
          </p:cNvSpPr>
          <p:nvPr/>
        </p:nvSpPr>
        <p:spPr>
          <a:xfrm>
            <a:off x="755650" y="457200"/>
            <a:ext cx="7942263" cy="457200"/>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GB" altLang="en-US" sz="2400" dirty="0" smtClean="0">
                <a:latin typeface="Arial" charset="0"/>
                <a:cs typeface="Arial" charset="0"/>
              </a:rPr>
              <a:t>5) Market Players</a:t>
            </a:r>
          </a:p>
        </p:txBody>
      </p:sp>
    </p:spTree>
    <p:extLst>
      <p:ext uri="{BB962C8B-B14F-4D97-AF65-F5344CB8AC3E}">
        <p14:creationId xmlns:p14="http://schemas.microsoft.com/office/powerpoint/2010/main" val="1370208937"/>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6553200" cy="457200"/>
          </a:xfrm>
        </p:spPr>
        <p:txBody>
          <a:bodyPr>
            <a:normAutofit/>
          </a:bodyPr>
          <a:lstStyle/>
          <a:p>
            <a:r>
              <a:rPr lang="en-IN" sz="2400" dirty="0" smtClean="0">
                <a:latin typeface="Arial" charset="0"/>
                <a:cs typeface="Arial" charset="0"/>
              </a:rPr>
              <a:t>5) Market Players </a:t>
            </a:r>
            <a:r>
              <a:rPr lang="en-IN" sz="2400" dirty="0" err="1" smtClean="0">
                <a:latin typeface="Arial" charset="0"/>
                <a:cs typeface="Arial" charset="0"/>
              </a:rPr>
              <a:t>Contd</a:t>
            </a:r>
            <a:r>
              <a:rPr lang="en-IN" sz="2400" dirty="0" smtClean="0">
                <a:latin typeface="Arial" charset="0"/>
                <a:cs typeface="Arial" charset="0"/>
              </a:rPr>
              <a:t>…</a:t>
            </a:r>
            <a:endParaRPr lang="en-IN" sz="2400" dirty="0">
              <a:latin typeface="Arial" charset="0"/>
              <a:cs typeface="Arial" charset="0"/>
            </a:endParaRPr>
          </a:p>
        </p:txBody>
      </p:sp>
      <p:sp>
        <p:nvSpPr>
          <p:cNvPr id="3" name="Text Placeholder 2"/>
          <p:cNvSpPr>
            <a:spLocks noGrp="1"/>
          </p:cNvSpPr>
          <p:nvPr>
            <p:ph type="body" sz="half" idx="2"/>
          </p:nvPr>
        </p:nvSpPr>
        <p:spPr/>
        <p:txBody>
          <a:bodyPr/>
          <a:lstStyle/>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914400"/>
            <a:ext cx="8181975" cy="5562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4"/>
          <p:cNvSpPr/>
          <p:nvPr/>
        </p:nvSpPr>
        <p:spPr>
          <a:xfrm>
            <a:off x="546389" y="877669"/>
            <a:ext cx="1892011" cy="646331"/>
          </a:xfrm>
          <a:prstGeom prst="rect">
            <a:avLst/>
          </a:prstGeom>
        </p:spPr>
        <p:txBody>
          <a:bodyPr wrap="square">
            <a:spAutoFit/>
          </a:bodyPr>
          <a:lstStyle/>
          <a:p>
            <a:r>
              <a:rPr lang="en-IN" b="1" dirty="0">
                <a:latin typeface="Arial" charset="0"/>
                <a:cs typeface="Arial" charset="0"/>
              </a:rPr>
              <a:t>Geography wise presence </a:t>
            </a:r>
            <a:endParaRPr lang="en-IN" b="1" dirty="0"/>
          </a:p>
        </p:txBody>
      </p:sp>
    </p:spTree>
    <p:extLst>
      <p:ext uri="{BB962C8B-B14F-4D97-AF65-F5344CB8AC3E}">
        <p14:creationId xmlns:p14="http://schemas.microsoft.com/office/powerpoint/2010/main" val="607988705"/>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p:txBody>
          <a:bodyPr/>
          <a:lstStyle/>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38200"/>
            <a:ext cx="7924800" cy="5791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Title 1"/>
          <p:cNvSpPr>
            <a:spLocks noGrp="1"/>
          </p:cNvSpPr>
          <p:nvPr>
            <p:ph type="title"/>
          </p:nvPr>
        </p:nvSpPr>
        <p:spPr>
          <a:xfrm>
            <a:off x="762000" y="381000"/>
            <a:ext cx="6553200" cy="457200"/>
          </a:xfrm>
        </p:spPr>
        <p:txBody>
          <a:bodyPr>
            <a:normAutofit/>
          </a:bodyPr>
          <a:lstStyle/>
          <a:p>
            <a:r>
              <a:rPr lang="en-IN" sz="2400" dirty="0" smtClean="0">
                <a:latin typeface="Arial" charset="0"/>
                <a:cs typeface="Arial" charset="0"/>
              </a:rPr>
              <a:t>5) Market Players </a:t>
            </a:r>
            <a:r>
              <a:rPr lang="en-IN" sz="2400" dirty="0" err="1" smtClean="0">
                <a:latin typeface="Arial" charset="0"/>
                <a:cs typeface="Arial" charset="0"/>
              </a:rPr>
              <a:t>Contd</a:t>
            </a:r>
            <a:r>
              <a:rPr lang="en-IN" sz="2400" dirty="0" smtClean="0">
                <a:latin typeface="Arial" charset="0"/>
                <a:cs typeface="Arial" charset="0"/>
              </a:rPr>
              <a:t>…</a:t>
            </a:r>
            <a:endParaRPr lang="en-IN" sz="2400" dirty="0">
              <a:latin typeface="Arial" charset="0"/>
              <a:cs typeface="Arial" charset="0"/>
            </a:endParaRPr>
          </a:p>
        </p:txBody>
      </p:sp>
    </p:spTree>
    <p:extLst>
      <p:ext uri="{BB962C8B-B14F-4D97-AF65-F5344CB8AC3E}">
        <p14:creationId xmlns:p14="http://schemas.microsoft.com/office/powerpoint/2010/main" val="3502974922"/>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153400" cy="457200"/>
          </a:xfrm>
        </p:spPr>
        <p:txBody>
          <a:bodyPr>
            <a:noAutofit/>
          </a:bodyPr>
          <a:lstStyle/>
          <a:p>
            <a:r>
              <a:rPr lang="en-US" sz="2400" dirty="0" smtClean="0">
                <a:latin typeface="Arial" panose="020B0604020202020204" pitchFamily="34" charset="0"/>
                <a:cs typeface="Arial" panose="020B0604020202020204" pitchFamily="34" charset="0"/>
              </a:rPr>
              <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6) Recent &amp; Planned Downstream Investment in FAEs</a:t>
            </a:r>
            <a:endParaRPr lang="en-IN"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sp>
        <p:nvSpPr>
          <p:cNvPr id="5" name="Rectangle 4"/>
          <p:cNvSpPr/>
          <p:nvPr/>
        </p:nvSpPr>
        <p:spPr>
          <a:xfrm>
            <a:off x="457200" y="1075672"/>
            <a:ext cx="8077200" cy="4944128"/>
          </a:xfrm>
          <a:prstGeom prst="rect">
            <a:avLst/>
          </a:prstGeom>
          <a:ln>
            <a:solidFill>
              <a:srgbClr val="FF0000"/>
            </a:solidFill>
            <a:prstDash val="sysDash"/>
          </a:ln>
        </p:spPr>
        <p:style>
          <a:lnRef idx="2">
            <a:schemeClr val="dk1"/>
          </a:lnRef>
          <a:fillRef idx="1">
            <a:schemeClr val="lt1"/>
          </a:fillRef>
          <a:effectRef idx="0">
            <a:schemeClr val="dk1"/>
          </a:effectRef>
          <a:fontRef idx="minor">
            <a:schemeClr val="dk1"/>
          </a:fontRef>
        </p:style>
        <p:txBody>
          <a:bodyPr rtlCol="0" anchor="t"/>
          <a:lstStyle/>
          <a:p>
            <a:pPr algn="just"/>
            <a:endParaRPr lang="en-IN" dirty="0">
              <a:latin typeface="Calibri" panose="020F050202020403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761999"/>
            <a:ext cx="8762999" cy="609600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80442366"/>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8229600" cy="609600"/>
          </a:xfrm>
        </p:spPr>
        <p:txBody>
          <a:bodyPr>
            <a:normAutofit/>
          </a:bodyPr>
          <a:lstStyle/>
          <a:p>
            <a:r>
              <a:rPr lang="en-IN" sz="2400" b="1" dirty="0" smtClean="0">
                <a:latin typeface="Arial" panose="020B0604020202020204" pitchFamily="34" charset="0"/>
                <a:cs typeface="Arial" panose="020B0604020202020204" pitchFamily="34" charset="0"/>
              </a:rPr>
              <a:t>7) Value Chain</a:t>
            </a:r>
            <a:endParaRPr lang="en-IN"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8077200" cy="43815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40100233"/>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There is excess capacity of Fatty Alcohol worldwide, this favors converting it into Fatty Alcohol Ethoxylates/end use chemicals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783" y="1465984"/>
            <a:ext cx="8029575"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txBox="1">
            <a:spLocks/>
          </p:cNvSpPr>
          <p:nvPr/>
        </p:nvSpPr>
        <p:spPr>
          <a:xfrm>
            <a:off x="685800" y="685800"/>
            <a:ext cx="8229600" cy="6096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IN" sz="2400" b="1" dirty="0" smtClean="0">
                <a:latin typeface="Arial" panose="020B0604020202020204" pitchFamily="34" charset="0"/>
                <a:cs typeface="Arial" panose="020B0604020202020204" pitchFamily="34" charset="0"/>
              </a:rPr>
              <a:t>7.1) Fatty Alcohol Market Snapshot</a:t>
            </a:r>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9805569"/>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
        <p:nvSpPr>
          <p:cNvPr id="3" name="Rectangle 2"/>
          <p:cNvSpPr/>
          <p:nvPr/>
        </p:nvSpPr>
        <p:spPr>
          <a:xfrm>
            <a:off x="609600" y="981670"/>
            <a:ext cx="7620000" cy="2862322"/>
          </a:xfrm>
          <a:prstGeom prst="rect">
            <a:avLst/>
          </a:prstGeom>
        </p:spPr>
        <p:txBody>
          <a:bodyPr wrap="square">
            <a:spAutoFit/>
          </a:bodyPr>
          <a:lstStyle/>
          <a:p>
            <a:endParaRPr lang="en-US" b="1" dirty="0"/>
          </a:p>
          <a:p>
            <a:pPr marL="285750" indent="-285750">
              <a:buFontTx/>
              <a:buChar char="-"/>
            </a:pPr>
            <a:r>
              <a:rPr lang="en-IN" dirty="0" smtClean="0"/>
              <a:t>Many </a:t>
            </a:r>
            <a:r>
              <a:rPr lang="en-IN" dirty="0"/>
              <a:t>plants have been designed and operated on a batch system with various </a:t>
            </a:r>
            <a:r>
              <a:rPr lang="en-IN" dirty="0" smtClean="0"/>
              <a:t>stirring systems </a:t>
            </a:r>
            <a:r>
              <a:rPr lang="en-IN" dirty="0"/>
              <a:t>and recirculation loops since the early 1950s but the latest thinking for bulk </a:t>
            </a:r>
            <a:r>
              <a:rPr lang="en-IN" dirty="0" smtClean="0"/>
              <a:t>production is </a:t>
            </a:r>
            <a:r>
              <a:rPr lang="en-IN" dirty="0"/>
              <a:t>probably the plants that Davy Process Technology has developed for alkoxylation</a:t>
            </a:r>
            <a:r>
              <a:rPr lang="en-IN" dirty="0" smtClean="0"/>
              <a:t>. This </a:t>
            </a:r>
            <a:r>
              <a:rPr lang="en-IN" dirty="0"/>
              <a:t>is Buss Loop Reactor technology.</a:t>
            </a:r>
            <a:endParaRPr lang="en-IN" dirty="0" smtClean="0"/>
          </a:p>
          <a:p>
            <a:endParaRPr lang="en-IN" dirty="0" smtClean="0"/>
          </a:p>
          <a:p>
            <a:pPr marL="285750" indent="-285750">
              <a:buFontTx/>
              <a:buChar char="-"/>
            </a:pPr>
            <a:r>
              <a:rPr lang="en-IN" dirty="0" smtClean="0"/>
              <a:t>At </a:t>
            </a:r>
            <a:r>
              <a:rPr lang="en-IN" dirty="0"/>
              <a:t>least 10 plants of its design have been put into beneficial operation since they were </a:t>
            </a:r>
            <a:r>
              <a:rPr lang="en-IN" dirty="0" smtClean="0"/>
              <a:t>first introduced </a:t>
            </a:r>
            <a:r>
              <a:rPr lang="en-IN" dirty="0"/>
              <a:t>in 1990 and are based on the Buss Loop Reactor technology</a:t>
            </a:r>
            <a:r>
              <a:rPr lang="en-IN" dirty="0" smtClean="0"/>
              <a:t>.</a:t>
            </a:r>
            <a:endParaRPr lang="en-IN" b="1" dirty="0"/>
          </a:p>
        </p:txBody>
      </p:sp>
      <p:sp>
        <p:nvSpPr>
          <p:cNvPr id="6" name="Title 1"/>
          <p:cNvSpPr txBox="1">
            <a:spLocks/>
          </p:cNvSpPr>
          <p:nvPr/>
        </p:nvSpPr>
        <p:spPr>
          <a:xfrm>
            <a:off x="762000" y="381000"/>
            <a:ext cx="6553200" cy="457200"/>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US" sz="2400" dirty="0" smtClean="0">
                <a:latin typeface="Arial" charset="0"/>
                <a:cs typeface="Arial" charset="0"/>
              </a:rPr>
              <a:t>8) Technology</a:t>
            </a:r>
            <a:endParaRPr lang="en-IN" sz="2400" dirty="0">
              <a:latin typeface="Arial" charset="0"/>
              <a:cs typeface="Arial" charset="0"/>
            </a:endParaRPr>
          </a:p>
        </p:txBody>
      </p:sp>
      <p:sp>
        <p:nvSpPr>
          <p:cNvPr id="7" name="Rectangle 6"/>
          <p:cNvSpPr/>
          <p:nvPr/>
        </p:nvSpPr>
        <p:spPr>
          <a:xfrm>
            <a:off x="762000" y="4419600"/>
            <a:ext cx="4572000" cy="1492716"/>
          </a:xfrm>
          <a:prstGeom prst="rect">
            <a:avLst/>
          </a:prstGeom>
        </p:spPr>
        <p:txBody>
          <a:bodyPr>
            <a:spAutoFit/>
          </a:bodyPr>
          <a:lstStyle/>
          <a:p>
            <a:r>
              <a:rPr lang="en-IN" sz="1900" b="1" dirty="0"/>
              <a:t>Technologies:-</a:t>
            </a:r>
          </a:p>
          <a:p>
            <a:endParaRPr lang="en-IN" dirty="0"/>
          </a:p>
          <a:p>
            <a:pPr marL="342900" indent="-342900">
              <a:buAutoNum type="arabicPeriod"/>
            </a:pPr>
            <a:r>
              <a:rPr lang="en-IN" dirty="0"/>
              <a:t>Batch </a:t>
            </a:r>
            <a:r>
              <a:rPr lang="en-IN" dirty="0" smtClean="0"/>
              <a:t>system</a:t>
            </a:r>
          </a:p>
          <a:p>
            <a:pPr marL="342900" indent="-342900">
              <a:buAutoNum type="arabicPeriod"/>
            </a:pPr>
            <a:endParaRPr lang="en-IN" dirty="0"/>
          </a:p>
          <a:p>
            <a:pPr marL="342900" indent="-342900">
              <a:buAutoNum type="arabicPeriod"/>
            </a:pPr>
            <a:r>
              <a:rPr lang="en-IN" dirty="0" smtClean="0"/>
              <a:t>Batch/Continuous </a:t>
            </a:r>
            <a:r>
              <a:rPr lang="en-IN" dirty="0"/>
              <a:t>system</a:t>
            </a:r>
          </a:p>
        </p:txBody>
      </p:sp>
    </p:spTree>
    <p:extLst>
      <p:ext uri="{BB962C8B-B14F-4D97-AF65-F5344CB8AC3E}">
        <p14:creationId xmlns:p14="http://schemas.microsoft.com/office/powerpoint/2010/main" val="1915526706"/>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a:xfrm>
            <a:off x="760412" y="228600"/>
            <a:ext cx="8002588" cy="431800"/>
          </a:xfrm>
        </p:spPr>
        <p:txBody>
          <a:bodyPr>
            <a:normAutofit fontScale="90000"/>
          </a:bodyPr>
          <a:lstStyle/>
          <a:p>
            <a:pPr algn="l"/>
            <a:r>
              <a:rPr lang="en-GB" altLang="en-US" sz="2800" b="1" dirty="0" smtClean="0">
                <a:latin typeface="Arial" charset="0"/>
                <a:cs typeface="Arial" charset="0"/>
              </a:rPr>
              <a:t>Content</a:t>
            </a:r>
          </a:p>
        </p:txBody>
      </p:sp>
      <p:sp>
        <p:nvSpPr>
          <p:cNvPr id="4" name="Slide Number Placeholder 3"/>
          <p:cNvSpPr>
            <a:spLocks noGrp="1"/>
          </p:cNvSpPr>
          <p:nvPr>
            <p:ph type="sldNum" sz="quarter" idx="12"/>
          </p:nvPr>
        </p:nvSpPr>
        <p:spPr/>
        <p:txBody>
          <a:bodyPr/>
          <a:lstStyle/>
          <a:p>
            <a:pPr>
              <a:defRPr/>
            </a:pPr>
            <a:fld id="{CFF03015-39FC-4E5D-8156-C11C84563A63}" type="slidenum">
              <a:rPr lang="en-US" smtClean="0"/>
              <a:pPr>
                <a:defRPr/>
              </a:pPr>
              <a:t>2</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91378033"/>
              </p:ext>
            </p:extLst>
          </p:nvPr>
        </p:nvGraphicFramePr>
        <p:xfrm>
          <a:off x="609600" y="778914"/>
          <a:ext cx="7705725" cy="5774286"/>
        </p:xfrm>
        <a:graphic>
          <a:graphicData uri="http://schemas.openxmlformats.org/drawingml/2006/table">
            <a:tbl>
              <a:tblPr firstRow="1" bandRow="1">
                <a:tableStyleId>{5C22544A-7EE6-4342-B048-85BDC9FD1C3A}</a:tableStyleId>
              </a:tblPr>
              <a:tblGrid>
                <a:gridCol w="998720"/>
                <a:gridCol w="5494036"/>
                <a:gridCol w="1212969"/>
              </a:tblGrid>
              <a:tr h="409104">
                <a:tc>
                  <a:txBody>
                    <a:bodyPr/>
                    <a:lstStyle/>
                    <a:p>
                      <a:pPr algn="ctr"/>
                      <a:r>
                        <a:rPr lang="en-US" sz="1800" dirty="0" smtClean="0">
                          <a:solidFill>
                            <a:schemeClr val="tx1"/>
                          </a:solidFill>
                        </a:rPr>
                        <a:t>SR NO</a:t>
                      </a:r>
                      <a:endParaRPr lang="en-IN" sz="180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en-US" sz="1800" dirty="0" smtClean="0">
                          <a:solidFill>
                            <a:schemeClr val="tx1"/>
                          </a:solidFill>
                        </a:rPr>
                        <a:t>TOPIC</a:t>
                      </a:r>
                      <a:endParaRPr lang="en-IN" sz="180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800" dirty="0" smtClean="0">
                          <a:solidFill>
                            <a:schemeClr val="tx1"/>
                          </a:solidFill>
                        </a:rPr>
                        <a:t>PAGE NO</a:t>
                      </a:r>
                      <a:endParaRPr lang="en-IN" sz="180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409104">
                <a:tc>
                  <a:txBody>
                    <a:bodyPr/>
                    <a:lstStyle/>
                    <a:p>
                      <a:pPr algn="ctr"/>
                      <a:r>
                        <a:rPr lang="en-US" sz="1800" b="0" dirty="0" smtClean="0">
                          <a:solidFill>
                            <a:schemeClr val="tx1"/>
                          </a:solidFill>
                        </a:rPr>
                        <a:t>0</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baseline="0" dirty="0" smtClean="0">
                          <a:solidFill>
                            <a:schemeClr val="tx1"/>
                          </a:solidFill>
                        </a:rPr>
                        <a:t>Study Objective</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smtClean="0">
                          <a:solidFill>
                            <a:schemeClr val="tx1"/>
                          </a:solidFill>
                        </a:rPr>
                        <a:t>3</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9104">
                <a:tc>
                  <a:txBody>
                    <a:bodyPr/>
                    <a:lstStyle/>
                    <a:p>
                      <a:pPr algn="ctr"/>
                      <a:r>
                        <a:rPr lang="en-US" sz="1800" b="0" dirty="0" smtClean="0">
                          <a:solidFill>
                            <a:schemeClr val="tx1"/>
                          </a:solidFill>
                        </a:rPr>
                        <a:t>1</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smtClean="0">
                          <a:solidFill>
                            <a:schemeClr val="tx1"/>
                          </a:solidFill>
                        </a:rPr>
                        <a:t>Basics of Alcohol Ethoxylates</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smtClean="0">
                          <a:solidFill>
                            <a:schemeClr val="tx1"/>
                          </a:solidFill>
                        </a:rPr>
                        <a:t>4</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9104">
                <a:tc>
                  <a:txBody>
                    <a:bodyPr/>
                    <a:lstStyle/>
                    <a:p>
                      <a:pPr algn="ctr"/>
                      <a:r>
                        <a:rPr lang="en-US" sz="1800" b="0" dirty="0" smtClean="0">
                          <a:solidFill>
                            <a:schemeClr val="tx1"/>
                          </a:solidFill>
                        </a:rPr>
                        <a:t>2</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smtClean="0">
                          <a:solidFill>
                            <a:schemeClr val="tx1"/>
                          </a:solidFill>
                        </a:rPr>
                        <a:t>Uses of Alcohol</a:t>
                      </a:r>
                      <a:r>
                        <a:rPr lang="en-US" sz="1800" b="0" baseline="0" dirty="0" smtClean="0">
                          <a:solidFill>
                            <a:schemeClr val="tx1"/>
                          </a:solidFill>
                        </a:rPr>
                        <a:t> </a:t>
                      </a:r>
                      <a:r>
                        <a:rPr lang="en-US" sz="1800" b="0" dirty="0" smtClean="0">
                          <a:solidFill>
                            <a:schemeClr val="tx1"/>
                          </a:solidFill>
                        </a:rPr>
                        <a:t>Ethoxylates</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smtClean="0">
                          <a:solidFill>
                            <a:schemeClr val="tx1"/>
                          </a:solidFill>
                        </a:rPr>
                        <a:t>6</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9104">
                <a:tc>
                  <a:txBody>
                    <a:bodyPr/>
                    <a:lstStyle/>
                    <a:p>
                      <a:pPr algn="ctr"/>
                      <a:r>
                        <a:rPr lang="en-US" sz="1800" b="0" dirty="0" smtClean="0">
                          <a:solidFill>
                            <a:schemeClr val="tx1"/>
                          </a:solidFill>
                        </a:rPr>
                        <a:t>3</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pPr>
                      <a:r>
                        <a:rPr lang="en-IN" sz="1800" b="0" dirty="0" smtClean="0"/>
                        <a:t>Market size: Surfactant &amp; Alcohol Ethoxylates</a:t>
                      </a: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smtClean="0">
                          <a:solidFill>
                            <a:schemeClr val="tx1"/>
                          </a:solidFill>
                        </a:rPr>
                        <a:t>8</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17808">
                <a:tc>
                  <a:txBody>
                    <a:bodyPr/>
                    <a:lstStyle/>
                    <a:p>
                      <a:pPr algn="ctr"/>
                      <a:r>
                        <a:rPr lang="en-US" sz="1800" b="0" dirty="0" smtClean="0">
                          <a:solidFill>
                            <a:schemeClr val="tx1"/>
                          </a:solidFill>
                        </a:rPr>
                        <a:t>4</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pPr>
                      <a:r>
                        <a:rPr lang="en-IN" sz="1800" b="0" dirty="0" smtClean="0"/>
                        <a:t>Per Capita Consumption</a:t>
                      </a: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smtClean="0">
                          <a:solidFill>
                            <a:schemeClr val="tx1"/>
                          </a:solidFill>
                        </a:rPr>
                        <a:t>12</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57200">
                <a:tc>
                  <a:txBody>
                    <a:bodyPr/>
                    <a:lstStyle/>
                    <a:p>
                      <a:pPr algn="ctr"/>
                      <a:r>
                        <a:rPr lang="en-US" sz="1800" b="0" dirty="0" smtClean="0">
                          <a:solidFill>
                            <a:schemeClr val="tx1"/>
                          </a:solidFill>
                        </a:rPr>
                        <a:t>5</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pPr>
                      <a:r>
                        <a:rPr lang="en-IN" sz="1800" b="0" dirty="0" smtClean="0"/>
                        <a:t>Market Players</a:t>
                      </a: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smtClean="0">
                          <a:solidFill>
                            <a:schemeClr val="tx1"/>
                          </a:solidFill>
                        </a:rPr>
                        <a:t>13</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7110">
                <a:tc>
                  <a:txBody>
                    <a:bodyPr/>
                    <a:lstStyle/>
                    <a:p>
                      <a:pPr algn="ctr"/>
                      <a:r>
                        <a:rPr lang="en-US" sz="1800" b="0" dirty="0" smtClean="0">
                          <a:solidFill>
                            <a:schemeClr val="tx1"/>
                          </a:solidFill>
                        </a:rPr>
                        <a:t>6</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pPr>
                      <a:r>
                        <a:rPr lang="en-IN" sz="1800" b="0" dirty="0" smtClean="0"/>
                        <a:t>Recent &amp; Planned Downstream Investment</a:t>
                      </a: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smtClean="0">
                          <a:solidFill>
                            <a:schemeClr val="tx1"/>
                          </a:solidFill>
                        </a:rPr>
                        <a:t>16</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7110">
                <a:tc>
                  <a:txBody>
                    <a:bodyPr/>
                    <a:lstStyle/>
                    <a:p>
                      <a:pPr algn="ctr"/>
                      <a:r>
                        <a:rPr lang="en-US" sz="1800" b="0" dirty="0" smtClean="0">
                          <a:solidFill>
                            <a:schemeClr val="tx1"/>
                          </a:solidFill>
                        </a:rPr>
                        <a:t>7</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t>Value Chain</a:t>
                      </a: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smtClean="0">
                          <a:solidFill>
                            <a:schemeClr val="tx1"/>
                          </a:solidFill>
                        </a:rPr>
                        <a:t>17</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7110">
                <a:tc>
                  <a:txBody>
                    <a:bodyPr/>
                    <a:lstStyle/>
                    <a:p>
                      <a:pPr algn="ctr"/>
                      <a:r>
                        <a:rPr lang="en-US" sz="1800" b="0" dirty="0" smtClean="0">
                          <a:solidFill>
                            <a:schemeClr val="tx1"/>
                          </a:solidFill>
                        </a:rPr>
                        <a:t>8</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Technology</a:t>
                      </a:r>
                      <a:endParaRPr lang="en-IN" sz="1800" b="0" dirty="0" smtClean="0"/>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smtClean="0">
                          <a:solidFill>
                            <a:schemeClr val="tx1"/>
                          </a:solidFill>
                        </a:rPr>
                        <a:t>19</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7110">
                <a:tc>
                  <a:txBody>
                    <a:bodyPr/>
                    <a:lstStyle/>
                    <a:p>
                      <a:pPr algn="ctr"/>
                      <a:r>
                        <a:rPr lang="en-US" sz="1800" b="0" dirty="0" smtClean="0">
                          <a:solidFill>
                            <a:schemeClr val="tx1"/>
                          </a:solidFill>
                        </a:rPr>
                        <a:t>9</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Opportunity for VVF</a:t>
                      </a:r>
                      <a:endParaRPr lang="en-IN" sz="1800" b="0" dirty="0" smtClean="0"/>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smtClean="0">
                          <a:solidFill>
                            <a:schemeClr val="tx1"/>
                          </a:solidFill>
                        </a:rPr>
                        <a:t>23</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7110">
                <a:tc>
                  <a:txBody>
                    <a:bodyPr/>
                    <a:lstStyle/>
                    <a:p>
                      <a:pPr algn="ctr"/>
                      <a:r>
                        <a:rPr lang="en-US" sz="1800" b="0" dirty="0" smtClean="0">
                          <a:solidFill>
                            <a:schemeClr val="tx1"/>
                          </a:solidFill>
                        </a:rPr>
                        <a:t>10</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Capability gap analysis</a:t>
                      </a:r>
                      <a:endParaRPr lang="en-IN" sz="1800" b="0" dirty="0" smtClean="0"/>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smtClean="0">
                          <a:solidFill>
                            <a:schemeClr val="tx1"/>
                          </a:solidFill>
                        </a:rPr>
                        <a:t>24</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9104">
                <a:tc>
                  <a:txBody>
                    <a:bodyPr/>
                    <a:lstStyle/>
                    <a:p>
                      <a:pPr algn="ctr"/>
                      <a:r>
                        <a:rPr lang="en-US" sz="1800" b="0" dirty="0" smtClean="0">
                          <a:solidFill>
                            <a:schemeClr val="tx1"/>
                          </a:solidFill>
                        </a:rPr>
                        <a:t>11</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smtClean="0">
                          <a:solidFill>
                            <a:schemeClr val="tx1"/>
                          </a:solidFill>
                        </a:rPr>
                        <a:t>Conclusions</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smtClean="0">
                          <a:solidFill>
                            <a:schemeClr val="tx1"/>
                          </a:solidFill>
                        </a:rPr>
                        <a:t>25</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9104">
                <a:tc>
                  <a:txBody>
                    <a:bodyPr/>
                    <a:lstStyle/>
                    <a:p>
                      <a:pPr algn="ctr"/>
                      <a:r>
                        <a:rPr lang="en-US" sz="1800" b="0" dirty="0" smtClean="0">
                          <a:solidFill>
                            <a:schemeClr val="tx1"/>
                          </a:solidFill>
                        </a:rPr>
                        <a:t>12</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smtClean="0">
                          <a:solidFill>
                            <a:schemeClr val="tx1"/>
                          </a:solidFill>
                        </a:rPr>
                        <a:t>Learning's from the Project</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smtClean="0">
                          <a:solidFill>
                            <a:schemeClr val="tx1"/>
                          </a:solidFill>
                        </a:rPr>
                        <a:t>26</a:t>
                      </a:r>
                      <a:endParaRPr lang="en-IN" sz="1800" b="0" dirty="0">
                        <a:solidFill>
                          <a:schemeClr val="tx1"/>
                        </a:solidFill>
                      </a:endParaRPr>
                    </a:p>
                  </a:txBody>
                  <a:tcPr marL="91441" marR="91441"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Date Placeholder 5"/>
          <p:cNvSpPr>
            <a:spLocks noGrp="1"/>
          </p:cNvSpPr>
          <p:nvPr>
            <p:ph type="dt" sz="quarter" idx="10"/>
          </p:nvPr>
        </p:nvSpPr>
        <p:spPr/>
        <p:txBody>
          <a:bodyPr/>
          <a:lstStyle/>
          <a:p>
            <a:pPr>
              <a:defRPr/>
            </a:pPr>
            <a:fld id="{EFAFF396-7DB7-4178-BE47-6FE6C77D43B0}" type="datetime1">
              <a:rPr lang="en-US"/>
              <a:pPr>
                <a:defRPr/>
              </a:pPr>
              <a:t>1/16/2017</a:t>
            </a:fld>
            <a:endParaRPr lang="en-US" dirty="0"/>
          </a:p>
        </p:txBody>
      </p:sp>
    </p:spTree>
    <p:extLst>
      <p:ext uri="{BB962C8B-B14F-4D97-AF65-F5344CB8AC3E}">
        <p14:creationId xmlns:p14="http://schemas.microsoft.com/office/powerpoint/2010/main" val="3568763786"/>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dirty="0"/>
          </a:p>
        </p:txBody>
      </p:sp>
      <p:sp>
        <p:nvSpPr>
          <p:cNvPr id="2" name="Text Placeholder 1"/>
          <p:cNvSpPr>
            <a:spLocks noGrp="1"/>
          </p:cNvSpPr>
          <p:nvPr>
            <p:ph type="body" sz="half" idx="2"/>
          </p:nvPr>
        </p:nvSpPr>
        <p:spPr>
          <a:xfrm>
            <a:off x="457200" y="914400"/>
            <a:ext cx="8153400" cy="5486400"/>
          </a:xfrm>
        </p:spPr>
        <p:txBody>
          <a:bodyPr>
            <a:normAutofit/>
          </a:bodyPr>
          <a:lstStyle/>
          <a:p>
            <a:r>
              <a:rPr lang="en-IN" dirty="0" smtClean="0"/>
              <a:t>1.  Batch system </a:t>
            </a:r>
          </a:p>
          <a:p>
            <a:pPr marL="342900" indent="-342900">
              <a:buAutoNum type="arabicPeriod"/>
            </a:pPr>
            <a:endParaRPr lang="en-US" dirty="0"/>
          </a:p>
          <a:p>
            <a:pPr marL="342900" indent="-342900">
              <a:buAutoNum type="arabicPeriod"/>
            </a:pPr>
            <a:endParaRPr lang="en-IN" dirty="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8077200" cy="5105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Title 1"/>
          <p:cNvSpPr txBox="1">
            <a:spLocks/>
          </p:cNvSpPr>
          <p:nvPr/>
        </p:nvSpPr>
        <p:spPr>
          <a:xfrm>
            <a:off x="762000" y="381000"/>
            <a:ext cx="6553200" cy="457200"/>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US" sz="2400" dirty="0" smtClean="0">
                <a:latin typeface="Arial" charset="0"/>
                <a:cs typeface="Arial" charset="0"/>
              </a:rPr>
              <a:t>8) Technology </a:t>
            </a:r>
            <a:r>
              <a:rPr lang="en-US" sz="2400" dirty="0" err="1" smtClean="0">
                <a:latin typeface="Arial" charset="0"/>
                <a:cs typeface="Arial" charset="0"/>
              </a:rPr>
              <a:t>Contd</a:t>
            </a:r>
            <a:r>
              <a:rPr lang="en-US" sz="2400" dirty="0" smtClean="0">
                <a:latin typeface="Arial" charset="0"/>
                <a:cs typeface="Arial" charset="0"/>
              </a:rPr>
              <a:t>…</a:t>
            </a:r>
            <a:endParaRPr lang="en-IN" sz="2400" dirty="0">
              <a:latin typeface="Arial" charset="0"/>
              <a:cs typeface="Arial" charset="0"/>
            </a:endParaRPr>
          </a:p>
        </p:txBody>
      </p:sp>
    </p:spTree>
    <p:extLst>
      <p:ext uri="{BB962C8B-B14F-4D97-AF65-F5344CB8AC3E}">
        <p14:creationId xmlns:p14="http://schemas.microsoft.com/office/powerpoint/2010/main" val="1469796308"/>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dirty="0"/>
          </a:p>
        </p:txBody>
      </p:sp>
      <p:sp>
        <p:nvSpPr>
          <p:cNvPr id="2" name="Text Placeholder 1"/>
          <p:cNvSpPr>
            <a:spLocks noGrp="1"/>
          </p:cNvSpPr>
          <p:nvPr>
            <p:ph type="body" sz="half" idx="2"/>
          </p:nvPr>
        </p:nvSpPr>
        <p:spPr>
          <a:xfrm>
            <a:off x="533400" y="914400"/>
            <a:ext cx="8153400" cy="5486400"/>
          </a:xfrm>
        </p:spPr>
        <p:txBody>
          <a:bodyPr>
            <a:normAutofit/>
          </a:bodyPr>
          <a:lstStyle/>
          <a:p>
            <a:r>
              <a:rPr lang="en-IN" dirty="0" smtClean="0"/>
              <a:t>2.   Batch/Continuous system </a:t>
            </a:r>
          </a:p>
          <a:p>
            <a:pPr marL="342900" indent="-342900">
              <a:buAutoNum type="arabicPeriod"/>
            </a:pPr>
            <a:endParaRPr lang="en-US" dirty="0"/>
          </a:p>
          <a:p>
            <a:pPr marL="342900" indent="-342900">
              <a:buAutoNum type="arabicPeriod"/>
            </a:pPr>
            <a:endParaRPr lang="en-IN" dirty="0"/>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7924800" cy="450603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Title 1"/>
          <p:cNvSpPr txBox="1">
            <a:spLocks/>
          </p:cNvSpPr>
          <p:nvPr/>
        </p:nvSpPr>
        <p:spPr>
          <a:xfrm>
            <a:off x="762000" y="381000"/>
            <a:ext cx="6553200" cy="457200"/>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US" sz="2400" dirty="0" smtClean="0">
                <a:latin typeface="Arial" charset="0"/>
                <a:cs typeface="Arial" charset="0"/>
              </a:rPr>
              <a:t>8) Technology </a:t>
            </a:r>
            <a:r>
              <a:rPr lang="en-US" sz="2400" dirty="0" err="1" smtClean="0">
                <a:latin typeface="Arial" charset="0"/>
                <a:cs typeface="Arial" charset="0"/>
              </a:rPr>
              <a:t>Contd</a:t>
            </a:r>
            <a:r>
              <a:rPr lang="en-US" sz="2400" dirty="0" smtClean="0">
                <a:latin typeface="Arial" charset="0"/>
                <a:cs typeface="Arial" charset="0"/>
              </a:rPr>
              <a:t>…</a:t>
            </a:r>
            <a:endParaRPr lang="en-IN" sz="2400" dirty="0">
              <a:latin typeface="Arial" charset="0"/>
              <a:cs typeface="Arial" charset="0"/>
            </a:endParaRPr>
          </a:p>
        </p:txBody>
      </p:sp>
    </p:spTree>
    <p:extLst>
      <p:ext uri="{BB962C8B-B14F-4D97-AF65-F5344CB8AC3E}">
        <p14:creationId xmlns:p14="http://schemas.microsoft.com/office/powerpoint/2010/main" val="1274806278"/>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dirty="0"/>
          </a:p>
        </p:txBody>
      </p:sp>
      <p:sp>
        <p:nvSpPr>
          <p:cNvPr id="5" name="Text Placeholder 4"/>
          <p:cNvSpPr>
            <a:spLocks noGrp="1"/>
          </p:cNvSpPr>
          <p:nvPr>
            <p:ph type="body" sz="half" idx="2"/>
          </p:nvPr>
        </p:nvSpPr>
        <p:spPr/>
        <p:txBody>
          <a:bodyPr/>
          <a:lstStyle/>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00100"/>
            <a:ext cx="7924800" cy="60579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Title 1"/>
          <p:cNvSpPr txBox="1">
            <a:spLocks/>
          </p:cNvSpPr>
          <p:nvPr/>
        </p:nvSpPr>
        <p:spPr>
          <a:xfrm>
            <a:off x="762000" y="381000"/>
            <a:ext cx="6553200" cy="457200"/>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US" sz="2400" dirty="0" smtClean="0">
                <a:latin typeface="Arial" charset="0"/>
                <a:cs typeface="Arial" charset="0"/>
              </a:rPr>
              <a:t>8) Technology </a:t>
            </a:r>
            <a:r>
              <a:rPr lang="en-US" sz="2400" dirty="0" err="1" smtClean="0">
                <a:latin typeface="Arial" charset="0"/>
                <a:cs typeface="Arial" charset="0"/>
              </a:rPr>
              <a:t>Contd</a:t>
            </a:r>
            <a:r>
              <a:rPr lang="en-US" sz="2400" dirty="0" smtClean="0">
                <a:latin typeface="Arial" charset="0"/>
                <a:cs typeface="Arial" charset="0"/>
              </a:rPr>
              <a:t>…</a:t>
            </a:r>
            <a:endParaRPr lang="en-IN" sz="2400" dirty="0">
              <a:latin typeface="Arial" charset="0"/>
              <a:cs typeface="Arial" charset="0"/>
            </a:endParaRPr>
          </a:p>
        </p:txBody>
      </p:sp>
    </p:spTree>
    <p:extLst>
      <p:ext uri="{BB962C8B-B14F-4D97-AF65-F5344CB8AC3E}">
        <p14:creationId xmlns:p14="http://schemas.microsoft.com/office/powerpoint/2010/main" val="3574918130"/>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dirty="0"/>
          </a:p>
        </p:txBody>
      </p:sp>
      <p:sp>
        <p:nvSpPr>
          <p:cNvPr id="5" name="Text Placeholder 4"/>
          <p:cNvSpPr>
            <a:spLocks noGrp="1"/>
          </p:cNvSpPr>
          <p:nvPr>
            <p:ph type="body" sz="half" idx="2"/>
          </p:nvPr>
        </p:nvSpPr>
        <p:spPr>
          <a:xfrm>
            <a:off x="609600" y="990600"/>
            <a:ext cx="8153400" cy="5486400"/>
          </a:xfrm>
        </p:spPr>
        <p:txBody>
          <a:bodyPr numCol="1">
            <a:noAutofit/>
          </a:bodyPr>
          <a:lstStyle/>
          <a:p>
            <a:endParaRPr lang="en-US" dirty="0" smtClean="0"/>
          </a:p>
          <a:p>
            <a:pPr marL="285750" indent="-285750">
              <a:buFontTx/>
              <a:buChar char="-"/>
            </a:pPr>
            <a:r>
              <a:rPr lang="en-US" dirty="0" smtClean="0"/>
              <a:t>Global demand for FAE’s in 2018 would be about 6,318,000 MT/year.</a:t>
            </a:r>
          </a:p>
          <a:p>
            <a:endParaRPr lang="en-US" dirty="0"/>
          </a:p>
          <a:p>
            <a:pPr marL="285750" indent="-285750">
              <a:buFontTx/>
              <a:buChar char="-"/>
            </a:pPr>
            <a:r>
              <a:rPr lang="en-US" dirty="0" smtClean="0"/>
              <a:t>If VVF targets 0.5% market share, the opportunity would be about  31590 MT/year</a:t>
            </a:r>
          </a:p>
          <a:p>
            <a:pPr marL="285750" indent="-285750">
              <a:buFontTx/>
              <a:buChar char="-"/>
            </a:pPr>
            <a:endParaRPr lang="en-US" dirty="0"/>
          </a:p>
          <a:p>
            <a:pPr marL="285750" indent="-285750">
              <a:buFontTx/>
              <a:buChar char="-"/>
            </a:pPr>
            <a:r>
              <a:rPr lang="en-US" dirty="0" smtClean="0"/>
              <a:t>At present VVF toll manufacturers FAE’s about 6000 MT/year and markets the same.</a:t>
            </a:r>
          </a:p>
          <a:p>
            <a:pPr marL="285750" indent="-285750">
              <a:buFontTx/>
              <a:buChar char="-"/>
            </a:pPr>
            <a:endParaRPr lang="en-US" dirty="0"/>
          </a:p>
          <a:p>
            <a:pPr marL="285750" indent="-285750">
              <a:buFontTx/>
              <a:buChar char="-"/>
            </a:pPr>
            <a:r>
              <a:rPr lang="en-US" dirty="0" smtClean="0"/>
              <a:t>So, 25590 MT/year FAE’s potential is available.</a:t>
            </a:r>
            <a:endParaRPr lang="en-IN" sz="1400" b="1" dirty="0"/>
          </a:p>
        </p:txBody>
      </p:sp>
      <p:sp>
        <p:nvSpPr>
          <p:cNvPr id="9" name="Title 1"/>
          <p:cNvSpPr txBox="1">
            <a:spLocks/>
          </p:cNvSpPr>
          <p:nvPr/>
        </p:nvSpPr>
        <p:spPr>
          <a:xfrm>
            <a:off x="762000" y="381000"/>
            <a:ext cx="6553200" cy="457200"/>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US" sz="2400" dirty="0">
                <a:latin typeface="Arial" charset="0"/>
                <a:cs typeface="Arial" charset="0"/>
              </a:rPr>
              <a:t>9</a:t>
            </a:r>
            <a:r>
              <a:rPr lang="en-US" sz="2400" dirty="0" smtClean="0">
                <a:latin typeface="Arial" charset="0"/>
                <a:cs typeface="Arial" charset="0"/>
              </a:rPr>
              <a:t>) Opportunity for VVF</a:t>
            </a:r>
            <a:endParaRPr lang="en-IN" sz="2400" dirty="0">
              <a:latin typeface="Arial" charset="0"/>
              <a:cs typeface="Arial" charset="0"/>
            </a:endParaRPr>
          </a:p>
        </p:txBody>
      </p:sp>
    </p:spTree>
    <p:extLst>
      <p:ext uri="{BB962C8B-B14F-4D97-AF65-F5344CB8AC3E}">
        <p14:creationId xmlns:p14="http://schemas.microsoft.com/office/powerpoint/2010/main" val="3535967976"/>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153400" cy="457200"/>
          </a:xfrm>
        </p:spPr>
        <p:txBody>
          <a:bodyPr>
            <a:normAutofit/>
          </a:bodyPr>
          <a:lstStyle/>
          <a:p>
            <a:r>
              <a:rPr lang="en-US" sz="2400" dirty="0" smtClean="0">
                <a:latin typeface="Arial" panose="020B0604020202020204" pitchFamily="34" charset="0"/>
                <a:cs typeface="Arial" panose="020B0604020202020204" pitchFamily="34" charset="0"/>
              </a:rPr>
              <a:t>10) Capability Gaps analysis</a:t>
            </a:r>
            <a:endParaRPr lang="en-IN"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dirty="0"/>
          </a:p>
        </p:txBody>
      </p:sp>
      <p:sp>
        <p:nvSpPr>
          <p:cNvPr id="5" name="Text Placeholder 4"/>
          <p:cNvSpPr>
            <a:spLocks noGrp="1"/>
          </p:cNvSpPr>
          <p:nvPr>
            <p:ph type="body" sz="half" idx="2"/>
          </p:nvPr>
        </p:nvSpPr>
        <p:spPr>
          <a:xfrm>
            <a:off x="457200" y="990600"/>
            <a:ext cx="8305800" cy="5486400"/>
          </a:xfrm>
        </p:spPr>
        <p:txBody>
          <a:bodyPr numCol="1">
            <a:no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914400"/>
            <a:ext cx="7970837" cy="5410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39450757"/>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153400" cy="457200"/>
          </a:xfrm>
        </p:spPr>
        <p:txBody>
          <a:bodyPr>
            <a:normAutofit/>
          </a:bodyPr>
          <a:lstStyle/>
          <a:p>
            <a:r>
              <a:rPr lang="en-US" sz="2400" dirty="0" smtClean="0">
                <a:latin typeface="Arial" panose="020B0604020202020204" pitchFamily="34" charset="0"/>
                <a:cs typeface="Arial" panose="020B0604020202020204" pitchFamily="34" charset="0"/>
              </a:rPr>
              <a:t>11) Conclusions</a:t>
            </a:r>
            <a:endParaRPr lang="en-IN"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dirty="0"/>
          </a:p>
        </p:txBody>
      </p:sp>
      <p:sp>
        <p:nvSpPr>
          <p:cNvPr id="5" name="Text Placeholder 4"/>
          <p:cNvSpPr>
            <a:spLocks noGrp="1"/>
          </p:cNvSpPr>
          <p:nvPr>
            <p:ph type="body" sz="half" idx="2"/>
          </p:nvPr>
        </p:nvSpPr>
        <p:spPr>
          <a:xfrm>
            <a:off x="457200" y="990600"/>
            <a:ext cx="8305800" cy="5486400"/>
          </a:xfrm>
        </p:spPr>
        <p:txBody>
          <a:bodyPr numCol="1">
            <a:no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sp>
        <p:nvSpPr>
          <p:cNvPr id="6" name="Text Placeholder 4"/>
          <p:cNvSpPr txBox="1">
            <a:spLocks/>
          </p:cNvSpPr>
          <p:nvPr/>
        </p:nvSpPr>
        <p:spPr>
          <a:xfrm>
            <a:off x="609600" y="990600"/>
            <a:ext cx="8153400" cy="5486400"/>
          </a:xfrm>
          <a:prstGeom prst="rect">
            <a:avLst/>
          </a:prstGeom>
        </p:spPr>
        <p:txBody>
          <a:bodyPr vert="horz" lIns="64008" rIns="45720" bIns="45720" numCol="1" anchor="t">
            <a:noAutofit/>
          </a:bodyPr>
          <a:lstStyle>
            <a:lvl1pPr marL="0" indent="0" algn="l" rtl="0" eaLnBrk="1" latinLnBrk="0" hangingPunct="1">
              <a:spcBef>
                <a:spcPts val="250"/>
              </a:spcBef>
              <a:buClr>
                <a:schemeClr val="accent3"/>
              </a:buClr>
              <a:buSzPct val="95000"/>
              <a:buFontTx/>
              <a:buNone/>
              <a:defRPr kumimoji="0" sz="18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12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10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9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9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endParaRPr lang="en-US" dirty="0" smtClean="0"/>
          </a:p>
          <a:p>
            <a:pPr marL="285750" indent="-285750">
              <a:buFontTx/>
              <a:buChar char="-"/>
            </a:pPr>
            <a:r>
              <a:rPr lang="en-US" dirty="0" smtClean="0"/>
              <a:t>FAE can continue to support VVF through increased Tolling or new plant infrastructure</a:t>
            </a:r>
          </a:p>
          <a:p>
            <a:endParaRPr lang="en-US" dirty="0" smtClean="0"/>
          </a:p>
          <a:p>
            <a:pPr marL="285750" indent="-285750">
              <a:buFontTx/>
              <a:buChar char="-"/>
            </a:pPr>
            <a:r>
              <a:rPr lang="en-US" dirty="0" smtClean="0"/>
              <a:t>On global </a:t>
            </a:r>
            <a:r>
              <a:rPr lang="en-US" dirty="0" err="1" smtClean="0"/>
              <a:t>scenerio</a:t>
            </a:r>
            <a:r>
              <a:rPr lang="en-US" dirty="0" smtClean="0"/>
              <a:t>, companies like </a:t>
            </a:r>
            <a:r>
              <a:rPr lang="en-US" dirty="0" err="1" smtClean="0"/>
              <a:t>Wilmar</a:t>
            </a:r>
            <a:r>
              <a:rPr lang="en-US" dirty="0" smtClean="0"/>
              <a:t>, KLK, </a:t>
            </a:r>
            <a:r>
              <a:rPr lang="en-US" dirty="0" err="1" smtClean="0"/>
              <a:t>Musim</a:t>
            </a:r>
            <a:r>
              <a:rPr lang="en-US" dirty="0" smtClean="0"/>
              <a:t> mas  are integrating vertically and investing into downstream processing capacity .</a:t>
            </a:r>
          </a:p>
          <a:p>
            <a:pPr marL="285750" indent="-285750">
              <a:buFontTx/>
              <a:buChar char="-"/>
            </a:pPr>
            <a:endParaRPr lang="en-US" dirty="0" smtClean="0"/>
          </a:p>
          <a:p>
            <a:pPr marL="285750" indent="-285750">
              <a:buFontTx/>
              <a:buChar char="-"/>
            </a:pPr>
            <a:r>
              <a:rPr lang="en-US" dirty="0" smtClean="0"/>
              <a:t>For fatty alcohol ethoxylation, the concern will be securing EO supply on </a:t>
            </a:r>
            <a:r>
              <a:rPr lang="en-US" dirty="0" err="1" smtClean="0"/>
              <a:t>longterm</a:t>
            </a:r>
            <a:r>
              <a:rPr lang="en-US" dirty="0" smtClean="0"/>
              <a:t> basis.</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p:txBody>
      </p:sp>
    </p:spTree>
    <p:extLst>
      <p:ext uri="{BB962C8B-B14F-4D97-AF65-F5344CB8AC3E}">
        <p14:creationId xmlns:p14="http://schemas.microsoft.com/office/powerpoint/2010/main" val="69372944"/>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153400" cy="457200"/>
          </a:xfrm>
        </p:spPr>
        <p:txBody>
          <a:bodyPr>
            <a:normAutofit/>
          </a:bodyPr>
          <a:lstStyle/>
          <a:p>
            <a:r>
              <a:rPr lang="en-US" sz="2400" dirty="0" smtClean="0">
                <a:latin typeface="Arial" panose="020B0604020202020204" pitchFamily="34" charset="0"/>
                <a:cs typeface="Arial" panose="020B0604020202020204" pitchFamily="34" charset="0"/>
              </a:rPr>
              <a:t>12) Learning's from Project</a:t>
            </a:r>
            <a:endParaRPr lang="en-IN"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dirty="0"/>
          </a:p>
        </p:txBody>
      </p:sp>
      <p:sp>
        <p:nvSpPr>
          <p:cNvPr id="5" name="Text Placeholder 4"/>
          <p:cNvSpPr>
            <a:spLocks noGrp="1"/>
          </p:cNvSpPr>
          <p:nvPr>
            <p:ph type="body" sz="half" idx="2"/>
          </p:nvPr>
        </p:nvSpPr>
        <p:spPr>
          <a:xfrm>
            <a:off x="457200" y="990600"/>
            <a:ext cx="8305800" cy="5486400"/>
          </a:xfrm>
        </p:spPr>
        <p:txBody>
          <a:bodyPr numCol="1">
            <a:no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sp>
        <p:nvSpPr>
          <p:cNvPr id="6" name="Text Placeholder 4"/>
          <p:cNvSpPr txBox="1">
            <a:spLocks/>
          </p:cNvSpPr>
          <p:nvPr/>
        </p:nvSpPr>
        <p:spPr>
          <a:xfrm>
            <a:off x="609600" y="990600"/>
            <a:ext cx="8153400" cy="5486400"/>
          </a:xfrm>
          <a:prstGeom prst="rect">
            <a:avLst/>
          </a:prstGeom>
        </p:spPr>
        <p:txBody>
          <a:bodyPr vert="horz" lIns="64008" rIns="45720" bIns="45720" numCol="1" anchor="t">
            <a:noAutofit/>
          </a:bodyPr>
          <a:lstStyle>
            <a:lvl1pPr marL="0" indent="0" algn="l" rtl="0" eaLnBrk="1" latinLnBrk="0" hangingPunct="1">
              <a:spcBef>
                <a:spcPts val="250"/>
              </a:spcBef>
              <a:buClr>
                <a:schemeClr val="accent3"/>
              </a:buClr>
              <a:buSzPct val="95000"/>
              <a:buFontTx/>
              <a:buNone/>
              <a:defRPr kumimoji="0" sz="18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12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10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9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9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endParaRPr lang="en-US" dirty="0" smtClean="0"/>
          </a:p>
          <a:p>
            <a:pPr marL="285750" indent="-285750">
              <a:buFontTx/>
              <a:buChar char="-"/>
            </a:pPr>
            <a:r>
              <a:rPr lang="en-US" dirty="0" smtClean="0"/>
              <a:t>Fatty alcohol ethoxylate market insight &amp; global players</a:t>
            </a:r>
          </a:p>
          <a:p>
            <a:pPr marL="285750" indent="-285750">
              <a:buFontTx/>
              <a:buChar char="-"/>
            </a:pPr>
            <a:endParaRPr lang="en-US" sz="1400" b="1" dirty="0"/>
          </a:p>
          <a:p>
            <a:pPr marL="285750" indent="-285750">
              <a:buFontTx/>
              <a:buChar char="-"/>
            </a:pPr>
            <a:r>
              <a:rPr lang="en-US" dirty="0"/>
              <a:t>The learning about technology </a:t>
            </a:r>
          </a:p>
          <a:p>
            <a:pPr marL="285750" indent="-285750">
              <a:buFontTx/>
              <a:buChar char="-"/>
            </a:pPr>
            <a:endParaRPr lang="en-US" dirty="0"/>
          </a:p>
          <a:p>
            <a:pPr marL="285750" indent="-285750">
              <a:buFontTx/>
              <a:buChar char="-"/>
            </a:pPr>
            <a:r>
              <a:rPr lang="en-US" dirty="0"/>
              <a:t>Capability gap </a:t>
            </a:r>
            <a:r>
              <a:rPr lang="en-US" dirty="0" smtClean="0"/>
              <a:t>analysis</a:t>
            </a:r>
          </a:p>
          <a:p>
            <a:pPr marL="285750" indent="-285750">
              <a:buFontTx/>
              <a:buChar char="-"/>
            </a:pPr>
            <a:endParaRPr lang="en-US" dirty="0"/>
          </a:p>
          <a:p>
            <a:pPr marL="285750" indent="-285750">
              <a:buFontTx/>
              <a:buChar char="-"/>
            </a:pPr>
            <a:endParaRPr lang="en-US" dirty="0"/>
          </a:p>
          <a:p>
            <a:pPr marL="285750" indent="-285750">
              <a:buFontTx/>
              <a:buChar char="-"/>
            </a:pPr>
            <a:endParaRPr lang="en-US" sz="1400" b="1" dirty="0"/>
          </a:p>
          <a:p>
            <a:pPr marL="285750" indent="-285750">
              <a:buFontTx/>
              <a:buChar char="-"/>
            </a:pPr>
            <a:endParaRPr lang="en-IN" sz="1400" b="1" dirty="0"/>
          </a:p>
        </p:txBody>
      </p:sp>
    </p:spTree>
    <p:extLst>
      <p:ext uri="{BB962C8B-B14F-4D97-AF65-F5344CB8AC3E}">
        <p14:creationId xmlns:p14="http://schemas.microsoft.com/office/powerpoint/2010/main" val="69372944"/>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dirty="0"/>
          </a:p>
        </p:txBody>
      </p:sp>
      <p:sp>
        <p:nvSpPr>
          <p:cNvPr id="5" name="Text Placeholder 4"/>
          <p:cNvSpPr>
            <a:spLocks noGrp="1"/>
          </p:cNvSpPr>
          <p:nvPr>
            <p:ph type="body" sz="half" idx="2"/>
          </p:nvPr>
        </p:nvSpPr>
        <p:spPr>
          <a:xfrm>
            <a:off x="457200" y="990600"/>
            <a:ext cx="8305800" cy="5486400"/>
          </a:xfrm>
        </p:spPr>
        <p:txBody>
          <a:bodyPr numCol="1">
            <a:no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sp>
        <p:nvSpPr>
          <p:cNvPr id="6" name="Title 1"/>
          <p:cNvSpPr txBox="1">
            <a:spLocks/>
          </p:cNvSpPr>
          <p:nvPr/>
        </p:nvSpPr>
        <p:spPr>
          <a:xfrm>
            <a:off x="609600" y="609600"/>
            <a:ext cx="8153400" cy="914400"/>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US" dirty="0" smtClean="0">
                <a:latin typeface="Calibri" panose="020F0502020204030204" pitchFamily="34" charset="0"/>
                <a:cs typeface="Calibri" panose="020F0502020204030204" pitchFamily="34" charset="0"/>
              </a:rPr>
              <a:t>Thank you</a:t>
            </a:r>
            <a:endParaRPr lang="en-IN" dirty="0">
              <a:latin typeface="Calibri" panose="020F0502020204030204" pitchFamily="34" charset="0"/>
              <a:cs typeface="Calibri" panose="020F0502020204030204" pitchFamily="34" charset="0"/>
            </a:endParaRPr>
          </a:p>
        </p:txBody>
      </p:sp>
      <p:sp>
        <p:nvSpPr>
          <p:cNvPr id="7" name="Title 1"/>
          <p:cNvSpPr txBox="1">
            <a:spLocks/>
          </p:cNvSpPr>
          <p:nvPr/>
        </p:nvSpPr>
        <p:spPr>
          <a:xfrm>
            <a:off x="623455" y="2175164"/>
            <a:ext cx="8153400" cy="3235036"/>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US" sz="1800" dirty="0" smtClean="0">
                <a:solidFill>
                  <a:schemeClr val="tx1"/>
                </a:solidFill>
                <a:latin typeface="Calibri" panose="020F0502020204030204" pitchFamily="34" charset="0"/>
                <a:cs typeface="Calibri" panose="020F0502020204030204" pitchFamily="34" charset="0"/>
              </a:rPr>
              <a:t>References:</a:t>
            </a:r>
          </a:p>
          <a:p>
            <a:r>
              <a:rPr lang="en-US" sz="1800" b="0" dirty="0" smtClean="0">
                <a:solidFill>
                  <a:schemeClr val="tx1"/>
                </a:solidFill>
                <a:latin typeface="Calibri" panose="020F0502020204030204" pitchFamily="34" charset="0"/>
                <a:cs typeface="Calibri" panose="020F0502020204030204" pitchFamily="34" charset="0"/>
              </a:rPr>
              <a:t>1. Chemistry &amp; technology of surfactants – Richard J. Farm </a:t>
            </a:r>
            <a:r>
              <a:rPr lang="en-US" sz="1800" b="0" dirty="0">
                <a:solidFill>
                  <a:schemeClr val="tx1"/>
                </a:solidFill>
                <a:latin typeface="Calibri" panose="020F0502020204030204" pitchFamily="34" charset="0"/>
                <a:cs typeface="Calibri" panose="020F0502020204030204" pitchFamily="34" charset="0"/>
              </a:rPr>
              <a:t>(</a:t>
            </a:r>
            <a:r>
              <a:rPr lang="en-IN" sz="1800" b="0" dirty="0">
                <a:solidFill>
                  <a:schemeClr val="tx1"/>
                </a:solidFill>
                <a:latin typeface="Calibri" panose="020F0502020204030204" pitchFamily="34" charset="0"/>
                <a:cs typeface="Calibri" panose="020F0502020204030204" pitchFamily="34" charset="0"/>
              </a:rPr>
              <a:t>Consultant and former Director of the British Association for Chemical Specialities)</a:t>
            </a:r>
            <a:endParaRPr lang="en-US" sz="1800" b="0" dirty="0">
              <a:solidFill>
                <a:schemeClr val="tx1"/>
              </a:solidFill>
              <a:latin typeface="Calibri" panose="020F0502020204030204" pitchFamily="34" charset="0"/>
              <a:cs typeface="Calibri" panose="020F0502020204030204" pitchFamily="34" charset="0"/>
            </a:endParaRPr>
          </a:p>
          <a:p>
            <a:r>
              <a:rPr lang="en-US" sz="1800" b="0" dirty="0">
                <a:solidFill>
                  <a:schemeClr val="tx1"/>
                </a:solidFill>
                <a:latin typeface="Calibri" panose="020F0502020204030204" pitchFamily="34" charset="0"/>
                <a:cs typeface="Calibri" panose="020F0502020204030204" pitchFamily="34" charset="0"/>
              </a:rPr>
              <a:t>2. New alkoxylation technologies- </a:t>
            </a:r>
            <a:r>
              <a:rPr lang="en-IN" sz="1800" b="0" dirty="0">
                <a:solidFill>
                  <a:schemeClr val="tx1"/>
                </a:solidFill>
                <a:latin typeface="Calibri" panose="020F0502020204030204" pitchFamily="34" charset="0"/>
                <a:cs typeface="Calibri" panose="020F0502020204030204" pitchFamily="34" charset="0"/>
              </a:rPr>
              <a:t>Urs Geser &amp; Rich Malone (HH Technology corp USA</a:t>
            </a:r>
            <a:r>
              <a:rPr lang="en-IN" sz="1800" b="0" dirty="0" smtClean="0">
                <a:solidFill>
                  <a:schemeClr val="tx1"/>
                </a:solidFill>
                <a:latin typeface="Calibri" panose="020F0502020204030204" pitchFamily="34" charset="0"/>
                <a:cs typeface="Calibri" panose="020F0502020204030204" pitchFamily="34" charset="0"/>
              </a:rPr>
              <a:t>)</a:t>
            </a:r>
          </a:p>
          <a:p>
            <a:r>
              <a:rPr lang="en-US" sz="1800" b="0" dirty="0" smtClean="0">
                <a:solidFill>
                  <a:schemeClr val="tx1"/>
                </a:solidFill>
                <a:latin typeface="Calibri" panose="020F0502020204030204" pitchFamily="34" charset="0"/>
                <a:cs typeface="Calibri" panose="020F0502020204030204" pitchFamily="34" charset="0"/>
                <a:hlinkClick r:id="rId2"/>
              </a:rPr>
              <a:t>3. http</a:t>
            </a:r>
            <a:r>
              <a:rPr lang="en-US" sz="1800" b="0" dirty="0">
                <a:solidFill>
                  <a:schemeClr val="tx1"/>
                </a:solidFill>
                <a:latin typeface="Calibri" panose="020F0502020204030204" pitchFamily="34" charset="0"/>
                <a:cs typeface="Calibri" panose="020F0502020204030204" pitchFamily="34" charset="0"/>
                <a:hlinkClick r:id="rId2"/>
              </a:rPr>
              <a:t>://www.prnewswire.com/news-releases/surfactants-market-type--</a:t>
            </a:r>
            <a:r>
              <a:rPr lang="en-US" sz="1800" b="0" dirty="0" smtClean="0">
                <a:solidFill>
                  <a:schemeClr val="tx1"/>
                </a:solidFill>
                <a:latin typeface="Calibri" panose="020F0502020204030204" pitchFamily="34" charset="0"/>
                <a:cs typeface="Calibri" panose="020F0502020204030204" pitchFamily="34" charset="0"/>
                <a:hlinkClick r:id="rId2"/>
              </a:rPr>
              <a:t>substrate-to-hit-54-cagr-to-2021-led-by-non-ionic-surfactants-597553151.html</a:t>
            </a:r>
            <a:endParaRPr lang="en-US" sz="1800" b="0" dirty="0" smtClean="0">
              <a:solidFill>
                <a:schemeClr val="tx1"/>
              </a:solidFill>
              <a:latin typeface="Calibri" panose="020F0502020204030204" pitchFamily="34" charset="0"/>
              <a:cs typeface="Calibri" panose="020F0502020204030204" pitchFamily="34" charset="0"/>
            </a:endParaRPr>
          </a:p>
          <a:p>
            <a:r>
              <a:rPr lang="en-US" sz="1800" b="0" dirty="0" smtClean="0">
                <a:solidFill>
                  <a:schemeClr val="tx1"/>
                </a:solidFill>
                <a:latin typeface="Calibri" panose="020F0502020204030204" pitchFamily="34" charset="0"/>
                <a:cs typeface="Calibri" panose="020F0502020204030204" pitchFamily="34" charset="0"/>
              </a:rPr>
              <a:t>4. The Changing face of the surfactant supply chain- Neil A. Burns. (</a:t>
            </a:r>
            <a:r>
              <a:rPr lang="en-US" sz="1800" b="0" dirty="0" smtClean="0">
                <a:solidFill>
                  <a:schemeClr val="tx1"/>
                </a:solidFill>
                <a:latin typeface="Calibri" panose="020F0502020204030204" pitchFamily="34" charset="0"/>
                <a:cs typeface="Calibri" panose="020F0502020204030204" pitchFamily="34" charset="0"/>
                <a:hlinkClick r:id="rId3"/>
              </a:rPr>
              <a:t>www.specchemonline.com</a:t>
            </a:r>
            <a:r>
              <a:rPr lang="en-US" sz="1800" b="0" dirty="0" smtClean="0">
                <a:solidFill>
                  <a:schemeClr val="tx1"/>
                </a:solidFill>
                <a:latin typeface="Calibri" panose="020F0502020204030204" pitchFamily="34" charset="0"/>
                <a:cs typeface="Calibri" panose="020F0502020204030204" pitchFamily="34" charset="0"/>
              </a:rPr>
              <a:t>)</a:t>
            </a:r>
          </a:p>
          <a:p>
            <a:endParaRPr lang="en-US" sz="1800" b="0" dirty="0" smtClean="0">
              <a:solidFill>
                <a:schemeClr val="tx1"/>
              </a:solidFill>
              <a:latin typeface="Calibri" panose="020F0502020204030204" pitchFamily="34" charset="0"/>
              <a:cs typeface="Calibri" panose="020F0502020204030204" pitchFamily="34" charset="0"/>
            </a:endParaRPr>
          </a:p>
          <a:p>
            <a:endParaRPr lang="en-US" sz="1800" b="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9623453"/>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755650" y="533400"/>
            <a:ext cx="7942263" cy="457200"/>
          </a:xfrm>
        </p:spPr>
        <p:txBody>
          <a:bodyPr/>
          <a:lstStyle/>
          <a:p>
            <a:pPr algn="l"/>
            <a:r>
              <a:rPr lang="en-GB" altLang="en-US" sz="2400" b="1" dirty="0" smtClean="0">
                <a:latin typeface="Arial" charset="0"/>
                <a:cs typeface="Arial" charset="0"/>
              </a:rPr>
              <a:t>0) Study objective</a:t>
            </a:r>
          </a:p>
        </p:txBody>
      </p:sp>
      <p:sp>
        <p:nvSpPr>
          <p:cNvPr id="4099" name="Rectangle 3"/>
          <p:cNvSpPr>
            <a:spLocks noGrp="1"/>
          </p:cNvSpPr>
          <p:nvPr>
            <p:ph type="body" idx="1"/>
          </p:nvPr>
        </p:nvSpPr>
        <p:spPr>
          <a:xfrm>
            <a:off x="457200" y="1066800"/>
            <a:ext cx="7488237" cy="5181600"/>
          </a:xfrm>
          <a:solidFill>
            <a:schemeClr val="bg1"/>
          </a:solidFill>
          <a:ln>
            <a:solidFill>
              <a:schemeClr val="accent1"/>
            </a:solidFill>
            <a:miter lim="800000"/>
            <a:headEnd/>
            <a:tailEnd/>
          </a:ln>
        </p:spPr>
        <p:txBody>
          <a:bodyPr>
            <a:noAutofit/>
          </a:bodyPr>
          <a:lstStyle/>
          <a:p>
            <a:pPr marL="0" lvl="0" indent="0">
              <a:buNone/>
            </a:pPr>
            <a:r>
              <a:rPr lang="en-IN" sz="2400" dirty="0" smtClean="0">
                <a:latin typeface="Arial" panose="020B0604020202020204" pitchFamily="34" charset="0"/>
                <a:cs typeface="Arial" panose="020B0604020202020204" pitchFamily="34" charset="0"/>
              </a:rPr>
              <a:t>Finding of Value </a:t>
            </a:r>
            <a:r>
              <a:rPr lang="en-IN" sz="2400" dirty="0">
                <a:latin typeface="Arial" panose="020B0604020202020204" pitchFamily="34" charset="0"/>
                <a:cs typeface="Arial" panose="020B0604020202020204" pitchFamily="34" charset="0"/>
              </a:rPr>
              <a:t>added alcohol derivatives and to recommend two products for implementation.</a:t>
            </a:r>
          </a:p>
          <a:p>
            <a:pPr marL="393192" lvl="1" indent="0">
              <a:buNone/>
            </a:pPr>
            <a:endParaRPr lang="en-US" dirty="0" smtClean="0">
              <a:latin typeface="Arial" panose="020B0604020202020204" pitchFamily="34" charset="0"/>
              <a:cs typeface="Arial" panose="020B0604020202020204" pitchFamily="34" charset="0"/>
            </a:endParaRPr>
          </a:p>
          <a:p>
            <a:pPr marL="393192" lvl="1" indent="0">
              <a:buNone/>
            </a:pPr>
            <a:r>
              <a:rPr lang="en-US" dirty="0" smtClean="0">
                <a:latin typeface="Arial" panose="020B0604020202020204" pitchFamily="34" charset="0"/>
                <a:cs typeface="Arial" panose="020B0604020202020204" pitchFamily="34" charset="0"/>
              </a:rPr>
              <a:t>This study will help participants &amp; provide----</a:t>
            </a:r>
            <a:endParaRPr lang="en-IN" dirty="0" smtClean="0">
              <a:latin typeface="Arial" panose="020B0604020202020204" pitchFamily="34" charset="0"/>
              <a:cs typeface="Arial" panose="020B0604020202020204" pitchFamily="34" charset="0"/>
            </a:endParaRPr>
          </a:p>
          <a:p>
            <a:pPr lvl="0"/>
            <a:endParaRPr lang="en-IN" sz="2400" dirty="0" smtClean="0">
              <a:latin typeface="Arial" panose="020B0604020202020204" pitchFamily="34" charset="0"/>
              <a:cs typeface="Arial" panose="020B0604020202020204" pitchFamily="34" charset="0"/>
            </a:endParaRPr>
          </a:p>
          <a:p>
            <a:pPr lvl="0"/>
            <a:r>
              <a:rPr lang="en-IN" sz="2400" dirty="0" smtClean="0">
                <a:latin typeface="Arial" panose="020B0604020202020204" pitchFamily="34" charset="0"/>
                <a:cs typeface="Arial" panose="020B0604020202020204" pitchFamily="34" charset="0"/>
              </a:rPr>
              <a:t>Exposure to alcohol derivatives market.</a:t>
            </a:r>
          </a:p>
          <a:p>
            <a:pPr lvl="0"/>
            <a:r>
              <a:rPr lang="en-IN" sz="2400" dirty="0" smtClean="0">
                <a:latin typeface="Arial" panose="020B0604020202020204" pitchFamily="34" charset="0"/>
                <a:cs typeface="Arial" panose="020B0604020202020204" pitchFamily="34" charset="0"/>
              </a:rPr>
              <a:t>Familiarization </a:t>
            </a:r>
            <a:r>
              <a:rPr lang="en-IN" sz="2400" dirty="0">
                <a:latin typeface="Arial" panose="020B0604020202020204" pitchFamily="34" charset="0"/>
                <a:cs typeface="Arial" panose="020B0604020202020204" pitchFamily="34" charset="0"/>
              </a:rPr>
              <a:t>of fatty alcohols and oleo chemical language.</a:t>
            </a:r>
          </a:p>
          <a:p>
            <a:pPr lvl="0"/>
            <a:r>
              <a:rPr lang="en-IN" sz="2400" dirty="0">
                <a:latin typeface="Arial" panose="020B0604020202020204" pitchFamily="34" charset="0"/>
                <a:cs typeface="Arial" panose="020B0604020202020204" pitchFamily="34" charset="0"/>
              </a:rPr>
              <a:t>Manufacturing </a:t>
            </a:r>
            <a:r>
              <a:rPr lang="en-IN" sz="2400" dirty="0" smtClean="0">
                <a:latin typeface="Arial" panose="020B0604020202020204" pitchFamily="34" charset="0"/>
                <a:cs typeface="Arial" panose="020B0604020202020204" pitchFamily="34" charset="0"/>
              </a:rPr>
              <a:t>processes.</a:t>
            </a:r>
            <a:endParaRPr lang="en-IN" sz="2400" dirty="0">
              <a:latin typeface="Arial" panose="020B0604020202020204" pitchFamily="34" charset="0"/>
              <a:cs typeface="Arial" panose="020B0604020202020204" pitchFamily="34" charset="0"/>
            </a:endParaRPr>
          </a:p>
          <a:p>
            <a:pPr lvl="0"/>
            <a:r>
              <a:rPr lang="en-IN" sz="2400" dirty="0">
                <a:latin typeface="Arial" panose="020B0604020202020204" pitchFamily="34" charset="0"/>
                <a:cs typeface="Arial" panose="020B0604020202020204" pitchFamily="34" charset="0"/>
              </a:rPr>
              <a:t>Developing business </a:t>
            </a:r>
            <a:r>
              <a:rPr lang="en-IN" sz="2400" dirty="0" smtClean="0">
                <a:latin typeface="Arial" panose="020B0604020202020204" pitchFamily="34" charset="0"/>
                <a:cs typeface="Arial" panose="020B0604020202020204" pitchFamily="34" charset="0"/>
              </a:rPr>
              <a:t>case.</a:t>
            </a:r>
            <a:endParaRPr lang="en-IN" sz="2400" dirty="0">
              <a:latin typeface="Arial" panose="020B0604020202020204" pitchFamily="34" charset="0"/>
              <a:cs typeface="Arial" panose="020B0604020202020204" pitchFamily="34" charset="0"/>
            </a:endParaRPr>
          </a:p>
          <a:p>
            <a:pPr lvl="0"/>
            <a:r>
              <a:rPr lang="en-IN" sz="2400" dirty="0">
                <a:latin typeface="Arial" panose="020B0604020202020204" pitchFamily="34" charset="0"/>
                <a:cs typeface="Arial" panose="020B0604020202020204" pitchFamily="34" charset="0"/>
              </a:rPr>
              <a:t>Project/ product costing.</a:t>
            </a:r>
          </a:p>
          <a:p>
            <a:pPr lvl="0"/>
            <a:r>
              <a:rPr lang="en-IN" sz="2400" dirty="0">
                <a:latin typeface="Arial" panose="020B0604020202020204" pitchFamily="34" charset="0"/>
                <a:cs typeface="Arial" panose="020B0604020202020204" pitchFamily="34" charset="0"/>
              </a:rPr>
              <a:t>Toll processors </a:t>
            </a:r>
            <a:r>
              <a:rPr lang="en-IN" sz="2400" dirty="0" smtClean="0">
                <a:latin typeface="Arial" panose="020B0604020202020204" pitchFamily="34" charset="0"/>
                <a:cs typeface="Arial" panose="020B0604020202020204" pitchFamily="34" charset="0"/>
              </a:rPr>
              <a:t>information.</a:t>
            </a:r>
            <a:endParaRPr lang="en-IN" sz="24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pPr>
              <a:defRPr/>
            </a:pPr>
            <a:fld id="{9416FDAC-99A6-417E-8BB1-25798BF0D13F}" type="slidenum">
              <a:rPr lang="en-US" smtClean="0"/>
              <a:pPr>
                <a:defRPr/>
              </a:pPr>
              <a:t>3</a:t>
            </a:fld>
            <a:endParaRPr lang="en-US" dirty="0"/>
          </a:p>
        </p:txBody>
      </p:sp>
      <p:sp>
        <p:nvSpPr>
          <p:cNvPr id="4" name="Date Placeholder 3"/>
          <p:cNvSpPr>
            <a:spLocks noGrp="1"/>
          </p:cNvSpPr>
          <p:nvPr>
            <p:ph type="dt" sz="quarter" idx="10"/>
          </p:nvPr>
        </p:nvSpPr>
        <p:spPr/>
        <p:txBody>
          <a:bodyPr/>
          <a:lstStyle/>
          <a:p>
            <a:pPr>
              <a:defRPr/>
            </a:pPr>
            <a:fld id="{7B80D39E-536C-49D1-BA4E-7DDC83C0FF45}" type="datetime1">
              <a:rPr lang="en-US"/>
              <a:pPr>
                <a:defRPr/>
              </a:pPr>
              <a:t>1/16/2017</a:t>
            </a:fld>
            <a:endParaRPr lang="en-US" dirty="0"/>
          </a:p>
        </p:txBody>
      </p:sp>
    </p:spTree>
    <p:extLst>
      <p:ext uri="{BB962C8B-B14F-4D97-AF65-F5344CB8AC3E}">
        <p14:creationId xmlns:p14="http://schemas.microsoft.com/office/powerpoint/2010/main" val="896012153"/>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sp>
        <p:nvSpPr>
          <p:cNvPr id="2" name="Text Placeholder 1"/>
          <p:cNvSpPr>
            <a:spLocks noGrp="1"/>
          </p:cNvSpPr>
          <p:nvPr>
            <p:ph type="body" sz="half" idx="2"/>
          </p:nvPr>
        </p:nvSpPr>
        <p:spPr>
          <a:xfrm>
            <a:off x="457200" y="838200"/>
            <a:ext cx="8153400" cy="5638800"/>
          </a:xfrm>
        </p:spPr>
        <p:txBody>
          <a:bodyPr>
            <a:normAutofit/>
          </a:bodyPr>
          <a:lstStyle/>
          <a:p>
            <a:pPr marL="285750" indent="-285750">
              <a:buFont typeface="Arial" panose="020B0604020202020204" pitchFamily="34" charset="0"/>
              <a:buChar char="•"/>
            </a:pPr>
            <a:endParaRPr lang="en-US" dirty="0" smtClean="0">
              <a:cs typeface="Arial" panose="020B0604020202020204" pitchFamily="34" charset="0"/>
            </a:endParaRPr>
          </a:p>
          <a:p>
            <a:pPr marL="285750" indent="-285750">
              <a:buFont typeface="Arial" panose="020B0604020202020204" pitchFamily="34" charset="0"/>
              <a:buChar char="•"/>
            </a:pPr>
            <a:r>
              <a:rPr lang="en-US" dirty="0" smtClean="0">
                <a:cs typeface="Arial" panose="020B0604020202020204" pitchFamily="34" charset="0"/>
              </a:rPr>
              <a:t>Ethoxylates </a:t>
            </a:r>
            <a:r>
              <a:rPr lang="en-US" dirty="0">
                <a:cs typeface="Arial" panose="020B0604020202020204" pitchFamily="34" charset="0"/>
              </a:rPr>
              <a:t>are Non ionic surfactant (</a:t>
            </a:r>
            <a:r>
              <a:rPr lang="en-IN" dirty="0">
                <a:cs typeface="Arial" panose="020B0604020202020204" pitchFamily="34" charset="0"/>
              </a:rPr>
              <a:t>The term non-ionic </a:t>
            </a:r>
            <a:r>
              <a:rPr lang="en-IN" dirty="0" smtClean="0">
                <a:cs typeface="Arial" panose="020B0604020202020204" pitchFamily="34" charset="0"/>
              </a:rPr>
              <a:t>surfactant will be defined in next slide)</a:t>
            </a:r>
          </a:p>
          <a:p>
            <a:endParaRPr lang="en-IN" dirty="0">
              <a:cs typeface="Arial" panose="020B0604020202020204" pitchFamily="34" charset="0"/>
            </a:endParaRPr>
          </a:p>
          <a:p>
            <a:pPr marL="285750" indent="-285750">
              <a:buFont typeface="Arial" panose="020B0604020202020204" pitchFamily="34" charset="0"/>
              <a:buChar char="•"/>
            </a:pPr>
            <a:r>
              <a:rPr lang="en-IN" dirty="0" smtClean="0">
                <a:cs typeface="Arial" panose="020B0604020202020204" pitchFamily="34" charset="0"/>
              </a:rPr>
              <a:t>Alcohol Ethoxylates are produced by reaction called “Ethoxylation”.</a:t>
            </a:r>
          </a:p>
          <a:p>
            <a:endParaRPr lang="en-IN" dirty="0">
              <a:cs typeface="Arial" panose="020B0604020202020204" pitchFamily="34" charset="0"/>
            </a:endParaRPr>
          </a:p>
          <a:p>
            <a:pPr marL="285750" indent="-285750">
              <a:buFont typeface="Arial" panose="020B0604020202020204" pitchFamily="34" charset="0"/>
              <a:buChar char="•"/>
            </a:pPr>
            <a:r>
              <a:rPr lang="en-IN" dirty="0" smtClean="0">
                <a:cs typeface="Arial" panose="020B0604020202020204" pitchFamily="34" charset="0"/>
              </a:rPr>
              <a:t>This</a:t>
            </a:r>
            <a:r>
              <a:rPr lang="en-IN" dirty="0">
                <a:cs typeface="Arial" panose="020B0604020202020204" pitchFamily="34" charset="0"/>
              </a:rPr>
              <a:t> is a </a:t>
            </a:r>
            <a:r>
              <a:rPr lang="en-IN" dirty="0" smtClean="0">
                <a:cs typeface="Arial" panose="020B0604020202020204" pitchFamily="34" charset="0"/>
              </a:rPr>
              <a:t>chemical reaction in </a:t>
            </a:r>
            <a:r>
              <a:rPr lang="en-IN" dirty="0">
                <a:cs typeface="Arial" panose="020B0604020202020204" pitchFamily="34" charset="0"/>
              </a:rPr>
              <a:t>which </a:t>
            </a:r>
            <a:r>
              <a:rPr lang="en-IN" dirty="0" smtClean="0">
                <a:cs typeface="Arial" panose="020B0604020202020204" pitchFamily="34" charset="0"/>
              </a:rPr>
              <a:t>Ethylene oxide reacts with Fatty Alcohol in presence of </a:t>
            </a:r>
            <a:r>
              <a:rPr lang="en-IN" dirty="0" smtClean="0">
                <a:cs typeface="Arial" panose="020B0604020202020204" pitchFamily="34" charset="0"/>
              </a:rPr>
              <a:t>catalyst. </a:t>
            </a:r>
            <a:endParaRPr lang="en-IN" dirty="0" smtClean="0">
              <a:cs typeface="Arial" panose="020B0604020202020204" pitchFamily="34" charset="0"/>
            </a:endParaRPr>
          </a:p>
          <a:p>
            <a:endParaRPr lang="en-IN" dirty="0" smtClean="0">
              <a:cs typeface="Arial" panose="020B0604020202020204" pitchFamily="34" charset="0"/>
            </a:endParaRPr>
          </a:p>
          <a:p>
            <a:pPr marL="285750" indent="-285750">
              <a:buFont typeface="Arial" panose="020B0604020202020204" pitchFamily="34" charset="0"/>
              <a:buChar char="•"/>
            </a:pPr>
            <a:r>
              <a:rPr lang="en-IN" dirty="0" smtClean="0">
                <a:cs typeface="Arial" panose="020B0604020202020204" pitchFamily="34" charset="0"/>
              </a:rPr>
              <a:t>Alcohol </a:t>
            </a:r>
            <a:r>
              <a:rPr lang="en-IN" dirty="0">
                <a:cs typeface="Arial" panose="020B0604020202020204" pitchFamily="34" charset="0"/>
              </a:rPr>
              <a:t>ethoxlates are </a:t>
            </a:r>
            <a:r>
              <a:rPr lang="en-IN" dirty="0" smtClean="0">
                <a:cs typeface="Arial" panose="020B0604020202020204" pitchFamily="34" charset="0"/>
              </a:rPr>
              <a:t>Surfactants and directly used in Detergent formulation or often </a:t>
            </a:r>
            <a:r>
              <a:rPr lang="en-IN" dirty="0">
                <a:cs typeface="Arial" panose="020B0604020202020204" pitchFamily="34" charset="0"/>
              </a:rPr>
              <a:t>converted to related species called </a:t>
            </a:r>
            <a:r>
              <a:rPr lang="en-IN" dirty="0" smtClean="0">
                <a:cs typeface="Arial" panose="020B0604020202020204" pitchFamily="34" charset="0"/>
              </a:rPr>
              <a:t>ethoxysulfates by reacting with Sulphur trioxide. </a:t>
            </a:r>
          </a:p>
          <a:p>
            <a:endParaRPr lang="en-IN" dirty="0">
              <a:cs typeface="Arial" panose="020B0604020202020204" pitchFamily="34" charset="0"/>
            </a:endParaRPr>
          </a:p>
          <a:p>
            <a:pPr marL="285750" indent="-285750">
              <a:buFont typeface="Arial" panose="020B0604020202020204" pitchFamily="34" charset="0"/>
              <a:buChar char="•"/>
            </a:pPr>
            <a:r>
              <a:rPr lang="en-US" u="sng" dirty="0" smtClean="0">
                <a:cs typeface="Arial" panose="020B0604020202020204" pitchFamily="34" charset="0"/>
              </a:rPr>
              <a:t>Chemical Reaction:</a:t>
            </a:r>
            <a:endParaRPr lang="en-IN" u="sng" dirty="0">
              <a:cs typeface="Arial" panose="020B0604020202020204" pitchFamily="34" charset="0"/>
            </a:endParaRPr>
          </a:p>
          <a:p>
            <a:endParaRPr lang="en-IN" dirty="0" smtClean="0">
              <a:cs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5181600"/>
            <a:ext cx="7953375" cy="11430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6" name="Rectangle 2"/>
          <p:cNvSpPr txBox="1">
            <a:spLocks/>
          </p:cNvSpPr>
          <p:nvPr/>
        </p:nvSpPr>
        <p:spPr>
          <a:xfrm>
            <a:off x="744537" y="457200"/>
            <a:ext cx="7942263" cy="457200"/>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GB" altLang="en-US" sz="2400" dirty="0">
                <a:latin typeface="Arial" charset="0"/>
                <a:cs typeface="Arial" charset="0"/>
              </a:rPr>
              <a:t>1</a:t>
            </a:r>
            <a:r>
              <a:rPr lang="en-GB" altLang="en-US" sz="2400" dirty="0" smtClean="0">
                <a:latin typeface="Arial" charset="0"/>
                <a:cs typeface="Arial" charset="0"/>
              </a:rPr>
              <a:t>) Basics of Alcohol Ethoxylates</a:t>
            </a:r>
          </a:p>
        </p:txBody>
      </p:sp>
    </p:spTree>
    <p:extLst>
      <p:ext uri="{BB962C8B-B14F-4D97-AF65-F5344CB8AC3E}">
        <p14:creationId xmlns:p14="http://schemas.microsoft.com/office/powerpoint/2010/main" val="1297099458"/>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381000" y="838200"/>
            <a:ext cx="8458200" cy="6172200"/>
          </a:xfrm>
        </p:spPr>
        <p:txBody>
          <a:bodyPr>
            <a:normAutofit fontScale="85000" lnSpcReduction="20000"/>
          </a:bodyPr>
          <a:lstStyle/>
          <a:p>
            <a:r>
              <a:rPr lang="en-IN" sz="2400" b="1" u="sng" dirty="0" smtClean="0"/>
              <a:t>Surfactants ??</a:t>
            </a:r>
            <a:endParaRPr lang="en-IN" sz="2400" b="1" u="sng" dirty="0"/>
          </a:p>
          <a:p>
            <a:endParaRPr lang="en-IN" sz="2600" b="1" u="sng" dirty="0"/>
          </a:p>
          <a:p>
            <a:r>
              <a:rPr lang="en-IN" sz="2600" b="1" u="sng" dirty="0" smtClean="0"/>
              <a:t>Classification:</a:t>
            </a:r>
          </a:p>
          <a:p>
            <a:endParaRPr lang="en-IN" b="1" u="sng" dirty="0" smtClean="0"/>
          </a:p>
          <a:p>
            <a:r>
              <a:rPr lang="en-IN" b="1" u="sng" dirty="0" smtClean="0"/>
              <a:t>(1) </a:t>
            </a:r>
            <a:r>
              <a:rPr lang="en-IN" b="1" u="sng" dirty="0" err="1" smtClean="0"/>
              <a:t>Anionics</a:t>
            </a:r>
            <a:r>
              <a:rPr lang="en-IN" b="1" u="sng" dirty="0" smtClean="0"/>
              <a:t> : </a:t>
            </a:r>
            <a:r>
              <a:rPr lang="en-IN" dirty="0" smtClean="0"/>
              <a:t>In </a:t>
            </a:r>
            <a:r>
              <a:rPr lang="en-IN" dirty="0"/>
              <a:t>these surfactants the hydrophilic group is negatively charged.  They are the most widely used type of surfactants for laundering, dishwashing liquids and shampoos.  They are particularly good at keeping the dirt, once dislodged, away from fabrics.</a:t>
            </a:r>
          </a:p>
          <a:p>
            <a:r>
              <a:rPr lang="en-IN" dirty="0"/>
              <a:t>Four anionic surfactants are used:</a:t>
            </a:r>
          </a:p>
          <a:p>
            <a:r>
              <a:rPr lang="en-IN" dirty="0"/>
              <a:t>a) </a:t>
            </a:r>
            <a:r>
              <a:rPr lang="en-IN" dirty="0" err="1"/>
              <a:t>alkylbenzene</a:t>
            </a:r>
            <a:r>
              <a:rPr lang="en-IN" dirty="0"/>
              <a:t> </a:t>
            </a:r>
            <a:r>
              <a:rPr lang="en-IN" dirty="0" err="1" smtClean="0"/>
              <a:t>sulfonates</a:t>
            </a:r>
            <a:r>
              <a:rPr lang="en-IN" dirty="0"/>
              <a:t> </a:t>
            </a:r>
            <a:r>
              <a:rPr lang="en-IN" dirty="0" smtClean="0"/>
              <a:t>(b</a:t>
            </a:r>
            <a:r>
              <a:rPr lang="en-IN" dirty="0"/>
              <a:t>) alkyl </a:t>
            </a:r>
            <a:r>
              <a:rPr lang="en-IN" dirty="0" err="1" smtClean="0"/>
              <a:t>sulfates</a:t>
            </a:r>
            <a:r>
              <a:rPr lang="en-IN" dirty="0" smtClean="0"/>
              <a:t> (c</a:t>
            </a:r>
            <a:r>
              <a:rPr lang="en-IN" dirty="0"/>
              <a:t>) alkyl ether </a:t>
            </a:r>
            <a:r>
              <a:rPr lang="en-IN" dirty="0" err="1" smtClean="0"/>
              <a:t>sulfates</a:t>
            </a:r>
            <a:r>
              <a:rPr lang="en-IN" dirty="0" smtClean="0"/>
              <a:t> (d</a:t>
            </a:r>
            <a:r>
              <a:rPr lang="en-IN" dirty="0"/>
              <a:t>) soaps</a:t>
            </a:r>
          </a:p>
          <a:p>
            <a:endParaRPr lang="en-IN" b="1" u="sng" dirty="0" smtClean="0"/>
          </a:p>
          <a:p>
            <a:r>
              <a:rPr lang="en-IN" b="1" u="sng" dirty="0" smtClean="0"/>
              <a:t>(2) </a:t>
            </a:r>
            <a:r>
              <a:rPr lang="en-IN" b="1" u="sng" dirty="0" err="1"/>
              <a:t>C</a:t>
            </a:r>
            <a:r>
              <a:rPr lang="en-IN" b="1" u="sng" dirty="0" err="1" smtClean="0"/>
              <a:t>ationics</a:t>
            </a:r>
            <a:r>
              <a:rPr lang="en-IN" u="sng" dirty="0" smtClean="0"/>
              <a:t>: </a:t>
            </a:r>
            <a:r>
              <a:rPr lang="en-IN" dirty="0"/>
              <a:t>With these surfactants, the hydrophilic head is positively charged.</a:t>
            </a:r>
          </a:p>
          <a:p>
            <a:r>
              <a:rPr lang="en-IN" dirty="0"/>
              <a:t>Although they are produced in much smaller quantities than the </a:t>
            </a:r>
            <a:r>
              <a:rPr lang="en-IN" dirty="0" err="1"/>
              <a:t>anionics</a:t>
            </a:r>
            <a:r>
              <a:rPr lang="en-IN" dirty="0"/>
              <a:t>, there are several types, each used for a specific purpose.</a:t>
            </a:r>
          </a:p>
          <a:p>
            <a:r>
              <a:rPr lang="en-IN" dirty="0" smtClean="0"/>
              <a:t>(</a:t>
            </a:r>
            <a:r>
              <a:rPr lang="en-IN" dirty="0"/>
              <a:t>a) Mono alkyl quaternary </a:t>
            </a:r>
            <a:r>
              <a:rPr lang="en-IN" dirty="0" smtClean="0"/>
              <a:t>salts </a:t>
            </a:r>
            <a:r>
              <a:rPr lang="en-IN" dirty="0" smtClean="0"/>
              <a:t>(b</a:t>
            </a:r>
            <a:r>
              <a:rPr lang="en-IN" dirty="0"/>
              <a:t>) </a:t>
            </a:r>
            <a:r>
              <a:rPr lang="en-IN" dirty="0" err="1" smtClean="0"/>
              <a:t>Esterquats</a:t>
            </a:r>
            <a:endParaRPr lang="en-IN" dirty="0" smtClean="0"/>
          </a:p>
          <a:p>
            <a:endParaRPr lang="en-IN" b="1" u="sng" dirty="0" smtClean="0"/>
          </a:p>
          <a:p>
            <a:r>
              <a:rPr lang="en-IN" b="1" u="sng" dirty="0" smtClean="0"/>
              <a:t>(3) </a:t>
            </a:r>
            <a:r>
              <a:rPr lang="en-IN" b="1" u="sng" dirty="0" err="1" smtClean="0"/>
              <a:t>Nonionics</a:t>
            </a:r>
            <a:r>
              <a:rPr lang="en-IN" b="1" u="sng" dirty="0" smtClean="0"/>
              <a:t>: </a:t>
            </a:r>
            <a:r>
              <a:rPr lang="en-IN" dirty="0"/>
              <a:t>These surfactants do not bear an electrical charge and are often used together with anionic surfactants. An advantage is that they do not interact with calcium and magnesium ions in hard water.</a:t>
            </a:r>
          </a:p>
          <a:p>
            <a:r>
              <a:rPr lang="en-IN" dirty="0"/>
              <a:t>They account for nearly 50% of surfactant production (excluding soap).  The major group of </a:t>
            </a:r>
            <a:r>
              <a:rPr lang="en-IN" dirty="0" err="1"/>
              <a:t>nonionics</a:t>
            </a:r>
            <a:r>
              <a:rPr lang="en-IN" dirty="0"/>
              <a:t> are the ethoxylates made by condensing long chain alcohols with </a:t>
            </a:r>
            <a:r>
              <a:rPr lang="en-IN" dirty="0" smtClean="0"/>
              <a:t>ethylene oxide</a:t>
            </a:r>
            <a:r>
              <a:rPr lang="en-IN" dirty="0"/>
              <a:t> to form </a:t>
            </a:r>
            <a:r>
              <a:rPr lang="en-IN" dirty="0" smtClean="0"/>
              <a:t>ethers.</a:t>
            </a:r>
            <a:endParaRPr lang="en-IN" dirty="0"/>
          </a:p>
          <a:p>
            <a:endParaRPr lang="en-IN" b="1" u="sng" dirty="0" smtClean="0"/>
          </a:p>
          <a:p>
            <a:r>
              <a:rPr lang="en-IN" b="1" u="sng" dirty="0" smtClean="0"/>
              <a:t>(4) </a:t>
            </a:r>
            <a:r>
              <a:rPr lang="en-IN" b="1" u="sng" dirty="0" err="1" smtClean="0"/>
              <a:t>Amphoterics</a:t>
            </a:r>
            <a:r>
              <a:rPr lang="en-IN" b="1" u="sng" dirty="0" smtClean="0"/>
              <a:t>: </a:t>
            </a:r>
            <a:r>
              <a:rPr lang="en-IN" dirty="0"/>
              <a:t>Amphoteric (or </a:t>
            </a:r>
            <a:r>
              <a:rPr lang="en-IN" dirty="0" err="1"/>
              <a:t>zwitterionic</a:t>
            </a:r>
            <a:r>
              <a:rPr lang="en-IN" dirty="0"/>
              <a:t>) surfactants are so called because the head-group carries both a negative and positive charge.  A range of methods is used to produce such materials, almost all of which contain a quaternary ammonium ion (a </a:t>
            </a:r>
            <a:r>
              <a:rPr lang="en-IN" dirty="0" err="1"/>
              <a:t>cation</a:t>
            </a:r>
            <a:r>
              <a:rPr lang="en-IN" dirty="0"/>
              <a:t>).  The negatively charged group can be carboxylate, -CO</a:t>
            </a:r>
            <a:r>
              <a:rPr lang="en-IN" baseline="-25000" dirty="0"/>
              <a:t>2</a:t>
            </a:r>
            <a:r>
              <a:rPr lang="en-IN" baseline="30000" dirty="0"/>
              <a:t>-</a:t>
            </a:r>
            <a:r>
              <a:rPr lang="en-IN" dirty="0"/>
              <a:t>, </a:t>
            </a:r>
            <a:r>
              <a:rPr lang="en-IN" dirty="0" err="1"/>
              <a:t>sulfate</a:t>
            </a:r>
            <a:r>
              <a:rPr lang="en-IN" dirty="0"/>
              <a:t>, -OSO</a:t>
            </a:r>
            <a:r>
              <a:rPr lang="en-IN" baseline="-25000" dirty="0"/>
              <a:t>3</a:t>
            </a:r>
            <a:r>
              <a:rPr lang="en-IN" baseline="30000" dirty="0"/>
              <a:t>-</a:t>
            </a:r>
            <a:r>
              <a:rPr lang="en-IN" dirty="0"/>
              <a:t> or </a:t>
            </a:r>
            <a:r>
              <a:rPr lang="en-IN" dirty="0" err="1"/>
              <a:t>sulfonate</a:t>
            </a:r>
            <a:r>
              <a:rPr lang="en-IN" dirty="0"/>
              <a:t>, -SO</a:t>
            </a:r>
            <a:r>
              <a:rPr lang="en-IN" baseline="-25000" dirty="0"/>
              <a:t>3</a:t>
            </a:r>
            <a:r>
              <a:rPr lang="en-IN" baseline="30000" dirty="0"/>
              <a:t>-</a:t>
            </a:r>
            <a:r>
              <a:rPr lang="en-IN" dirty="0"/>
              <a:t>.  One such well-used class is the alkyl </a:t>
            </a:r>
            <a:r>
              <a:rPr lang="en-IN" dirty="0" err="1"/>
              <a:t>betaines</a:t>
            </a:r>
            <a:r>
              <a:rPr lang="en-IN" dirty="0"/>
              <a:t> which have a carboxyl group.  A long-chain carboxylic acid reacts with a </a:t>
            </a:r>
            <a:r>
              <a:rPr lang="en-IN" dirty="0" err="1"/>
              <a:t>diamine</a:t>
            </a:r>
            <a:r>
              <a:rPr lang="en-IN" dirty="0"/>
              <a:t> to form a tertiary amine.  On further reaction with sodium </a:t>
            </a:r>
            <a:r>
              <a:rPr lang="en-IN" dirty="0" err="1"/>
              <a:t>chloroethanoate</a:t>
            </a:r>
            <a:r>
              <a:rPr lang="en-IN" dirty="0"/>
              <a:t>, a quaternary salt is </a:t>
            </a:r>
            <a:r>
              <a:rPr lang="en-IN" dirty="0" smtClean="0"/>
              <a:t>formed.</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
        <p:nvSpPr>
          <p:cNvPr id="5" name="Rectangle 2"/>
          <p:cNvSpPr txBox="1">
            <a:spLocks/>
          </p:cNvSpPr>
          <p:nvPr/>
        </p:nvSpPr>
        <p:spPr>
          <a:xfrm>
            <a:off x="755650" y="457200"/>
            <a:ext cx="7942263" cy="457200"/>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GB" altLang="en-US" sz="2400" dirty="0">
                <a:latin typeface="Arial" charset="0"/>
                <a:cs typeface="Arial" charset="0"/>
              </a:rPr>
              <a:t>1</a:t>
            </a:r>
            <a:r>
              <a:rPr lang="en-GB" altLang="en-US" sz="2400" dirty="0" smtClean="0">
                <a:latin typeface="Arial" charset="0"/>
                <a:cs typeface="Arial" charset="0"/>
              </a:rPr>
              <a:t>) Basics of Alcohol Ethoxylates  </a:t>
            </a:r>
            <a:r>
              <a:rPr lang="en-GB" altLang="en-US" sz="2400" dirty="0" err="1" smtClean="0">
                <a:latin typeface="Arial" charset="0"/>
                <a:cs typeface="Arial" charset="0"/>
              </a:rPr>
              <a:t>Contd</a:t>
            </a:r>
            <a:r>
              <a:rPr lang="en-GB" altLang="en-US" sz="2400" dirty="0" smtClean="0">
                <a:latin typeface="Arial" charset="0"/>
                <a:cs typeface="Arial" charset="0"/>
              </a:rPr>
              <a:t>…</a:t>
            </a:r>
          </a:p>
        </p:txBody>
      </p:sp>
    </p:spTree>
    <p:extLst>
      <p:ext uri="{BB962C8B-B14F-4D97-AF65-F5344CB8AC3E}">
        <p14:creationId xmlns:p14="http://schemas.microsoft.com/office/powerpoint/2010/main" val="876965820"/>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
        <p:nvSpPr>
          <p:cNvPr id="2" name="Text Placeholder 1"/>
          <p:cNvSpPr>
            <a:spLocks noGrp="1"/>
          </p:cNvSpPr>
          <p:nvPr>
            <p:ph type="body" sz="half" idx="2"/>
          </p:nvPr>
        </p:nvSpPr>
        <p:spPr>
          <a:xfrm>
            <a:off x="457200" y="914400"/>
            <a:ext cx="8153400" cy="5638800"/>
          </a:xfrm>
        </p:spPr>
        <p:txBody>
          <a:bodyPr>
            <a:normAutofit/>
          </a:bodyPr>
          <a:lstStyle/>
          <a:p>
            <a:endParaRPr lang="en-US" dirty="0" smtClean="0"/>
          </a:p>
          <a:p>
            <a:pPr marL="285750" indent="-285750">
              <a:buFontTx/>
              <a:buChar char="-"/>
            </a:pPr>
            <a:r>
              <a:rPr lang="en-US" dirty="0" smtClean="0"/>
              <a:t>Ethoxylates are basically used as Non ionic surfactant</a:t>
            </a:r>
          </a:p>
          <a:p>
            <a:pPr marL="285750" indent="-285750">
              <a:buFontTx/>
              <a:buChar char="-"/>
            </a:pPr>
            <a:endParaRPr lang="en-US" dirty="0" smtClean="0"/>
          </a:p>
          <a:p>
            <a:pPr marL="285750" indent="-285750">
              <a:buFontTx/>
              <a:buChar char="-"/>
            </a:pPr>
            <a:r>
              <a:rPr lang="en-IN" dirty="0"/>
              <a:t>Normal use levels: 1- 6</a:t>
            </a:r>
            <a:r>
              <a:rPr lang="en-IN" dirty="0" smtClean="0"/>
              <a:t>% in most detergent formulations</a:t>
            </a:r>
            <a:endParaRPr lang="en-US" dirty="0" smtClean="0"/>
          </a:p>
          <a:p>
            <a:pPr marL="285750" indent="-285750">
              <a:buFontTx/>
              <a:buChar char="-"/>
            </a:pPr>
            <a:endParaRPr lang="en-US" dirty="0"/>
          </a:p>
          <a:p>
            <a:pPr marL="285750" indent="-285750">
              <a:buFontTx/>
              <a:buChar char="-"/>
            </a:pPr>
            <a:r>
              <a:rPr lang="en-US" dirty="0" smtClean="0"/>
              <a:t>Ethoxylates are used for making Anionic surfactants like Sodium Laureth Sulphate.</a:t>
            </a:r>
          </a:p>
          <a:p>
            <a:pPr marL="285750" indent="-285750">
              <a:buFontTx/>
              <a:buChar char="-"/>
            </a:pPr>
            <a:endParaRPr lang="en-US" dirty="0" smtClean="0"/>
          </a:p>
          <a:p>
            <a:pPr marL="285750" indent="-285750">
              <a:buFontTx/>
              <a:buChar char="-"/>
            </a:pPr>
            <a:r>
              <a:rPr lang="en-IN" dirty="0" smtClean="0"/>
              <a:t>Ethoxylates are used as thickener </a:t>
            </a:r>
            <a:r>
              <a:rPr lang="en-IN" dirty="0"/>
              <a:t>in cosmetic surfactant preparations like shampoos, </a:t>
            </a:r>
            <a:r>
              <a:rPr lang="en-IN" dirty="0" smtClean="0"/>
              <a:t>shower preparations </a:t>
            </a:r>
            <a:r>
              <a:rPr lang="en-IN" dirty="0"/>
              <a:t>and foam baths</a:t>
            </a:r>
            <a:r>
              <a:rPr lang="en-IN" dirty="0" smtClean="0"/>
              <a:t>.</a:t>
            </a:r>
          </a:p>
          <a:p>
            <a:pPr marL="285750" indent="-285750">
              <a:buFontTx/>
              <a:buChar char="-"/>
            </a:pPr>
            <a:endParaRPr lang="en-IN" dirty="0" smtClean="0"/>
          </a:p>
          <a:p>
            <a:pPr marL="285750" indent="-285750">
              <a:buFontTx/>
              <a:buChar char="-"/>
            </a:pPr>
            <a:r>
              <a:rPr lang="en-IN" dirty="0" smtClean="0"/>
              <a:t>Ethoxylates are used </a:t>
            </a:r>
            <a:r>
              <a:rPr lang="en-IN" dirty="0"/>
              <a:t>in various cosmetics and toiletries such </a:t>
            </a:r>
            <a:r>
              <a:rPr lang="en-IN" dirty="0" smtClean="0"/>
              <a:t>as conditioners</a:t>
            </a:r>
            <a:r>
              <a:rPr lang="en-IN" dirty="0"/>
              <a:t>, bath oils, creams, lotions, and shaving products. Builds good viscosity</a:t>
            </a:r>
            <a:r>
              <a:rPr lang="en-IN" dirty="0" smtClean="0"/>
              <a:t>, structures </a:t>
            </a:r>
            <a:r>
              <a:rPr lang="en-IN" dirty="0"/>
              <a:t>in surfactant solutions in combination with sodium </a:t>
            </a:r>
            <a:r>
              <a:rPr lang="en-IN" dirty="0" smtClean="0"/>
              <a:t>chloride.</a:t>
            </a:r>
          </a:p>
          <a:p>
            <a:pPr marL="285750" indent="-285750">
              <a:buFontTx/>
              <a:buChar char="-"/>
            </a:pPr>
            <a:endParaRPr lang="en-US" dirty="0"/>
          </a:p>
          <a:p>
            <a:pPr marL="285750" indent="-285750">
              <a:buFontTx/>
              <a:buChar char="-"/>
            </a:pPr>
            <a:r>
              <a:rPr lang="en-IN" dirty="0" smtClean="0"/>
              <a:t>They </a:t>
            </a:r>
            <a:r>
              <a:rPr lang="en-IN" dirty="0"/>
              <a:t>provide moderate, stable foam </a:t>
            </a:r>
            <a:r>
              <a:rPr lang="en-IN" dirty="0" smtClean="0"/>
              <a:t>and high </a:t>
            </a:r>
            <a:r>
              <a:rPr lang="en-IN" dirty="0"/>
              <a:t>detergency for use in laundry products, consumer and hard surface cleaners</a:t>
            </a:r>
            <a:r>
              <a:rPr lang="en-IN" dirty="0" smtClean="0"/>
              <a:t>.</a:t>
            </a:r>
          </a:p>
          <a:p>
            <a:pPr marL="285750" indent="-285750">
              <a:buFontTx/>
              <a:buChar char="-"/>
            </a:pPr>
            <a:endParaRPr lang="en-IN" dirty="0" smtClean="0"/>
          </a:p>
          <a:p>
            <a:pPr marL="285750" indent="-285750">
              <a:buFontTx/>
              <a:buChar char="-"/>
            </a:pPr>
            <a:endParaRPr lang="en-US" dirty="0" smtClean="0"/>
          </a:p>
          <a:p>
            <a:pPr marL="285750" indent="-285750">
              <a:buFontTx/>
              <a:buChar char="-"/>
            </a:pPr>
            <a:endParaRPr lang="en-US" dirty="0" smtClean="0"/>
          </a:p>
          <a:p>
            <a:pPr marL="285750" indent="-285750">
              <a:buFontTx/>
              <a:buChar char="-"/>
            </a:pPr>
            <a:endParaRPr lang="en-US" dirty="0"/>
          </a:p>
          <a:p>
            <a:pPr marL="342900" indent="-342900">
              <a:buAutoNum type="arabicPeriod"/>
            </a:pPr>
            <a:endParaRPr lang="en-IN" dirty="0" smtClean="0"/>
          </a:p>
        </p:txBody>
      </p:sp>
      <p:sp>
        <p:nvSpPr>
          <p:cNvPr id="6" name="Rectangle 2"/>
          <p:cNvSpPr txBox="1">
            <a:spLocks/>
          </p:cNvSpPr>
          <p:nvPr/>
        </p:nvSpPr>
        <p:spPr>
          <a:xfrm>
            <a:off x="755650" y="457200"/>
            <a:ext cx="7942263" cy="457200"/>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GB" altLang="en-US" sz="2400" dirty="0" smtClean="0">
                <a:latin typeface="Arial" charset="0"/>
                <a:cs typeface="Arial" charset="0"/>
              </a:rPr>
              <a:t>2) Uses of Alcohol Ethoxylates</a:t>
            </a:r>
          </a:p>
        </p:txBody>
      </p:sp>
    </p:spTree>
    <p:extLst>
      <p:ext uri="{BB962C8B-B14F-4D97-AF65-F5344CB8AC3E}">
        <p14:creationId xmlns:p14="http://schemas.microsoft.com/office/powerpoint/2010/main" val="115876193"/>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
        <p:nvSpPr>
          <p:cNvPr id="2" name="Text Placeholder 1"/>
          <p:cNvSpPr>
            <a:spLocks noGrp="1"/>
          </p:cNvSpPr>
          <p:nvPr>
            <p:ph type="body" sz="half" idx="2"/>
          </p:nvPr>
        </p:nvSpPr>
        <p:spPr>
          <a:xfrm>
            <a:off x="457200" y="914400"/>
            <a:ext cx="8153400" cy="5638800"/>
          </a:xfrm>
        </p:spPr>
        <p:txBody>
          <a:bodyPr>
            <a:normAutofit/>
          </a:bodyPr>
          <a:lstStyle/>
          <a:p>
            <a:pPr marL="285750" indent="-285750">
              <a:buFont typeface="Arial" panose="020B0604020202020204" pitchFamily="34" charset="0"/>
              <a:buChar char="•"/>
            </a:pPr>
            <a:r>
              <a:rPr lang="en-US" dirty="0" smtClean="0"/>
              <a:t>Typical formulation where Alcohol Ethoxylates are used as Non ionic surfactant</a:t>
            </a:r>
          </a:p>
          <a:p>
            <a:endParaRPr lang="en-US" dirty="0" smtClean="0"/>
          </a:p>
          <a:p>
            <a:pPr marL="285750"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Godrej Industries makes “GINONIC L242” and uses in below formulation:-</a:t>
            </a:r>
            <a:endParaRPr lang="en-US" b="1" dirty="0">
              <a:latin typeface="Arial" panose="020B0604020202020204" pitchFamily="34" charset="0"/>
              <a:cs typeface="Arial" panose="020B0604020202020204" pitchFamily="34" charset="0"/>
            </a:endParaRPr>
          </a:p>
          <a:p>
            <a:pPr marL="285750" indent="-285750">
              <a:buFontTx/>
              <a:buChar char="-"/>
            </a:pPr>
            <a:endParaRPr lang="en-IN" dirty="0" smtClean="0"/>
          </a:p>
          <a:p>
            <a:pPr marL="285750" indent="-285750">
              <a:buFontTx/>
              <a:buChar char="-"/>
            </a:pPr>
            <a:endParaRPr lang="en-US" dirty="0" smtClean="0"/>
          </a:p>
          <a:p>
            <a:pPr marL="285750" indent="-285750">
              <a:buFontTx/>
              <a:buChar char="-"/>
            </a:pPr>
            <a:endParaRPr lang="en-US" dirty="0" smtClean="0"/>
          </a:p>
          <a:p>
            <a:pPr marL="285750" indent="-285750">
              <a:buFontTx/>
              <a:buChar char="-"/>
            </a:pPr>
            <a:endParaRPr lang="en-US" dirty="0"/>
          </a:p>
          <a:p>
            <a:pPr marL="342900" indent="-342900">
              <a:buAutoNum type="arabicPeriod"/>
            </a:pPr>
            <a:endParaRPr lang="en-IN"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038600"/>
            <a:ext cx="7715250" cy="2514600"/>
          </a:xfrm>
          <a:prstGeom prst="rect">
            <a:avLst/>
          </a:prstGeom>
          <a:ln w="3175">
            <a:solidFill>
              <a:schemeClr val="tx1"/>
            </a:solidFill>
            <a:miter lim="800000"/>
            <a:headEnd/>
            <a:tailEnd/>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362200"/>
            <a:ext cx="7715250" cy="1676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Rectangle 2"/>
          <p:cNvSpPr/>
          <p:nvPr/>
        </p:nvSpPr>
        <p:spPr>
          <a:xfrm>
            <a:off x="762000" y="6172200"/>
            <a:ext cx="7543800" cy="152400"/>
          </a:xfrm>
          <a:prstGeom prst="rect">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2"/>
          <p:cNvSpPr txBox="1">
            <a:spLocks/>
          </p:cNvSpPr>
          <p:nvPr/>
        </p:nvSpPr>
        <p:spPr>
          <a:xfrm>
            <a:off x="755650" y="457200"/>
            <a:ext cx="7942263" cy="457200"/>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GB" altLang="en-US" sz="2400" dirty="0" smtClean="0">
                <a:latin typeface="Arial" charset="0"/>
                <a:cs typeface="Arial" charset="0"/>
              </a:rPr>
              <a:t>2) Uses of Alcohol Ethoxylates </a:t>
            </a:r>
            <a:r>
              <a:rPr lang="en-GB" altLang="en-US" sz="2400" dirty="0" err="1" smtClean="0">
                <a:latin typeface="Arial" charset="0"/>
                <a:cs typeface="Arial" charset="0"/>
              </a:rPr>
              <a:t>Contd</a:t>
            </a:r>
            <a:r>
              <a:rPr lang="en-GB" altLang="en-US" sz="2400" dirty="0" smtClean="0">
                <a:latin typeface="Arial" charset="0"/>
                <a:cs typeface="Arial" charset="0"/>
              </a:rPr>
              <a:t>…</a:t>
            </a:r>
          </a:p>
        </p:txBody>
      </p:sp>
      <p:sp>
        <p:nvSpPr>
          <p:cNvPr id="7" name="TextBox 6"/>
          <p:cNvSpPr txBox="1"/>
          <p:nvPr/>
        </p:nvSpPr>
        <p:spPr>
          <a:xfrm>
            <a:off x="5867400" y="4114800"/>
            <a:ext cx="381000" cy="369332"/>
          </a:xfrm>
          <a:prstGeom prst="rect">
            <a:avLst/>
          </a:prstGeom>
          <a:noFill/>
        </p:spPr>
        <p:txBody>
          <a:bodyPr wrap="square" rtlCol="0">
            <a:spAutoFit/>
          </a:bodyPr>
          <a:lstStyle/>
          <a:p>
            <a:r>
              <a:rPr lang="en-US" dirty="0" smtClean="0"/>
              <a:t>%</a:t>
            </a:r>
            <a:endParaRPr lang="en-IN" dirty="0"/>
          </a:p>
        </p:txBody>
      </p:sp>
    </p:spTree>
    <p:extLst>
      <p:ext uri="{BB962C8B-B14F-4D97-AF65-F5344CB8AC3E}">
        <p14:creationId xmlns:p14="http://schemas.microsoft.com/office/powerpoint/2010/main" val="3361295"/>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
        <p:nvSpPr>
          <p:cNvPr id="2" name="Text Placeholder 1"/>
          <p:cNvSpPr>
            <a:spLocks noGrp="1"/>
          </p:cNvSpPr>
          <p:nvPr>
            <p:ph type="body" sz="half" idx="2"/>
          </p:nvPr>
        </p:nvSpPr>
        <p:spPr>
          <a:xfrm>
            <a:off x="457200" y="914400"/>
            <a:ext cx="8153400" cy="5638800"/>
          </a:xfrm>
        </p:spPr>
        <p:txBody>
          <a:bodyPr>
            <a:normAutofit/>
          </a:bodyPr>
          <a:lstStyle/>
          <a:p>
            <a:pPr marL="285750" indent="-285750">
              <a:buFontTx/>
              <a:buChar char="-"/>
            </a:pPr>
            <a:r>
              <a:rPr lang="en-IN" dirty="0" smtClean="0"/>
              <a:t>Today</a:t>
            </a:r>
            <a:r>
              <a:rPr lang="en-IN" dirty="0"/>
              <a:t>, more than </a:t>
            </a:r>
            <a:r>
              <a:rPr lang="en-IN" dirty="0" smtClean="0"/>
              <a:t>6 </a:t>
            </a:r>
            <a:r>
              <a:rPr lang="en-IN" dirty="0"/>
              <a:t>million metric tons per year of nonionic surfactants are produced worldwide </a:t>
            </a:r>
            <a:r>
              <a:rPr lang="en-IN" dirty="0" smtClean="0"/>
              <a:t>by some </a:t>
            </a:r>
            <a:r>
              <a:rPr lang="en-IN" dirty="0"/>
              <a:t>over 200 different ethoxylators</a:t>
            </a:r>
            <a:r>
              <a:rPr lang="en-IN" dirty="0" smtClean="0"/>
              <a:t>.</a:t>
            </a:r>
          </a:p>
          <a:p>
            <a:pPr marL="285750" indent="-285750">
              <a:buFontTx/>
              <a:buChar char="-"/>
            </a:pPr>
            <a:endParaRPr lang="en-IN" dirty="0" smtClean="0"/>
          </a:p>
          <a:p>
            <a:pPr marL="285750" indent="-285750">
              <a:buFontTx/>
              <a:buChar char="-"/>
            </a:pPr>
            <a:r>
              <a:rPr lang="en-IN" dirty="0" smtClean="0"/>
              <a:t>The </a:t>
            </a:r>
            <a:r>
              <a:rPr lang="en-IN" dirty="0"/>
              <a:t>annual growth of ethoxylates varies around the </a:t>
            </a:r>
            <a:r>
              <a:rPr lang="en-IN" dirty="0" smtClean="0"/>
              <a:t>different regions </a:t>
            </a:r>
            <a:r>
              <a:rPr lang="en-IN" dirty="0"/>
              <a:t>in the world reaching yearly growths up to 4 to 5 </a:t>
            </a:r>
            <a:r>
              <a:rPr lang="en-IN" dirty="0" smtClean="0"/>
              <a:t>%.</a:t>
            </a:r>
          </a:p>
          <a:p>
            <a:pPr marL="285750" indent="-285750">
              <a:buFontTx/>
              <a:buChar char="-"/>
            </a:pPr>
            <a:endParaRPr lang="en-US" dirty="0"/>
          </a:p>
          <a:p>
            <a:pPr marL="285750" indent="-285750">
              <a:buFontTx/>
              <a:buChar char="-"/>
            </a:pPr>
            <a:r>
              <a:rPr lang="en-IN" dirty="0" smtClean="0"/>
              <a:t>Overall </a:t>
            </a:r>
            <a:r>
              <a:rPr lang="en-IN" dirty="0"/>
              <a:t>worldwide growth is in the </a:t>
            </a:r>
            <a:r>
              <a:rPr lang="en-IN" dirty="0" smtClean="0"/>
              <a:t>region of </a:t>
            </a:r>
            <a:r>
              <a:rPr lang="en-IN" dirty="0"/>
              <a:t>2 </a:t>
            </a:r>
            <a:r>
              <a:rPr lang="en-IN" dirty="0" smtClean="0"/>
              <a:t>%.</a:t>
            </a:r>
          </a:p>
          <a:p>
            <a:pPr marL="285750" indent="-285750">
              <a:buFontTx/>
              <a:buChar char="-"/>
            </a:pPr>
            <a:endParaRPr lang="en-IN" dirty="0" smtClean="0"/>
          </a:p>
          <a:p>
            <a:pPr marL="285750" indent="-285750">
              <a:buFontTx/>
              <a:buChar char="-"/>
            </a:pPr>
            <a:r>
              <a:rPr lang="en-IN" dirty="0"/>
              <a:t>The global alcohol ethoxylate market was valued at $</a:t>
            </a:r>
            <a:r>
              <a:rPr lang="en-IN" dirty="0" smtClean="0"/>
              <a:t>5,124.8 </a:t>
            </a:r>
            <a:r>
              <a:rPr lang="en-IN" dirty="0"/>
              <a:t>million in 2014 and is projected to grow at a CAGR of 3.5% during the forecast period from 2014 to 2019. </a:t>
            </a:r>
            <a:endParaRPr lang="en-IN" dirty="0" smtClean="0"/>
          </a:p>
          <a:p>
            <a:pPr marL="285750" indent="-285750">
              <a:buFontTx/>
              <a:buChar char="-"/>
            </a:pPr>
            <a:endParaRPr lang="en-IN" dirty="0"/>
          </a:p>
          <a:p>
            <a:pPr marL="285750" indent="-285750">
              <a:buFontTx/>
              <a:buChar char="-"/>
            </a:pPr>
            <a:r>
              <a:rPr lang="en-IN" dirty="0" smtClean="0"/>
              <a:t>The </a:t>
            </a:r>
            <a:r>
              <a:rPr lang="en-IN" dirty="0"/>
              <a:t>market, by application, was led by the house hold and personal care segment in 2014, with a 49.6% share. Europe is a key market for alcohol ethoxylate.</a:t>
            </a:r>
            <a:endParaRPr lang="en-IN" dirty="0">
              <a:latin typeface="Calibri" panose="020F0502020204030204" pitchFamily="34" charset="0"/>
            </a:endParaRPr>
          </a:p>
          <a:p>
            <a:pPr marL="285750" indent="-285750">
              <a:buFontTx/>
              <a:buChar char="-"/>
            </a:pPr>
            <a:endParaRPr lang="en-IN" dirty="0" smtClean="0"/>
          </a:p>
          <a:p>
            <a:pPr marL="285750" indent="-285750">
              <a:buFontTx/>
              <a:buChar char="-"/>
            </a:pPr>
            <a:endParaRPr lang="en-IN" dirty="0" smtClean="0"/>
          </a:p>
          <a:p>
            <a:pPr marL="285750" indent="-285750">
              <a:buFontTx/>
              <a:buChar char="-"/>
            </a:pPr>
            <a:endParaRPr lang="en-IN" dirty="0"/>
          </a:p>
          <a:p>
            <a:pPr marL="342900" indent="-342900">
              <a:buAutoNum type="arabicPeriod"/>
            </a:pPr>
            <a:endParaRPr lang="en-IN" dirty="0" smtClean="0"/>
          </a:p>
        </p:txBody>
      </p:sp>
      <p:sp>
        <p:nvSpPr>
          <p:cNvPr id="6" name="Rectangle 2"/>
          <p:cNvSpPr txBox="1">
            <a:spLocks/>
          </p:cNvSpPr>
          <p:nvPr/>
        </p:nvSpPr>
        <p:spPr>
          <a:xfrm>
            <a:off x="755650" y="457200"/>
            <a:ext cx="7942263" cy="457200"/>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GB" altLang="en-US" sz="2400" dirty="0" smtClean="0">
                <a:latin typeface="Arial" charset="0"/>
                <a:cs typeface="Arial" charset="0"/>
              </a:rPr>
              <a:t>3) Market Size of Alcohol Ethoxylates</a:t>
            </a:r>
          </a:p>
        </p:txBody>
      </p:sp>
    </p:spTree>
    <p:extLst>
      <p:ext uri="{BB962C8B-B14F-4D97-AF65-F5344CB8AC3E}">
        <p14:creationId xmlns:p14="http://schemas.microsoft.com/office/powerpoint/2010/main" val="826603193"/>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
        <p:nvSpPr>
          <p:cNvPr id="2" name="Text Placeholder 1"/>
          <p:cNvSpPr>
            <a:spLocks noGrp="1"/>
          </p:cNvSpPr>
          <p:nvPr>
            <p:ph type="body" sz="half" idx="2"/>
          </p:nvPr>
        </p:nvSpPr>
        <p:spPr>
          <a:xfrm>
            <a:off x="457200" y="914400"/>
            <a:ext cx="8153400" cy="5638800"/>
          </a:xfrm>
        </p:spPr>
        <p:txBody>
          <a:bodyPr>
            <a:normAutofit/>
          </a:bodyPr>
          <a:lstStyle/>
          <a:p>
            <a:r>
              <a:rPr lang="en-IN" b="1" dirty="0" smtClean="0"/>
              <a:t>Region wise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The current demand for non-ionic ethoxylates in Asia region is about </a:t>
            </a:r>
            <a:r>
              <a:rPr lang="en-US" b="1" dirty="0" smtClean="0">
                <a:solidFill>
                  <a:srgbClr val="FF0000"/>
                </a:solidFill>
              </a:rPr>
              <a:t>5,78,000 MT per annum.</a:t>
            </a:r>
            <a:endParaRPr lang="en-IN" b="1" dirty="0" smtClean="0">
              <a:solidFill>
                <a:srgbClr val="FF0000"/>
              </a:solidFill>
            </a:endParaRPr>
          </a:p>
          <a:p>
            <a:pPr marL="285750" indent="-285750">
              <a:buFontTx/>
              <a:buChar char="-"/>
            </a:pPr>
            <a:endParaRPr lang="en-IN"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IN" dirty="0" smtClean="0"/>
          </a:p>
          <a:p>
            <a:pPr marL="342900" indent="-342900">
              <a:buAutoNum type="arabicPeriod"/>
            </a:pPr>
            <a:endParaRPr lang="en-IN" dirty="0" smtClean="0"/>
          </a:p>
        </p:txBody>
      </p:sp>
      <p:sp>
        <p:nvSpPr>
          <p:cNvPr id="6" name="Rectangle 2"/>
          <p:cNvSpPr txBox="1">
            <a:spLocks/>
          </p:cNvSpPr>
          <p:nvPr/>
        </p:nvSpPr>
        <p:spPr>
          <a:xfrm>
            <a:off x="755650" y="457200"/>
            <a:ext cx="7942263" cy="457200"/>
          </a:xfrm>
          <a:prstGeom prst="rect">
            <a:avLst/>
          </a:prstGeom>
        </p:spPr>
        <p:txBody>
          <a:bodyPr vert="horz" lIns="45720" tIns="45720" rIns="45720" bIns="45720" anchor="b">
            <a:normAutofit/>
          </a:bodyPr>
          <a:lstStyle>
            <a:lvl1pPr algn="l" rtl="0" eaLnBrk="1" latinLnBrk="0" hangingPunct="1">
              <a:spcBef>
                <a:spcPct val="0"/>
              </a:spcBef>
              <a:buNone/>
              <a:defRPr kumimoji="0" sz="3600" b="1" kern="1200">
                <a:ln>
                  <a:noFill/>
                </a:ln>
                <a:solidFill>
                  <a:schemeClr val="tx2"/>
                </a:solidFill>
                <a:effectLst/>
                <a:latin typeface="+mj-lt"/>
                <a:ea typeface="+mj-ea"/>
                <a:cs typeface="+mj-cs"/>
              </a:defRPr>
            </a:lvl1pPr>
          </a:lstStyle>
          <a:p>
            <a:r>
              <a:rPr lang="en-GB" altLang="en-US" sz="2400" dirty="0" smtClean="0">
                <a:latin typeface="Arial" charset="0"/>
                <a:cs typeface="Arial" charset="0"/>
              </a:rPr>
              <a:t>3) Market Size of Alcohol Ethoxylates </a:t>
            </a:r>
            <a:r>
              <a:rPr lang="en-GB" altLang="en-US" sz="2400" dirty="0" err="1" smtClean="0">
                <a:latin typeface="Arial" charset="0"/>
                <a:cs typeface="Arial" charset="0"/>
              </a:rPr>
              <a:t>Contd</a:t>
            </a:r>
            <a:r>
              <a:rPr lang="en-GB" altLang="en-US" sz="2400" dirty="0" smtClean="0">
                <a:latin typeface="Arial" charset="0"/>
                <a:cs typeface="Arial" charset="0"/>
              </a:rPr>
              <a:t>…</a:t>
            </a:r>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7239000" cy="425460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97660226"/>
      </p:ext>
    </p:extLst>
  </p:cSld>
  <p:clrMapOvr>
    <a:masterClrMapping/>
  </p:clrMapOvr>
  <p:transition>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4941</TotalTime>
  <Words>1035</Words>
  <Application>Microsoft Office PowerPoint</Application>
  <PresentationFormat>On-screen Show (4:3)</PresentationFormat>
  <Paragraphs>339</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IDP Project 2016-17 Finding Fatty Alcohol derivatives</vt:lpstr>
      <vt:lpstr>Content</vt:lpstr>
      <vt:lpstr>0) Study 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Market Players Contd…</vt:lpstr>
      <vt:lpstr>5) Market Players Contd…</vt:lpstr>
      <vt:lpstr> 6) Recent &amp; Planned Downstream Investment in FAEs</vt:lpstr>
      <vt:lpstr>7) Value Chain</vt:lpstr>
      <vt:lpstr>PowerPoint Presentation</vt:lpstr>
      <vt:lpstr>PowerPoint Presentation</vt:lpstr>
      <vt:lpstr>PowerPoint Presentation</vt:lpstr>
      <vt:lpstr>PowerPoint Presentation</vt:lpstr>
      <vt:lpstr>PowerPoint Presentation</vt:lpstr>
      <vt:lpstr>PowerPoint Presentation</vt:lpstr>
      <vt:lpstr>10) Capability Gaps analysis</vt:lpstr>
      <vt:lpstr>11) Conclusions</vt:lpstr>
      <vt:lpstr>12) Learning's from Project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 Development Program</dc:title>
  <dc:creator>delnaz joshi</dc:creator>
  <cp:lastModifiedBy>Anandrao   Sangle</cp:lastModifiedBy>
  <cp:revision>579</cp:revision>
  <dcterms:created xsi:type="dcterms:W3CDTF">2006-08-16T00:00:00Z</dcterms:created>
  <dcterms:modified xsi:type="dcterms:W3CDTF">2017-01-16T09:59:22Z</dcterms:modified>
</cp:coreProperties>
</file>