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05" r:id="rId2"/>
    <p:sldId id="301" r:id="rId3"/>
    <p:sldId id="327" r:id="rId4"/>
    <p:sldId id="329" r:id="rId5"/>
    <p:sldId id="330" r:id="rId6"/>
    <p:sldId id="331" r:id="rId7"/>
    <p:sldId id="332" r:id="rId8"/>
    <p:sldId id="337" r:id="rId9"/>
    <p:sldId id="333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F71"/>
    <a:srgbClr val="333399"/>
    <a:srgbClr val="009900"/>
    <a:srgbClr val="6699FF"/>
    <a:srgbClr val="99FF33"/>
    <a:srgbClr val="00CC00"/>
    <a:srgbClr val="FF0066"/>
    <a:srgbClr val="CC0066"/>
    <a:srgbClr val="FF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71" autoAdjust="0"/>
  </p:normalViewPr>
  <p:slideViewPr>
    <p:cSldViewPr>
      <p:cViewPr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4072-4179-4C21-BDB3-E69537E99D39}" type="datetimeFigureOut">
              <a:rPr lang="en-IN" smtClean="0"/>
              <a:pPr/>
              <a:t>13-04-2017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6B51-56A3-4E91-AD06-D748B2023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logo (top right) and</a:t>
            </a:r>
            <a:r>
              <a:rPr lang="en-US" baseline="0" dirty="0" smtClean="0"/>
              <a:t> page number (bottom right) placement across.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6B51-56A3-4E91-AD06-D748B2023D3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347-9D9E-40D7-8A21-C2FA8CACA9E1}" type="datetime1">
              <a:rPr lang="en-US" smtClean="0"/>
              <a:t>4/13/2017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1330-8395-4D64-B04D-E91AF8BC9F9E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429-52AB-4D0E-9F23-E233A25981EE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F480-EA86-47A5-B0EE-AC6FFB23DA30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6390-0976-4E8A-9F60-1B54D0439F13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 transparent backgrou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8600" y="0"/>
            <a:ext cx="1295400" cy="88734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4C94-62EE-4E93-A393-ABF64D5D1536}" type="datetime1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F11-38AB-47F0-B2C6-376B5AFCEDDA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013-D636-471B-A925-FEE8BE14CEF3}" type="datetime1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F79F-AECF-43F3-AFDE-AED67931F138}" type="datetime1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1749-BA26-42E9-8BCF-5A434CE2D2CE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B443-0DBF-4E73-A7CF-1F3E162EA819}" type="datetime1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153400" cy="914400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153400" cy="480060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UR_LOGO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13"/>
          <a:stretch>
            <a:fillRect/>
          </a:stretch>
        </p:blipFill>
        <p:spPr>
          <a:xfrm>
            <a:off x="8153400" y="192786"/>
            <a:ext cx="838200" cy="4930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8E9F9-9A0F-427A-BD2F-A8881DE0A55E}" type="datetime1">
              <a:rPr lang="en-US" smtClean="0"/>
              <a:t>4/13/2017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PCP-SCM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15064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Project : Develop Demand Forecasting 	Model for PCP  </a:t>
            </a:r>
          </a:p>
          <a:p>
            <a:r>
              <a:rPr lang="en-US" sz="1500" b="1" i="1" dirty="0" smtClean="0"/>
              <a:t>Summer Intern : Krishnadevi Shetty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VVF (India) Limited</a:t>
            </a:r>
            <a:br>
              <a:rPr lang="en-US" sz="3600" dirty="0" smtClean="0"/>
            </a:br>
            <a:r>
              <a:rPr lang="en-US" sz="3600" dirty="0" smtClean="0"/>
              <a:t> PCP- Supply Chain</a:t>
            </a:r>
            <a:br>
              <a:rPr lang="en-US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019721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Thank you.</a:t>
            </a:r>
            <a:endParaRPr lang="en-IN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76200" cmpd="tri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077361"/>
            <a:ext cx="49510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0" b="1" i="1" dirty="0" smtClean="0"/>
              <a:t>Thank You!</a:t>
            </a:r>
            <a:endParaRPr lang="en-US" sz="80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822-4524-4E53-A73E-6CD2CE885A31}" type="datetime1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PCP-SCM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endParaRPr lang="en-IN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Tabel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4612616"/>
              </p:ext>
            </p:extLst>
          </p:nvPr>
        </p:nvGraphicFramePr>
        <p:xfrm>
          <a:off x="431540" y="1160748"/>
          <a:ext cx="8352928" cy="14772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52928"/>
              </a:tblGrid>
              <a:tr h="340202">
                <a:tc>
                  <a:txBody>
                    <a:bodyPr/>
                    <a:lstStyle/>
                    <a:p>
                      <a:r>
                        <a:rPr lang="de-DE" dirty="0" smtClean="0"/>
                        <a:t>BUSINESS CASE / PROJECT DESCRIPTION</a:t>
                      </a:r>
                      <a:endParaRPr lang="de-DE" dirty="0"/>
                    </a:p>
                  </a:txBody>
                  <a:tcPr/>
                </a:tc>
              </a:tr>
              <a:tr h="1111483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Demand Planning accuracy  is  low for M1 to M0 which disturbs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entire supply chain planning &amp; execution.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There can be scope to improve the demand planning by applying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suitable statistical demand planning model instead of current qualitative  method which is only based on expert’s opinion &amp; customer’s input.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There has been no work done in this area  in VVF , hence, need to </a:t>
                      </a:r>
                      <a:r>
                        <a:rPr kumimoji="0" lang="en-A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</a:t>
                      </a:r>
                      <a:r>
                        <a:rPr kumimoji="0" lang="en-AU" sz="105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AU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forecasting model using historical data and statistical tools and analyse if we can predict the forecast closure to real sales at SKU level.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911789"/>
              </p:ext>
            </p:extLst>
          </p:nvPr>
        </p:nvGraphicFramePr>
        <p:xfrm>
          <a:off x="431540" y="2672916"/>
          <a:ext cx="4104456" cy="2217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4456"/>
              </a:tblGrid>
              <a:tr h="526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04904"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Demand planning accuracy for</a:t>
                      </a:r>
                      <a:r>
                        <a:rPr lang="en-US" sz="1050" baseline="0" dirty="0" smtClean="0"/>
                        <a:t> M1 – M0 is  </a:t>
                      </a:r>
                      <a:r>
                        <a:rPr lang="en-US" sz="1050" dirty="0" smtClean="0"/>
                        <a:t>34% at PCP level</a:t>
                      </a:r>
                      <a:r>
                        <a:rPr lang="en-US" sz="1050" baseline="0" dirty="0" smtClean="0"/>
                        <a:t> for the period measured  between  Sept’ 15 to Mar’ 16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Unplanned demand disturbs entire Supply Chain and creates firefighting situation at all levels in all departments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/>
                        <a:t>Unstable</a:t>
                      </a:r>
                      <a:r>
                        <a:rPr lang="en-US" sz="1050" baseline="0" dirty="0" smtClean="0"/>
                        <a:t> inventory levels ( either very high or low ) resulting excess or shortages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50" baseline="0" dirty="0" smtClean="0"/>
                    </a:p>
                    <a:p>
                      <a:endParaRPr lang="en-US" sz="105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6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3383974"/>
              </p:ext>
            </p:extLst>
          </p:nvPr>
        </p:nvGraphicFramePr>
        <p:xfrm>
          <a:off x="4608004" y="2672916"/>
          <a:ext cx="4177220" cy="297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7220"/>
              </a:tblGrid>
              <a:tr h="504056">
                <a:tc>
                  <a:txBody>
                    <a:bodyPr/>
                    <a:lstStyle/>
                    <a:p>
                      <a:r>
                        <a:rPr lang="de-DE" dirty="0" smtClean="0"/>
                        <a:t>GOALS</a:t>
                      </a:r>
                      <a:endParaRPr lang="de-DE" dirty="0"/>
                    </a:p>
                  </a:txBody>
                  <a:tcPr/>
                </a:tc>
              </a:tr>
              <a:tr h="1199963"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GB" sz="1050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GB" sz="1050" dirty="0" smtClean="0"/>
                        <a:t>Increase</a:t>
                      </a:r>
                      <a:r>
                        <a:rPr lang="en-GB" sz="1050" baseline="0" dirty="0" smtClean="0"/>
                        <a:t> demand forecasting accuracy  by 20% for M1 to M0 compare to current level using the statistical model.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AU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stability in short term planning, production &amp; procurement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AU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SMOG Inventory by 20% consistently from current level of </a:t>
                      </a:r>
                      <a:r>
                        <a:rPr kumimoji="0" lang="en-AU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kumimoji="0" lang="en-AU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5.37 Cr</a:t>
                      </a:r>
                      <a:endParaRPr kumimoji="0" lang="en-US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GB" sz="1050" baseline="0" dirty="0" smtClean="0"/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GB" sz="1050" baseline="0" dirty="0" smtClean="0"/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GB" sz="1050" baseline="0" dirty="0" smtClean="0"/>
                        <a:t> </a:t>
                      </a: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GB" sz="1050" baseline="0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en-GB" sz="1050" dirty="0" smtClean="0"/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endParaRPr lang="en-GB" sz="1050" dirty="0" smtClean="0"/>
                    </a:p>
                  </a:txBody>
                  <a:tcPr/>
                </a:tc>
              </a:tr>
              <a:tr h="461744"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endParaRPr lang="de-DE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7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96247301"/>
              </p:ext>
            </p:extLst>
          </p:nvPr>
        </p:nvGraphicFramePr>
        <p:xfrm>
          <a:off x="457200" y="4403432"/>
          <a:ext cx="4077698" cy="180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9035"/>
                <a:gridCol w="291866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noProof="0" dirty="0" smtClean="0"/>
                        <a:t>RESOURCES</a:t>
                      </a:r>
                      <a:endParaRPr lang="en-GB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99295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Project</a:t>
                      </a:r>
                      <a:r>
                        <a:rPr lang="en-GB" sz="1000" baseline="0" noProof="0" dirty="0" smtClean="0"/>
                        <a:t> Owner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Pratyaya</a:t>
                      </a:r>
                      <a:r>
                        <a:rPr lang="en-GB" sz="1000" baseline="0" noProof="0" dirty="0" smtClean="0"/>
                        <a:t> Chakrabarti</a:t>
                      </a:r>
                      <a:endParaRPr lang="en-GB" sz="1000" noProof="0" dirty="0"/>
                    </a:p>
                  </a:txBody>
                  <a:tcPr/>
                </a:tc>
              </a:tr>
              <a:tr h="13680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Mentor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Sunil</a:t>
                      </a:r>
                      <a:r>
                        <a:rPr lang="en-GB" sz="1000" baseline="0" noProof="0" dirty="0" smtClean="0"/>
                        <a:t> Singh</a:t>
                      </a:r>
                      <a:endParaRPr lang="en-GB" sz="1000" noProof="0" dirty="0"/>
                    </a:p>
                  </a:txBody>
                  <a:tcPr/>
                </a:tc>
              </a:tr>
              <a:tr h="15584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Project</a:t>
                      </a:r>
                      <a:r>
                        <a:rPr lang="en-GB" sz="1000" baseline="0" noProof="0" dirty="0" smtClean="0"/>
                        <a:t> Guide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Nilesh</a:t>
                      </a:r>
                      <a:r>
                        <a:rPr lang="en-GB" sz="1000" baseline="0" noProof="0" dirty="0" smtClean="0"/>
                        <a:t> Gosavi</a:t>
                      </a:r>
                      <a:endParaRPr lang="en-GB" sz="1000" noProof="0" dirty="0"/>
                    </a:p>
                  </a:txBody>
                  <a:tcPr/>
                </a:tc>
              </a:tr>
              <a:tr h="212561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Team Members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Krishnadevi</a:t>
                      </a:r>
                      <a:r>
                        <a:rPr lang="en-GB" sz="1000" baseline="0" noProof="0" dirty="0" smtClean="0"/>
                        <a:t> Shetty, </a:t>
                      </a:r>
                    </a:p>
                    <a:p>
                      <a:r>
                        <a:rPr lang="en-GB" sz="1000" baseline="0" noProof="0" dirty="0" smtClean="0"/>
                        <a:t>Bhargav Kansara (VBA support),</a:t>
                      </a:r>
                    </a:p>
                    <a:p>
                      <a:r>
                        <a:rPr lang="en-GB" sz="1000" baseline="0" noProof="0" dirty="0" smtClean="0"/>
                        <a:t>Suresh Sheelvantra (CMB Product support), Ambadas Kasturi ( CPD/Synergy sales support) </a:t>
                      </a:r>
                      <a:endParaRPr lang="en-GB" sz="1000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8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11036240"/>
              </p:ext>
            </p:extLst>
          </p:nvPr>
        </p:nvGraphicFramePr>
        <p:xfrm>
          <a:off x="4608464" y="4395048"/>
          <a:ext cx="4154536" cy="1842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7582"/>
                <a:gridCol w="1322586"/>
                <a:gridCol w="1814368"/>
              </a:tblGrid>
              <a:tr h="379224">
                <a:tc gridSpan="3">
                  <a:txBody>
                    <a:bodyPr/>
                    <a:lstStyle/>
                    <a:p>
                      <a:r>
                        <a:rPr lang="en-GB" noProof="0" dirty="0" smtClean="0"/>
                        <a:t>TIMELINE</a:t>
                      </a:r>
                      <a:endParaRPr lang="en-GB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99295">
                <a:tc>
                  <a:txBody>
                    <a:bodyPr/>
                    <a:lstStyle/>
                    <a:p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smtClean="0"/>
                        <a:t>Goal (ending dates)</a:t>
                      </a:r>
                      <a:endParaRPr lang="en-GB" sz="1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smtClean="0"/>
                        <a:t>Actual</a:t>
                      </a:r>
                      <a:endParaRPr lang="en-GB" sz="1000" noProof="0"/>
                    </a:p>
                  </a:txBody>
                  <a:tcPr/>
                </a:tc>
              </a:tr>
              <a:tr h="13680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Kick-off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14/05/2016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noProof="0" dirty="0"/>
                    </a:p>
                  </a:txBody>
                  <a:tcPr/>
                </a:tc>
              </a:tr>
              <a:tr h="14632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Define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 smtClean="0"/>
                        <a:t>20/05/2016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noProof="0" dirty="0" smtClean="0"/>
                    </a:p>
                  </a:txBody>
                  <a:tcPr/>
                </a:tc>
              </a:tr>
              <a:tr h="15584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Evaluate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 smtClean="0"/>
                        <a:t>30/06/2016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noProof="0" dirty="0" smtClean="0"/>
                    </a:p>
                  </a:txBody>
                  <a:tcPr/>
                </a:tc>
              </a:tr>
              <a:tr h="16536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Implement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30/08/2016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noProof="0" dirty="0"/>
                    </a:p>
                  </a:txBody>
                  <a:tcPr/>
                </a:tc>
              </a:tr>
              <a:tr h="174887"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Control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noProof="0" dirty="0" smtClean="0"/>
                        <a:t>31/07/2016</a:t>
                      </a:r>
                      <a:endParaRPr lang="en-GB" sz="1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r>
              <a:rPr lang="en-US" sz="1800" b="0" dirty="0" smtClean="0"/>
              <a:t>M1 to M0 demand variation for Sept’ 15 – Mar’ 16</a:t>
            </a: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5119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391400" y="4800600"/>
            <a:ext cx="1293194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28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r>
              <a:rPr lang="en-US" sz="2000" b="1" i="1" dirty="0" smtClean="0"/>
              <a:t>Phases of Model Building :</a:t>
            </a:r>
          </a:p>
          <a:p>
            <a:endParaRPr lang="en-US" dirty="0"/>
          </a:p>
          <a:p>
            <a:r>
              <a:rPr lang="en-US" dirty="0"/>
              <a:t>Phase </a:t>
            </a:r>
            <a:r>
              <a:rPr lang="en-US" dirty="0" smtClean="0"/>
              <a:t>1	:	Identify selection </a:t>
            </a:r>
            <a:r>
              <a:rPr lang="en-US" dirty="0"/>
              <a:t>c</a:t>
            </a:r>
            <a:r>
              <a:rPr lang="en-US" dirty="0" smtClean="0"/>
              <a:t>riteria </a:t>
            </a:r>
            <a:r>
              <a:rPr lang="en-US" dirty="0"/>
              <a:t>for model</a:t>
            </a:r>
          </a:p>
          <a:p>
            <a:endParaRPr lang="en-US" dirty="0"/>
          </a:p>
          <a:p>
            <a:r>
              <a:rPr lang="en-US" dirty="0"/>
              <a:t>Phase </a:t>
            </a:r>
            <a:r>
              <a:rPr lang="en-US" dirty="0" smtClean="0"/>
              <a:t>2	:	Study various models </a:t>
            </a:r>
            <a:r>
              <a:rPr lang="en-US" dirty="0"/>
              <a:t>and </a:t>
            </a:r>
            <a:r>
              <a:rPr lang="en-US" dirty="0" smtClean="0"/>
              <a:t>compare based </a:t>
            </a:r>
            <a:r>
              <a:rPr lang="en-US" dirty="0"/>
              <a:t>on </a:t>
            </a:r>
            <a:r>
              <a:rPr lang="en-US" dirty="0" smtClean="0"/>
              <a:t>dummy </a:t>
            </a:r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Phase </a:t>
            </a:r>
            <a:r>
              <a:rPr lang="en-US" dirty="0" smtClean="0"/>
              <a:t>3	:	Evaluation </a:t>
            </a:r>
            <a:r>
              <a:rPr lang="en-US" dirty="0"/>
              <a:t>of </a:t>
            </a:r>
            <a:r>
              <a:rPr lang="en-US" dirty="0" smtClean="0"/>
              <a:t>models </a:t>
            </a:r>
            <a:r>
              <a:rPr lang="en-US" dirty="0"/>
              <a:t>on </a:t>
            </a:r>
            <a:r>
              <a:rPr lang="en-US" dirty="0" smtClean="0"/>
              <a:t>real business data</a:t>
            </a:r>
          </a:p>
          <a:p>
            <a:endParaRPr lang="en-US" dirty="0"/>
          </a:p>
          <a:p>
            <a:r>
              <a:rPr lang="en-US" dirty="0" smtClean="0"/>
              <a:t>Phase 4 :		Practical workable forecasting model &amp; monitor 			against demand for every month for next 6 month.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r>
              <a:rPr lang="en-US" sz="2000" b="1" i="1" dirty="0"/>
              <a:t>Phase 1 : Selection criteria </a:t>
            </a:r>
            <a:r>
              <a:rPr lang="en-US" sz="2000" b="1" i="1" dirty="0" smtClean="0"/>
              <a:t>for model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MAPE : ‘</a:t>
            </a:r>
            <a:r>
              <a:rPr lang="en-US" dirty="0" smtClean="0"/>
              <a:t>Mean absolute percentage error’ for forecasted value.</a:t>
            </a:r>
          </a:p>
          <a:p>
            <a:pPr lvl="0"/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Trend</a:t>
            </a:r>
            <a:r>
              <a:rPr lang="en-US" dirty="0"/>
              <a:t>: This is the change in the sales </a:t>
            </a:r>
            <a:r>
              <a:rPr lang="en-US" dirty="0" smtClean="0"/>
              <a:t>from </a:t>
            </a:r>
            <a:r>
              <a:rPr lang="en-US" dirty="0"/>
              <a:t>the current month to </a:t>
            </a:r>
            <a:r>
              <a:rPr lang="en-US" dirty="0" smtClean="0"/>
              <a:t>next </a:t>
            </a:r>
            <a:r>
              <a:rPr lang="en-US" dirty="0"/>
              <a:t>period.</a:t>
            </a:r>
          </a:p>
          <a:p>
            <a:pPr lvl="0"/>
            <a:r>
              <a:rPr lang="en-US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Seasonality</a:t>
            </a:r>
            <a:r>
              <a:rPr lang="en-US" dirty="0"/>
              <a:t>: The seasonal index is the anticipated increase in sales due to change of season.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Variability  </a:t>
            </a:r>
            <a:r>
              <a:rPr lang="en-US" dirty="0"/>
              <a:t>:  </a:t>
            </a:r>
            <a:r>
              <a:rPr lang="en-US" dirty="0" smtClean="0"/>
              <a:t>Co-relation of sales on variable factors such as trade schemes etc.</a:t>
            </a:r>
            <a:endParaRPr lang="en-US" dirty="0"/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Execution</a:t>
            </a:r>
            <a:r>
              <a:rPr lang="en-US" dirty="0"/>
              <a:t> : The model should </a:t>
            </a:r>
            <a:r>
              <a:rPr lang="en-US" dirty="0" smtClean="0"/>
              <a:t>able </a:t>
            </a:r>
            <a:r>
              <a:rPr lang="en-US" dirty="0"/>
              <a:t>to work month </a:t>
            </a:r>
            <a:r>
              <a:rPr lang="en-US" dirty="0" smtClean="0"/>
              <a:t>on month </a:t>
            </a:r>
            <a:r>
              <a:rPr lang="en-US" dirty="0"/>
              <a:t>with little effort and </a:t>
            </a:r>
            <a:r>
              <a:rPr lang="en-US" dirty="0" smtClean="0"/>
              <a:t>time without or with </a:t>
            </a:r>
            <a:r>
              <a:rPr lang="en-US" dirty="0"/>
              <a:t>use of </a:t>
            </a:r>
            <a:r>
              <a:rPr lang="en-US" dirty="0" smtClean="0"/>
              <a:t>external software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r>
              <a:rPr lang="en-US" sz="2500" b="0" dirty="0"/>
              <a:t/>
            </a:r>
            <a:br>
              <a:rPr lang="en-US" sz="2500" b="0" dirty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i="1" dirty="0"/>
              <a:t>Phase 2 : Study of models and comparison based on dummy </a:t>
            </a:r>
            <a:r>
              <a:rPr lang="en-US" sz="2000" b="1" i="1" dirty="0" smtClean="0"/>
              <a:t>data</a:t>
            </a:r>
          </a:p>
          <a:p>
            <a:r>
              <a:rPr lang="en-US" sz="1500" i="1" dirty="0"/>
              <a:t>	</a:t>
            </a:r>
            <a:r>
              <a:rPr lang="en-US" sz="1500" i="1" dirty="0" smtClean="0"/>
              <a:t>   (through various literatures, Google reference documents etc..)</a:t>
            </a:r>
            <a:r>
              <a:rPr lang="en-US" sz="1500" b="1" i="1" dirty="0" smtClean="0"/>
              <a:t> </a:t>
            </a:r>
            <a:r>
              <a:rPr lang="en-US" sz="2000" b="1" i="1" dirty="0" smtClean="0"/>
              <a:t> </a:t>
            </a:r>
          </a:p>
          <a:p>
            <a:endParaRPr lang="en-US" sz="2000" b="1" i="1" dirty="0"/>
          </a:p>
          <a:p>
            <a:r>
              <a:rPr lang="en-US" sz="2000" b="1" i="1" dirty="0"/>
              <a:t/>
            </a:r>
            <a:br>
              <a:rPr lang="en-US" sz="2000" b="1" i="1" dirty="0"/>
            </a:br>
            <a:endParaRPr lang="en-US" sz="2000" b="1" i="1" dirty="0" smtClean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r>
              <a:rPr lang="en-US" sz="2000" b="1" i="1" dirty="0" smtClean="0"/>
              <a:t>The </a:t>
            </a:r>
            <a:r>
              <a:rPr lang="en-US" sz="2000" b="1" i="1" dirty="0"/>
              <a:t>models shortlisted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Holt Winters Multiplicative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average </a:t>
            </a:r>
            <a:r>
              <a:rPr lang="en-US" dirty="0" smtClean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Multivariate Regression ( combination with above two models only when variable such as Trade scheme is involved)</a:t>
            </a:r>
            <a:endParaRPr lang="en-US" dirty="0"/>
          </a:p>
          <a:p>
            <a:endParaRPr lang="en-US" sz="2000" b="1" i="1" dirty="0"/>
          </a:p>
        </p:txBody>
      </p:sp>
      <p:sp>
        <p:nvSpPr>
          <p:cNvPr id="3" name="Down Arrow 2"/>
          <p:cNvSpPr/>
          <p:nvPr/>
        </p:nvSpPr>
        <p:spPr>
          <a:xfrm>
            <a:off x="2438400" y="2057400"/>
            <a:ext cx="152400" cy="40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200400" y="2057400"/>
            <a:ext cx="152400" cy="407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6" y="2514600"/>
            <a:ext cx="8362950" cy="229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927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sz="2000" b="1" i="1" dirty="0"/>
              <a:t>Phase 3 : Evaluation of Models on actual </a:t>
            </a:r>
            <a:r>
              <a:rPr lang="en-US" sz="2000" b="1" i="1" dirty="0" smtClean="0"/>
              <a:t>data (only ‘A’ class CMB SKU’s) 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Prototypes selected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Steady trend of demand, year-on-year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Inconsistent demand of previous 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Inconsistent demand of previous years that month</a:t>
            </a:r>
          </a:p>
          <a:p>
            <a:endParaRPr lang="en-US" sz="2000" b="1" i="1" dirty="0" smtClean="0"/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Challenges Faced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Difficulty in finding out differences between demand &amp; actual sales as historical pending sales order data is not available hence not considered in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Reasons for inconsistencies in demand &amp; actual sales are not always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values from shortlisted models are not always consistent when there are huge variations in demand or does not have any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Forecasting </a:t>
            </a:r>
            <a:r>
              <a:rPr lang="en-US" dirty="0"/>
              <a:t>for all the SKU’s, every month is a task which requires </a:t>
            </a:r>
            <a:r>
              <a:rPr lang="en-US" dirty="0" smtClean="0"/>
              <a:t>efforts.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7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r>
              <a:rPr lang="en-US" sz="2000" b="1" i="1" dirty="0"/>
              <a:t>Phase 3 : Evaluation of Models on actual </a:t>
            </a:r>
            <a:r>
              <a:rPr lang="en-US" sz="2000" b="1" i="1" dirty="0" smtClean="0"/>
              <a:t>data (Only ‘A’ class CMB SKU’s)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Prototypes selected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Steady trend of demand, year-on-year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Inconsistent demand of previous 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Inconsistent demand of previous year that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754630" lvl="8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Error : Mean absolute Percentage error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endParaRPr lang="en-US" sz="2000" b="1" i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72009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620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0" dirty="0" smtClean="0"/>
              <a:t>Project : Develop Demand Forecasting Model for PCP</a:t>
            </a:r>
            <a:br>
              <a:rPr lang="en-US" sz="2500" b="0" dirty="0" smtClean="0"/>
            </a:br>
            <a:endParaRPr lang="en-IN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3400" y="1447800"/>
            <a:ext cx="81534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Phase </a:t>
            </a:r>
            <a:r>
              <a:rPr lang="en-US" b="1" i="1" dirty="0" smtClean="0"/>
              <a:t>4 : Practical </a:t>
            </a:r>
            <a:r>
              <a:rPr lang="en-US" b="1" i="1" dirty="0"/>
              <a:t>workable model for monthly forecasting &amp; monitor </a:t>
            </a:r>
            <a:r>
              <a:rPr lang="en-US" b="1" i="1" dirty="0" smtClean="0"/>
              <a:t>against </a:t>
            </a:r>
            <a:r>
              <a:rPr lang="en-US" b="1" i="1" dirty="0"/>
              <a:t>demand for every month for next 6 month.</a:t>
            </a:r>
          </a:p>
          <a:p>
            <a:endParaRPr lang="en-US" dirty="0"/>
          </a:p>
          <a:p>
            <a:r>
              <a:rPr lang="en-US" b="1" i="1" dirty="0" smtClean="0"/>
              <a:t>Way Forward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large variations (MAPE) in short-listed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of CPD’s secondary sales on depot / SKU level with trade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practical workable Model for month-on-month execution in excel.  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       With current ‘A’ class SKUs (~100 nos.), current excel file slowed down while processing.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shortest workable routes in excel using Macro or VBA tools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last option, identify customized software build with own defined logic.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927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_IqEJyLHEGYCuz_FxCO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._AyJWWuUisgfwvsaez6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vIQZ8PNUSln1VsjtC5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EpJFb1hkaF8v0FGEaxu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ezgmZrZUKE2w6EAxnni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5132</TotalTime>
  <Words>745</Words>
  <Application>Microsoft Office PowerPoint</Application>
  <PresentationFormat>On-screen Show (4:3)</PresentationFormat>
  <Paragraphs>158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VVF (India) Limited  PCP- Supply Chain </vt:lpstr>
      <vt:lpstr>Project : Develop Demand Forecasting Model for PCP</vt:lpstr>
      <vt:lpstr>Project : Develop Demand Forecasting Model for PCP M1 to M0 demand variation for Sept’ 15 – Mar’ 16</vt:lpstr>
      <vt:lpstr>Project : Develop Demand Forecasting Model for PCP </vt:lpstr>
      <vt:lpstr>Project : Develop Demand Forecasting Model for PCP </vt:lpstr>
      <vt:lpstr>Project : Develop Demand Forecasting Model for PCP </vt:lpstr>
      <vt:lpstr>Project : Develop Demand Forecasting Model for PCP </vt:lpstr>
      <vt:lpstr>Project : Develop Demand Forecasting Model for PCP </vt:lpstr>
      <vt:lpstr>Project : Develop Demand Forecasting Model for PCP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Program</dc:title>
  <dc:creator>delnaz joshi</dc:creator>
  <cp:lastModifiedBy>Nilesh Gosavi</cp:lastModifiedBy>
  <cp:revision>421</cp:revision>
  <dcterms:created xsi:type="dcterms:W3CDTF">2006-08-16T00:00:00Z</dcterms:created>
  <dcterms:modified xsi:type="dcterms:W3CDTF">2017-04-12T20:09:34Z</dcterms:modified>
</cp:coreProperties>
</file>