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696" r:id="rId5"/>
    <p:sldId id="669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6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FF00"/>
    <a:srgbClr val="009999"/>
    <a:srgbClr val="FFCCCC"/>
    <a:srgbClr val="00FFCC"/>
    <a:srgbClr val="FF0066"/>
    <a:srgbClr val="CC0066"/>
    <a:srgbClr val="99FF33"/>
    <a:srgbClr val="B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5" autoAdjust="0"/>
    <p:restoredTop sz="98579" autoAdjust="0"/>
  </p:normalViewPr>
  <p:slideViewPr>
    <p:cSldViewPr>
      <p:cViewPr>
        <p:scale>
          <a:sx n="66" d="100"/>
          <a:sy n="66" d="100"/>
        </p:scale>
        <p:origin x="-126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830D8-EB8E-4505-9CEB-B8889E5FB55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660E-7955-4D23-A886-E42E418E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0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23-02-2017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A0B1B-4A85-42BF-A09B-8A8782A7F72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24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6F89-C0DA-42FD-85A4-2EF0C92D02CE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3534-CEC4-4B0B-A108-9E1AB0032F4B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75F-7958-4451-BD6E-E7A2113CDC6F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BF8-EE9D-4A52-B7A1-F1637E83B4A4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FE0E-78D6-41FF-A8F3-E896F9002353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5782-9E1E-4EC3-9990-9F961D7E1C05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EDF7-43DC-485B-9C1C-F9D211759480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8954-C9FB-4845-9DC9-CF0BC10E63DE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DE89-DCE0-4D3B-B958-B73A27C6A0D0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3E6-E5D4-4F4D-98B1-B86EAE9CF8DF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1338-08A3-4507-9BA7-B228A631C0E2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990600"/>
            <a:ext cx="8138160" cy="1588"/>
          </a:xfrm>
          <a:prstGeom prst="line">
            <a:avLst/>
          </a:prstGeom>
          <a:ln w="381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6477000" y="6372479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2BC383-CA67-41C7-B02F-A1D805F7FDDA}" type="datetime1">
              <a:rPr lang="en-US" smtClean="0"/>
              <a:t>2/23/2017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pic>
        <p:nvPicPr>
          <p:cNvPr id="15" name="Picture 14" descr="OUR_LOGO.bmp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315325" y="6364986"/>
            <a:ext cx="838200" cy="493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/>
          <p:cNvSpPr>
            <a:spLocks noChangeArrowheads="1"/>
          </p:cNvSpPr>
          <p:nvPr/>
        </p:nvSpPr>
        <p:spPr bwMode="auto">
          <a:xfrm>
            <a:off x="6650037" y="685800"/>
            <a:ext cx="1755775" cy="9921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0800" y="1636713"/>
            <a:ext cx="2247900" cy="390525"/>
          </a:xfrm>
        </p:spPr>
        <p:txBody>
          <a:bodyPr lIns="0" tIns="0" rIns="0" bIns="0" rtlCol="0">
            <a:spAutoFit/>
          </a:bodyPr>
          <a:lstStyle/>
          <a:p>
            <a:pPr marL="12700">
              <a:defRPr/>
            </a:pPr>
            <a:r>
              <a:rPr sz="2250" spc="-25" dirty="0">
                <a:latin typeface="Times New Roman"/>
                <a:cs typeface="Times New Roman"/>
              </a:rPr>
              <a:t>A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partne</a:t>
            </a:r>
            <a:r>
              <a:rPr sz="2250" spc="55" dirty="0">
                <a:latin typeface="Times New Roman"/>
                <a:cs typeface="Times New Roman"/>
              </a:rPr>
              <a:t>r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spc="-40" dirty="0">
                <a:latin typeface="Times New Roman"/>
                <a:cs typeface="Times New Roman"/>
              </a:rPr>
              <a:t>o</a:t>
            </a:r>
            <a:r>
              <a:rPr sz="2250" spc="-25" dirty="0">
                <a:latin typeface="Times New Roman"/>
                <a:cs typeface="Times New Roman"/>
              </a:rPr>
              <a:t>f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spc="-75" dirty="0">
                <a:latin typeface="Times New Roman"/>
                <a:cs typeface="Times New Roman"/>
              </a:rPr>
              <a:t>choice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882205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ALKYL POLYGLUCOSIDE: 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PRELIMINARY BUSINESS CASE 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23-02-2017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58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INPUTS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496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</a:t>
            </a:r>
            <a:r>
              <a:rPr lang="en-US" sz="2000" u="sng" dirty="0" smtClean="0">
                <a:solidFill>
                  <a:schemeClr val="tx2"/>
                </a:solidFill>
              </a:rPr>
              <a:t>Home &amp; Personal Care:</a:t>
            </a:r>
            <a:endParaRPr lang="en-US" sz="2000" u="sng" dirty="0">
              <a:solidFill>
                <a:schemeClr val="tx2"/>
              </a:solidFill>
            </a:endParaRP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Unilever – </a:t>
            </a:r>
            <a:r>
              <a:rPr lang="en-US" sz="1800" dirty="0" smtClean="0">
                <a:solidFill>
                  <a:schemeClr val="tx2"/>
                </a:solidFill>
              </a:rPr>
              <a:t>APG being used in face wash. Cannot use in shampoo due to huge cost delta with SLES.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Johnson &amp; Johnson</a:t>
            </a:r>
            <a:r>
              <a:rPr lang="en-US" sz="1800" dirty="0" smtClean="0">
                <a:solidFill>
                  <a:schemeClr val="tx2"/>
                </a:solidFill>
              </a:rPr>
              <a:t> – Using 10 </a:t>
            </a:r>
            <a:r>
              <a:rPr lang="en-US" sz="1800" dirty="0" err="1" smtClean="0">
                <a:solidFill>
                  <a:schemeClr val="tx2"/>
                </a:solidFill>
              </a:rPr>
              <a:t>mt</a:t>
            </a:r>
            <a:r>
              <a:rPr lang="en-US" sz="1800" dirty="0" smtClean="0">
                <a:solidFill>
                  <a:schemeClr val="tx2"/>
                </a:solidFill>
              </a:rPr>
              <a:t> per year (India?)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Avon</a:t>
            </a:r>
            <a:r>
              <a:rPr lang="en-US" sz="1800" dirty="0" smtClean="0">
                <a:solidFill>
                  <a:schemeClr val="tx2"/>
                </a:solidFill>
              </a:rPr>
              <a:t> – Buying approx.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7mt across </a:t>
            </a:r>
            <a:r>
              <a:rPr lang="en-GB" sz="1800" dirty="0" smtClean="0">
                <a:solidFill>
                  <a:schemeClr val="tx2"/>
                </a:solidFill>
              </a:rPr>
              <a:t>EMEA/LATAM/APAC (per annum / month?)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chemeClr val="tx2"/>
                </a:solidFill>
              </a:rPr>
              <a:t>Cavin</a:t>
            </a:r>
            <a:r>
              <a:rPr lang="en-GB" sz="1800" b="1" dirty="0">
                <a:solidFill>
                  <a:schemeClr val="tx2"/>
                </a:solidFill>
              </a:rPr>
              <a:t> </a:t>
            </a:r>
            <a:r>
              <a:rPr lang="en-GB" sz="1800" b="1" dirty="0" err="1">
                <a:solidFill>
                  <a:schemeClr val="tx2"/>
                </a:solidFill>
              </a:rPr>
              <a:t>Kare</a:t>
            </a:r>
            <a:r>
              <a:rPr lang="en-GB" sz="1800" b="1" dirty="0">
                <a:solidFill>
                  <a:schemeClr val="tx2"/>
                </a:solidFill>
              </a:rPr>
              <a:t> </a:t>
            </a:r>
            <a:r>
              <a:rPr lang="en-GB" sz="1800" dirty="0" smtClean="0">
                <a:solidFill>
                  <a:schemeClr val="tx2"/>
                </a:solidFill>
              </a:rPr>
              <a:t>– 24 </a:t>
            </a:r>
            <a:r>
              <a:rPr lang="en-GB" sz="1800" dirty="0" err="1" smtClean="0">
                <a:solidFill>
                  <a:schemeClr val="tx2"/>
                </a:solidFill>
              </a:rPr>
              <a:t>mt</a:t>
            </a:r>
            <a:r>
              <a:rPr lang="en-GB" sz="1800" dirty="0" smtClean="0">
                <a:solidFill>
                  <a:schemeClr val="tx2"/>
                </a:solidFill>
              </a:rPr>
              <a:t> per year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tx2"/>
                </a:solidFill>
              </a:rPr>
              <a:t>ITC</a:t>
            </a:r>
            <a:r>
              <a:rPr lang="en-GB" sz="1800" dirty="0" smtClean="0">
                <a:solidFill>
                  <a:schemeClr val="tx2"/>
                </a:solidFill>
              </a:rPr>
              <a:t>,</a:t>
            </a:r>
            <a:r>
              <a:rPr lang="en-GB" sz="1800" b="1" dirty="0" smtClean="0">
                <a:solidFill>
                  <a:schemeClr val="tx2"/>
                </a:solidFill>
              </a:rPr>
              <a:t> </a:t>
            </a:r>
            <a:r>
              <a:rPr lang="en-GB" sz="1800" b="1" dirty="0" err="1" smtClean="0">
                <a:solidFill>
                  <a:schemeClr val="tx2"/>
                </a:solidFill>
              </a:rPr>
              <a:t>Oriflam</a:t>
            </a:r>
            <a:r>
              <a:rPr lang="en-GB" sz="1800" b="1" dirty="0" smtClean="0">
                <a:solidFill>
                  <a:schemeClr val="tx2"/>
                </a:solidFill>
              </a:rPr>
              <a:t>,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</a:rPr>
              <a:t>Amway </a:t>
            </a:r>
            <a:r>
              <a:rPr lang="en-GB" sz="1800" dirty="0" smtClean="0">
                <a:solidFill>
                  <a:schemeClr val="tx2"/>
                </a:solidFill>
              </a:rPr>
              <a:t>– All using APG. Volumes not specified.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tx2"/>
                </a:solidFill>
              </a:rPr>
              <a:t>Henkel</a:t>
            </a:r>
            <a:r>
              <a:rPr lang="en-GB" sz="1800" dirty="0" smtClean="0">
                <a:solidFill>
                  <a:schemeClr val="tx2"/>
                </a:solidFill>
              </a:rPr>
              <a:t> - 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Need to contact many more end users and experts to gain market insight.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465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PLAYERS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496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71600"/>
            <a:ext cx="8229600" cy="4389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BASF –Largest player. Selling in India from T</a:t>
            </a:r>
            <a:r>
              <a:rPr lang="en-US" sz="2000" dirty="0" smtClean="0">
                <a:solidFill>
                  <a:schemeClr val="tx2"/>
                </a:solidFill>
              </a:rPr>
              <a:t>hai unit under Indo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        ASEAN FTA.  Expected to start production at </a:t>
            </a:r>
            <a:r>
              <a:rPr lang="en-US" sz="2000" dirty="0" err="1" smtClean="0">
                <a:solidFill>
                  <a:schemeClr val="tx2"/>
                </a:solidFill>
              </a:rPr>
              <a:t>Dahej</a:t>
            </a:r>
            <a:r>
              <a:rPr lang="en-US" sz="2000" dirty="0" smtClean="0">
                <a:solidFill>
                  <a:schemeClr val="tx2"/>
                </a:solidFill>
              </a:rPr>
              <a:t> unit in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        India.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Du Pont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Dow Chemicals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Clariant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Croda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SEPPIC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Shanghai Fine </a:t>
            </a:r>
            <a:r>
              <a:rPr lang="en-US" sz="2000" dirty="0" smtClean="0">
                <a:solidFill>
                  <a:schemeClr val="tx2"/>
                </a:solidFill>
              </a:rPr>
              <a:t>Chemicals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Kao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Other Chinese cos.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Note: Galaxy is importing and trading this product. Venus is considering making this and is under R&amp;D stage.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PRICE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496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928" y="14020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9540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The price is based on the active content of the product.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The import price from various cos. and of different grades range from INR 90 – 225.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Paper costing done by R&amp;D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63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VVF ADVANTAGE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496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928" y="14020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9540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Control of the raw material – fatty alcohol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Many of the potential customers are already in VVF’s portfolio. Easier to upsell.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In-house technical knowhow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Will give us an advantage in Agrochemical business too.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7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38800" y="5334000"/>
            <a:ext cx="3316224" cy="9144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1430"/>
                <a:solidFill>
                  <a:srgbClr val="0099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Calibri" panose="020F0502020204030204" pitchFamily="34" charset="0"/>
              </a:rPr>
              <a:t>Thank You!</a:t>
            </a:r>
            <a:endParaRPr lang="en-US" b="1" spc="50" dirty="0">
              <a:ln w="11430"/>
              <a:solidFill>
                <a:srgbClr val="0099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41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Flow of Presentation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PRODUCT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WHY APG?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RAW MATERIALS 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CUSTOMER 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EXISTING PLAYERS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MARKET 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VVF </a:t>
            </a:r>
            <a:r>
              <a:rPr lang="en-US" sz="2000" dirty="0" smtClean="0">
                <a:solidFill>
                  <a:schemeClr val="tx2"/>
                </a:solidFill>
              </a:rPr>
              <a:t>ADVANTAGE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33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Alkyl P</a:t>
            </a:r>
            <a:r>
              <a:rPr lang="en-US" sz="2000" b="1" dirty="0" smtClean="0">
                <a:solidFill>
                  <a:schemeClr val="tx2"/>
                </a:solidFill>
              </a:rPr>
              <a:t>olyglycosides</a:t>
            </a:r>
            <a:r>
              <a:rPr lang="en-US" sz="2000" dirty="0">
                <a:solidFill>
                  <a:schemeClr val="tx2"/>
                </a:solidFill>
              </a:rPr>
              <a:t> (APGs) are a class of non-ionic surfactants widely used in a variety of household and industrial applications. They are derived from sugars, usually glucose derivatives, and fatty </a:t>
            </a:r>
            <a:r>
              <a:rPr lang="en-US" sz="2000" dirty="0" smtClean="0">
                <a:solidFill>
                  <a:schemeClr val="tx2"/>
                </a:solidFill>
              </a:rPr>
              <a:t>alcohols.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Following are commonly used grades of APG: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Caprylyl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  <a:r>
              <a:rPr lang="en-US" sz="2000" dirty="0" err="1">
                <a:solidFill>
                  <a:schemeClr val="tx2"/>
                </a:solidFill>
              </a:rPr>
              <a:t>Capryl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Glucoside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C8-10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Lauryl </a:t>
            </a:r>
            <a:r>
              <a:rPr lang="en-US" sz="2000" dirty="0" err="1">
                <a:solidFill>
                  <a:schemeClr val="tx2"/>
                </a:solidFill>
              </a:rPr>
              <a:t>Glucoside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C12-14, </a:t>
            </a:r>
            <a:r>
              <a:rPr lang="en-US" sz="2000" dirty="0" smtClean="0">
                <a:solidFill>
                  <a:schemeClr val="tx2"/>
                </a:solidFill>
              </a:rPr>
              <a:t>C12-16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tx2"/>
                </a:solidFill>
              </a:rPr>
              <a:t>Decyl</a:t>
            </a:r>
            <a:r>
              <a:rPr lang="en-IN" sz="2000" dirty="0" smtClean="0">
                <a:solidFill>
                  <a:schemeClr val="tx2"/>
                </a:solidFill>
              </a:rPr>
              <a:t> </a:t>
            </a:r>
            <a:r>
              <a:rPr lang="en-IN" sz="2000" dirty="0" err="1">
                <a:solidFill>
                  <a:schemeClr val="tx2"/>
                </a:solidFill>
              </a:rPr>
              <a:t>Glucoside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 smtClean="0">
                <a:solidFill>
                  <a:schemeClr val="tx2"/>
                </a:solidFill>
              </a:rPr>
              <a:t>C8-16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Coco </a:t>
            </a:r>
            <a:r>
              <a:rPr lang="en-US" sz="2000" dirty="0" err="1">
                <a:solidFill>
                  <a:schemeClr val="tx2"/>
                </a:solidFill>
              </a:rPr>
              <a:t>Glucoside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C8-14</a:t>
            </a:r>
            <a:r>
              <a:rPr lang="en-US" sz="2000" dirty="0">
                <a:solidFill>
                  <a:schemeClr val="tx2"/>
                </a:solidFill>
              </a:rPr>
              <a:t> 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u="sng" dirty="0" smtClean="0">
                <a:solidFill>
                  <a:schemeClr val="tx2"/>
                </a:solidFill>
              </a:rPr>
              <a:t>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Good cleansing </a:t>
            </a:r>
            <a:r>
              <a:rPr lang="en-US" sz="2000" dirty="0" smtClean="0">
                <a:solidFill>
                  <a:schemeClr val="tx2"/>
                </a:solidFill>
              </a:rPr>
              <a:t>properties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Good foaming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Oil removing  agent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Synergistic performance interactions with anionic surfactants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46482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Excellent ecological </a:t>
            </a:r>
            <a:r>
              <a:rPr lang="en-US" sz="2000" dirty="0" smtClean="0">
                <a:solidFill>
                  <a:schemeClr val="tx2"/>
                </a:solidFill>
              </a:rPr>
              <a:t>&amp; toxicological properties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Skin friendliness</a:t>
            </a:r>
          </a:p>
          <a:p>
            <a:pPr>
              <a:buClr>
                <a:schemeClr val="accent3"/>
              </a:buClr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76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>
                <a:solidFill>
                  <a:schemeClr val="tx2"/>
                </a:solidFill>
              </a:rPr>
              <a:t>Major applications of APG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Liquid Detergents (Dish wash, Car Wash, Laundry)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Shampoo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Face wash &amp; Cleansing lotions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Industrial and Institutional (I&amp;I) </a:t>
            </a:r>
            <a:r>
              <a:rPr lang="en-US" sz="2000" dirty="0" smtClean="0">
                <a:solidFill>
                  <a:schemeClr val="tx2"/>
                </a:solidFill>
              </a:rPr>
              <a:t>Cleaners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Surfactant in Agrochemicals (herbicides)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Fabric softener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Baby Wipes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Household detergents hold the largest share among the applications.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767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POTENTIAL: WHY APG?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Estimated global market is over </a:t>
            </a:r>
            <a:r>
              <a:rPr lang="en-US" sz="2000" b="1" dirty="0" smtClean="0">
                <a:solidFill>
                  <a:schemeClr val="tx2"/>
                </a:solidFill>
              </a:rPr>
              <a:t>90K MT in 2015 </a:t>
            </a:r>
            <a:r>
              <a:rPr lang="en-US" sz="2000" dirty="0" smtClean="0">
                <a:solidFill>
                  <a:schemeClr val="tx2"/>
                </a:solidFill>
              </a:rPr>
              <a:t>and expected to exceed </a:t>
            </a:r>
            <a:r>
              <a:rPr lang="en-US" sz="2000" b="1" dirty="0" smtClean="0">
                <a:solidFill>
                  <a:schemeClr val="tx2"/>
                </a:solidFill>
              </a:rPr>
              <a:t>130K MT by 2023 </a:t>
            </a:r>
            <a:r>
              <a:rPr lang="en-US" sz="2000" dirty="0" smtClean="0">
                <a:solidFill>
                  <a:schemeClr val="tx2"/>
                </a:solidFill>
              </a:rPr>
              <a:t>with a CAGR of 4.5%.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 terms of revenue, its close to </a:t>
            </a:r>
            <a:r>
              <a:rPr lang="en-US" sz="2000" b="1" dirty="0" smtClean="0">
                <a:solidFill>
                  <a:schemeClr val="tx2"/>
                </a:solidFill>
              </a:rPr>
              <a:t>$480 </a:t>
            </a:r>
            <a:r>
              <a:rPr lang="en-US" sz="2000" b="1" dirty="0" err="1" smtClean="0">
                <a:solidFill>
                  <a:schemeClr val="tx2"/>
                </a:solidFill>
              </a:rPr>
              <a:t>Mn</a:t>
            </a:r>
            <a:r>
              <a:rPr lang="en-US" sz="2000" b="1" dirty="0" smtClean="0">
                <a:solidFill>
                  <a:schemeClr val="tx2"/>
                </a:solidFill>
              </a:rPr>
              <a:t>. in 2015 </a:t>
            </a:r>
            <a:r>
              <a:rPr lang="en-US" sz="2000" dirty="0" smtClean="0">
                <a:solidFill>
                  <a:schemeClr val="tx2"/>
                </a:solidFill>
              </a:rPr>
              <a:t>and likely to be worth more than </a:t>
            </a:r>
            <a:r>
              <a:rPr lang="en-US" sz="2000" b="1" dirty="0" smtClean="0">
                <a:solidFill>
                  <a:schemeClr val="tx2"/>
                </a:solidFill>
              </a:rPr>
              <a:t>$750 </a:t>
            </a:r>
            <a:r>
              <a:rPr lang="en-US" sz="2000" b="1" dirty="0" err="1" smtClean="0">
                <a:solidFill>
                  <a:schemeClr val="tx2"/>
                </a:solidFill>
              </a:rPr>
              <a:t>Mn</a:t>
            </a:r>
            <a:r>
              <a:rPr lang="en-US" sz="2000" b="1" dirty="0" smtClean="0">
                <a:solidFill>
                  <a:schemeClr val="tx2"/>
                </a:solidFill>
              </a:rPr>
              <a:t>. by 2023 </a:t>
            </a:r>
            <a:r>
              <a:rPr lang="en-US" sz="2000" dirty="0" smtClean="0">
                <a:solidFill>
                  <a:schemeClr val="tx2"/>
                </a:solidFill>
              </a:rPr>
              <a:t>with a CAGR of 5.5%.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Import figures in India: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        Note: Import figures in FY 16-17 need to be revalidated and reasons for decline need to  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be assessed.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505200"/>
            <a:ext cx="713898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222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POTENTIAL: WHY APG?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Popularity of organic and natural cosmetics and personal care products </a:t>
            </a:r>
            <a:r>
              <a:rPr lang="en-US" sz="2000" dirty="0" smtClean="0">
                <a:solidFill>
                  <a:schemeClr val="tx2"/>
                </a:solidFill>
              </a:rPr>
              <a:t>will drive the demand for APG.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product is quickly replacing conventional surfactants </a:t>
            </a:r>
            <a:r>
              <a:rPr lang="en-US" sz="2000" dirty="0" smtClean="0">
                <a:solidFill>
                  <a:schemeClr val="tx2"/>
                </a:solidFill>
              </a:rPr>
              <a:t>like LAB </a:t>
            </a:r>
            <a:r>
              <a:rPr lang="en-US" sz="2000" dirty="0">
                <a:solidFill>
                  <a:schemeClr val="tx2"/>
                </a:solidFill>
              </a:rPr>
              <a:t>, SLS, </a:t>
            </a:r>
            <a:r>
              <a:rPr lang="en-US" sz="2000" dirty="0" smtClean="0">
                <a:solidFill>
                  <a:schemeClr val="tx2"/>
                </a:solidFill>
              </a:rPr>
              <a:t>SLES due to growing awareness for </a:t>
            </a:r>
            <a:r>
              <a:rPr lang="en-US" sz="2000" dirty="0" err="1" smtClean="0">
                <a:solidFill>
                  <a:schemeClr val="tx2"/>
                </a:solidFill>
              </a:rPr>
              <a:t>sulphate</a:t>
            </a:r>
            <a:r>
              <a:rPr lang="en-US" sz="2000" dirty="0" smtClean="0">
                <a:solidFill>
                  <a:schemeClr val="tx2"/>
                </a:solidFill>
              </a:rPr>
              <a:t> free and biodegradable ingredients.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Europe is the dominant market since past couple of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India and China are expected to drive the demand in Asia with </a:t>
            </a:r>
            <a:r>
              <a:rPr lang="en-US" sz="2000" dirty="0">
                <a:solidFill>
                  <a:schemeClr val="tx2"/>
                </a:solidFill>
              </a:rPr>
              <a:t>increasing awareness about potential health hazards caused by synthetic </a:t>
            </a:r>
            <a:r>
              <a:rPr lang="en-US" sz="2000" dirty="0" smtClean="0">
                <a:solidFill>
                  <a:schemeClr val="tx2"/>
                </a:solidFill>
              </a:rPr>
              <a:t>surfactants and also due to rise in middle class disposable income. 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96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MATERIALS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6876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</a:t>
            </a:r>
          </a:p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1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u="sng" dirty="0" smtClean="0">
                <a:solidFill>
                  <a:schemeClr val="tx2"/>
                </a:solidFill>
              </a:rPr>
              <a:t>Fatty </a:t>
            </a:r>
            <a:r>
              <a:rPr lang="en-US" sz="2000" u="sng" dirty="0">
                <a:solidFill>
                  <a:schemeClr val="tx2"/>
                </a:solidFill>
              </a:rPr>
              <a:t>Alcohol 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Fatty-alcohol </a:t>
            </a:r>
            <a:r>
              <a:rPr lang="en-US" sz="2000" dirty="0">
                <a:solidFill>
                  <a:schemeClr val="tx2"/>
                </a:solidFill>
              </a:rPr>
              <a:t>blends are used in the alkyl polyglycoside synthesis to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build </a:t>
            </a:r>
            <a:r>
              <a:rPr lang="en-US" sz="2000" dirty="0">
                <a:solidFill>
                  <a:schemeClr val="tx2"/>
                </a:solidFill>
              </a:rPr>
              <a:t>up the hydrophobic part of the molecule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2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u="sng" dirty="0">
                <a:solidFill>
                  <a:schemeClr val="tx2"/>
                </a:solidFill>
              </a:rPr>
              <a:t>Carbohydrate </a:t>
            </a:r>
            <a:r>
              <a:rPr lang="en-US" sz="2000" u="sng" dirty="0" smtClean="0">
                <a:solidFill>
                  <a:schemeClr val="tx2"/>
                </a:solidFill>
              </a:rPr>
              <a:t>Source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The </a:t>
            </a:r>
            <a:r>
              <a:rPr lang="en-US" sz="2000" dirty="0">
                <a:solidFill>
                  <a:schemeClr val="tx2"/>
                </a:solidFill>
              </a:rPr>
              <a:t>hydrophilic part of the alkyl polyglycoside molecule is derived 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 from a </a:t>
            </a:r>
            <a:r>
              <a:rPr lang="en-US" sz="2000" dirty="0">
                <a:solidFill>
                  <a:schemeClr val="tx2"/>
                </a:solidFill>
              </a:rPr>
              <a:t>carbohydrate.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 Based </a:t>
            </a:r>
            <a:r>
              <a:rPr lang="en-US" sz="2000" dirty="0">
                <a:solidFill>
                  <a:schemeClr val="tx2"/>
                </a:solidFill>
              </a:rPr>
              <a:t>on starch from corn, wheat, or potatoes, both polymeric and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 monomeric </a:t>
            </a:r>
            <a:r>
              <a:rPr lang="en-US" sz="2000" dirty="0">
                <a:solidFill>
                  <a:schemeClr val="tx2"/>
                </a:solidFill>
              </a:rPr>
              <a:t>carbohydrates are suitable as raw materials for the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      production </a:t>
            </a:r>
            <a:r>
              <a:rPr lang="en-US" sz="2000" dirty="0">
                <a:solidFill>
                  <a:schemeClr val="tx2"/>
                </a:solidFill>
              </a:rPr>
              <a:t>of alkyl </a:t>
            </a:r>
            <a:r>
              <a:rPr lang="en-US" sz="2000" dirty="0" smtClean="0">
                <a:solidFill>
                  <a:schemeClr val="tx2"/>
                </a:solidFill>
              </a:rPr>
              <a:t>polyglycosides.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065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6876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All </a:t>
            </a:r>
            <a:r>
              <a:rPr lang="en-US" sz="2000" dirty="0">
                <a:solidFill>
                  <a:schemeClr val="tx2"/>
                </a:solidFill>
              </a:rPr>
              <a:t>processes for the reaction of carbohydrates to alkyl polyglycosides by the Fischer synthesis can be attributed to two process</a:t>
            </a:r>
            <a:r>
              <a:rPr lang="en-US" sz="2000" u="sng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variants, namely </a:t>
            </a:r>
            <a:r>
              <a:rPr lang="en-US" sz="2000" u="sng" dirty="0" smtClean="0">
                <a:solidFill>
                  <a:schemeClr val="tx2"/>
                </a:solidFill>
              </a:rPr>
              <a:t>Direct Synthesis (one step)</a:t>
            </a:r>
            <a:r>
              <a:rPr lang="en-US" sz="2000" dirty="0" smtClean="0">
                <a:solidFill>
                  <a:schemeClr val="tx2"/>
                </a:solidFill>
              </a:rPr>
              <a:t>and </a:t>
            </a:r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u="sng" dirty="0" smtClean="0">
                <a:solidFill>
                  <a:schemeClr val="tx2"/>
                </a:solidFill>
              </a:rPr>
              <a:t>Transacetalization (two step) </a:t>
            </a:r>
            <a:r>
              <a:rPr lang="en-US" sz="2000" dirty="0" smtClean="0">
                <a:solidFill>
                  <a:schemeClr val="tx2"/>
                </a:solidFill>
              </a:rPr>
              <a:t>process.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 either case, the reaction can be carried out in batches or </a:t>
            </a:r>
            <a:r>
              <a:rPr lang="en-US" sz="2000" dirty="0" smtClean="0">
                <a:solidFill>
                  <a:schemeClr val="tx2"/>
                </a:solidFill>
              </a:rPr>
              <a:t>continuously.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BASF, worlds largest producer of APG surfactant employs the one step process.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58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INPUTS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6876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We spoke to some customers in HPC and Agro industries and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their inputs are as follows:</a:t>
            </a:r>
          </a:p>
          <a:p>
            <a:pPr marL="0" indent="0">
              <a:buNone/>
            </a:pPr>
            <a:endParaRPr lang="en-US" sz="2000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lang="en-US" sz="2000" u="sng" dirty="0" smtClean="0">
                <a:solidFill>
                  <a:schemeClr val="tx2"/>
                </a:solidFill>
              </a:rPr>
              <a:t>Agro chemicals: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Coromandel</a:t>
            </a:r>
            <a:r>
              <a:rPr lang="en-US" sz="1800" dirty="0" smtClean="0">
                <a:solidFill>
                  <a:schemeClr val="tx2"/>
                </a:solidFill>
              </a:rPr>
              <a:t> – Using APG in Glyphosate (9 – 10% dosage) and buying from BASF – </a:t>
            </a:r>
            <a:r>
              <a:rPr lang="en-US" sz="1800" dirty="0" err="1" smtClean="0">
                <a:solidFill>
                  <a:schemeClr val="tx2"/>
                </a:solidFill>
              </a:rPr>
              <a:t>Agnique</a:t>
            </a:r>
            <a:r>
              <a:rPr lang="en-US" sz="1800" dirty="0" smtClean="0">
                <a:solidFill>
                  <a:schemeClr val="tx2"/>
                </a:solidFill>
              </a:rPr>
              <a:t> BL 7055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tx2"/>
                </a:solidFill>
              </a:rPr>
              <a:t>Indofil</a:t>
            </a:r>
            <a:r>
              <a:rPr lang="en-US" sz="1800" dirty="0" smtClean="0">
                <a:solidFill>
                  <a:schemeClr val="tx2"/>
                </a:solidFill>
              </a:rPr>
              <a:t> – APG is a trend now as it is a good binding and wetting agent and bio-degradable. Used as a tank </a:t>
            </a:r>
            <a:r>
              <a:rPr lang="en-US" sz="1800" dirty="0" err="1" smtClean="0">
                <a:solidFill>
                  <a:schemeClr val="tx2"/>
                </a:solidFill>
              </a:rPr>
              <a:t>adjuvent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lang="en-US" sz="2000" u="sng" dirty="0" smtClean="0">
                <a:solidFill>
                  <a:schemeClr val="tx2"/>
                </a:solidFill>
              </a:rPr>
              <a:t>Home &amp; Personal Care:</a:t>
            </a:r>
            <a:endParaRPr lang="en-US" sz="2000" u="sng" dirty="0">
              <a:solidFill>
                <a:schemeClr val="tx2"/>
              </a:solidFill>
            </a:endParaRP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Himalaya</a:t>
            </a:r>
            <a:r>
              <a:rPr lang="en-US" sz="1800" dirty="0" smtClean="0">
                <a:solidFill>
                  <a:schemeClr val="tx2"/>
                </a:solidFill>
              </a:rPr>
              <a:t> – Currently using 700 – 1000 MT per annum of combined grades for face wash and shampoo. Buying from BASF. Now found a Chinese supplier.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61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55FB525BF7E4C871F72862460E94B" ma:contentTypeVersion="0" ma:contentTypeDescription="Create a new document." ma:contentTypeScope="" ma:versionID="f63fbb004704384a7153b981256148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4993845c5bb0c7cbd1aa17415cab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E6A327-4B4F-4100-A328-1644DFC0D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5B03DC-DECC-4D7B-9E65-F1F4480445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A7F947-6322-4CFE-A02B-827252E93C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20821</TotalTime>
  <Words>766</Words>
  <Application>Microsoft Office PowerPoint</Application>
  <PresentationFormat>On-screen Show (4:3)</PresentationFormat>
  <Paragraphs>148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A partner of choice</vt:lpstr>
      <vt:lpstr>Flow of Presentation</vt:lpstr>
      <vt:lpstr>PRODUCT </vt:lpstr>
      <vt:lpstr>APPLICATIONS </vt:lpstr>
      <vt:lpstr>MARKET POTENTIAL: WHY APG?</vt:lpstr>
      <vt:lpstr>MARKET POTENTIAL: WHY APG?</vt:lpstr>
      <vt:lpstr>RAW MATERIALS </vt:lpstr>
      <vt:lpstr>PRODUCTION </vt:lpstr>
      <vt:lpstr>CUSTOMER INPUTS </vt:lpstr>
      <vt:lpstr>CUSTOMER INPUTS </vt:lpstr>
      <vt:lpstr>EXISTING PLAYERS</vt:lpstr>
      <vt:lpstr>MARKET PRICE</vt:lpstr>
      <vt:lpstr>VVF ADVANTAGE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Pankaj Patodia</cp:lastModifiedBy>
  <cp:revision>1728</cp:revision>
  <dcterms:created xsi:type="dcterms:W3CDTF">2006-08-16T00:00:00Z</dcterms:created>
  <dcterms:modified xsi:type="dcterms:W3CDTF">2017-02-23T08:30:04Z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0x01010080A55FB525BF7E4C871F72862460E94B</vt:lpwstr>
  </property>
</Properties>
</file>