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12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j.khan\Desktop\1dovesoap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685800"/>
            <a:ext cx="1905000" cy="1306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4835525"/>
            <a:ext cx="2667000" cy="20224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09600" y="533400"/>
            <a:ext cx="7543800" cy="59016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1467" marR="43290">
              <a:lnSpc>
                <a:spcPts val="2155"/>
              </a:lnSpc>
              <a:spcBef>
                <a:spcPts val="107"/>
              </a:spcBef>
            </a:pPr>
            <a:r>
              <a:rPr lang="en-US" sz="3200" dirty="0" smtClean="0">
                <a:solidFill>
                  <a:srgbClr val="003C69"/>
                </a:solidFill>
                <a:latin typeface="Georgia"/>
                <a:cs typeface="Georgia"/>
              </a:rPr>
              <a:t>Achievements.                        </a:t>
            </a:r>
            <a:r>
              <a:rPr lang="en-US" sz="1400" dirty="0" smtClean="0">
                <a:solidFill>
                  <a:srgbClr val="003C69"/>
                </a:solidFill>
                <a:latin typeface="Georgia"/>
                <a:cs typeface="Georgia"/>
              </a:rPr>
              <a:t>Project Owner Ms. Delna </a:t>
            </a:r>
          </a:p>
          <a:p>
            <a:pPr marL="61467" marR="43290">
              <a:lnSpc>
                <a:spcPts val="2155"/>
              </a:lnSpc>
              <a:spcBef>
                <a:spcPts val="107"/>
              </a:spcBef>
            </a:pPr>
            <a:endParaRPr lang="en-US" sz="2000" dirty="0" smtClean="0">
              <a:solidFill>
                <a:srgbClr val="003C69"/>
              </a:solidFill>
              <a:latin typeface="Georgia"/>
              <a:cs typeface="Georgia"/>
            </a:endParaRPr>
          </a:p>
          <a:p>
            <a:pPr marL="61467" marR="43290">
              <a:lnSpc>
                <a:spcPts val="2155"/>
              </a:lnSpc>
              <a:spcBef>
                <a:spcPts val="107"/>
              </a:spcBef>
            </a:pPr>
            <a:r>
              <a:rPr lang="en-US" sz="2400" dirty="0" smtClean="0">
                <a:solidFill>
                  <a:srgbClr val="003C69"/>
                </a:solidFill>
                <a:latin typeface="Georgia"/>
                <a:cs typeface="Georgia"/>
              </a:rPr>
              <a:t>Cracking of Dove fragrance.</a:t>
            </a:r>
          </a:p>
          <a:p>
            <a:pPr marL="404367" marR="43290" indent="-342900">
              <a:lnSpc>
                <a:spcPts val="2155"/>
              </a:lnSpc>
              <a:spcBef>
                <a:spcPts val="107"/>
              </a:spcBef>
              <a:buFont typeface="Arial" charset="0"/>
              <a:buChar char="•"/>
            </a:pPr>
            <a:r>
              <a:rPr lang="en-US" sz="2000" dirty="0" smtClean="0">
                <a:solidFill>
                  <a:srgbClr val="003C69"/>
                </a:solidFill>
                <a:latin typeface="Georgia"/>
                <a:cs typeface="Georgia"/>
              </a:rPr>
              <a:t>We failed 1</a:t>
            </a:r>
            <a:r>
              <a:rPr lang="en-US" sz="2000" baseline="30000" dirty="0" smtClean="0">
                <a:solidFill>
                  <a:srgbClr val="003C69"/>
                </a:solidFill>
                <a:latin typeface="Georgia"/>
                <a:cs typeface="Georgia"/>
              </a:rPr>
              <a:t>st</a:t>
            </a:r>
            <a:r>
              <a:rPr lang="en-US" sz="2000" dirty="0" smtClean="0">
                <a:solidFill>
                  <a:srgbClr val="003C69"/>
                </a:solidFill>
                <a:latin typeface="Georgia"/>
                <a:cs typeface="Georgia"/>
              </a:rPr>
              <a:t>  consumer trail against Dove by one side.</a:t>
            </a:r>
          </a:p>
          <a:p>
            <a:pPr marL="61467" marR="43290">
              <a:lnSpc>
                <a:spcPts val="2155"/>
              </a:lnSpc>
              <a:spcBef>
                <a:spcPts val="107"/>
              </a:spcBef>
            </a:pPr>
            <a:endParaRPr lang="en-US" sz="2000" dirty="0" smtClean="0">
              <a:solidFill>
                <a:srgbClr val="003C69"/>
              </a:solidFill>
              <a:latin typeface="Georgia"/>
              <a:cs typeface="Georgia"/>
            </a:endParaRPr>
          </a:p>
          <a:p>
            <a:pPr marL="404367" marR="43290" indent="-342900">
              <a:lnSpc>
                <a:spcPts val="2155"/>
              </a:lnSpc>
              <a:spcBef>
                <a:spcPts val="107"/>
              </a:spcBef>
              <a:buFont typeface="Arial" charset="0"/>
              <a:buChar char="•"/>
            </a:pPr>
            <a:r>
              <a:rPr lang="en-US" sz="2000" dirty="0" smtClean="0">
                <a:solidFill>
                  <a:srgbClr val="003C69"/>
                </a:solidFill>
                <a:latin typeface="Georgia"/>
                <a:cs typeface="Georgia"/>
              </a:rPr>
              <a:t>Before placing second consumer trail following steps taken.</a:t>
            </a:r>
          </a:p>
          <a:p>
            <a:pPr marL="404367" marR="43290" indent="-342900">
              <a:lnSpc>
                <a:spcPts val="2155"/>
              </a:lnSpc>
              <a:spcBef>
                <a:spcPts val="107"/>
              </a:spcBef>
              <a:buFont typeface="Arial" charset="0"/>
              <a:buChar char="•"/>
            </a:pPr>
            <a:r>
              <a:rPr lang="en-US" sz="2000" dirty="0" smtClean="0">
                <a:solidFill>
                  <a:srgbClr val="003C69"/>
                </a:solidFill>
                <a:latin typeface="Georgia"/>
                <a:cs typeface="Georgia"/>
              </a:rPr>
              <a:t>Closely evaluated the bench mark DOVE, profile mapping and performance.</a:t>
            </a:r>
          </a:p>
          <a:p>
            <a:pPr marL="404367" marR="43290" indent="-342900">
              <a:lnSpc>
                <a:spcPts val="2155"/>
              </a:lnSpc>
              <a:spcBef>
                <a:spcPts val="107"/>
              </a:spcBef>
              <a:buFont typeface="Arial" charset="0"/>
              <a:buChar char="•"/>
            </a:pPr>
            <a:r>
              <a:rPr lang="en-US" sz="2000" dirty="0">
                <a:solidFill>
                  <a:srgbClr val="003C69"/>
                </a:solidFill>
                <a:latin typeface="Georgia"/>
                <a:cs typeface="Georgia"/>
              </a:rPr>
              <a:t>Communicated to each fragrance house in perfumery </a:t>
            </a:r>
            <a:r>
              <a:rPr lang="en-US" sz="2000" dirty="0" smtClean="0">
                <a:solidFill>
                  <a:srgbClr val="003C69"/>
                </a:solidFill>
                <a:latin typeface="Georgia"/>
                <a:cs typeface="Georgia"/>
              </a:rPr>
              <a:t>language.</a:t>
            </a:r>
          </a:p>
          <a:p>
            <a:pPr marL="404367" marR="43290" indent="-342900">
              <a:lnSpc>
                <a:spcPts val="2155"/>
              </a:lnSpc>
              <a:spcBef>
                <a:spcPts val="107"/>
              </a:spcBef>
              <a:buFont typeface="Arial" charset="0"/>
              <a:buChar char="•"/>
            </a:pPr>
            <a:r>
              <a:rPr lang="en-US" sz="2000" dirty="0">
                <a:solidFill>
                  <a:srgbClr val="003C69"/>
                </a:solidFill>
                <a:latin typeface="Georgia"/>
                <a:cs typeface="Georgia"/>
              </a:rPr>
              <a:t>Brief open to 4 fragrance house. IFF /GFL/</a:t>
            </a:r>
            <a:r>
              <a:rPr lang="en-US" sz="2000" dirty="0" err="1">
                <a:solidFill>
                  <a:srgbClr val="003C69"/>
                </a:solidFill>
                <a:latin typeface="Georgia"/>
                <a:cs typeface="Georgia"/>
              </a:rPr>
              <a:t>Firminich</a:t>
            </a:r>
            <a:r>
              <a:rPr lang="en-US" sz="2000" dirty="0">
                <a:solidFill>
                  <a:srgbClr val="003C69"/>
                </a:solidFill>
                <a:latin typeface="Georgia"/>
                <a:cs typeface="Georgia"/>
              </a:rPr>
              <a:t> /</a:t>
            </a:r>
            <a:r>
              <a:rPr lang="en-US" sz="2000" dirty="0" smtClean="0">
                <a:solidFill>
                  <a:srgbClr val="003C69"/>
                </a:solidFill>
                <a:latin typeface="Georgia"/>
                <a:cs typeface="Georgia"/>
              </a:rPr>
              <a:t>MANE</a:t>
            </a:r>
          </a:p>
          <a:p>
            <a:pPr marL="404367" marR="43290" indent="-342900">
              <a:lnSpc>
                <a:spcPts val="2155"/>
              </a:lnSpc>
              <a:spcBef>
                <a:spcPts val="107"/>
              </a:spcBef>
              <a:buFont typeface="Arial" charset="0"/>
              <a:buChar char="•"/>
            </a:pPr>
            <a:r>
              <a:rPr lang="en-US" sz="2000" dirty="0" smtClean="0">
                <a:solidFill>
                  <a:srgbClr val="003C69"/>
                </a:solidFill>
                <a:latin typeface="Georgia"/>
                <a:cs typeface="Georgia"/>
              </a:rPr>
              <a:t>Given feedback after </a:t>
            </a:r>
            <a:r>
              <a:rPr lang="en-US" sz="2000" dirty="0">
                <a:solidFill>
                  <a:srgbClr val="003C69"/>
                </a:solidFill>
                <a:latin typeface="Georgia"/>
                <a:cs typeface="Georgia"/>
              </a:rPr>
              <a:t>every </a:t>
            </a:r>
            <a:r>
              <a:rPr lang="en-US" sz="2000" dirty="0" smtClean="0">
                <a:solidFill>
                  <a:srgbClr val="003C69"/>
                </a:solidFill>
                <a:latin typeface="Georgia"/>
                <a:cs typeface="Georgia"/>
              </a:rPr>
              <a:t>submission. MANE </a:t>
            </a:r>
            <a:r>
              <a:rPr lang="en-US" sz="2000" dirty="0">
                <a:solidFill>
                  <a:srgbClr val="003C69"/>
                </a:solidFill>
                <a:latin typeface="Georgia"/>
                <a:cs typeface="Georgia"/>
              </a:rPr>
              <a:t>has noted  each point very </a:t>
            </a:r>
            <a:r>
              <a:rPr lang="en-US" sz="2000" dirty="0" smtClean="0">
                <a:solidFill>
                  <a:srgbClr val="003C69"/>
                </a:solidFill>
                <a:latin typeface="Georgia"/>
                <a:cs typeface="Georgia"/>
              </a:rPr>
              <a:t>silently,23rd </a:t>
            </a:r>
            <a:r>
              <a:rPr lang="en-US" sz="2000" dirty="0">
                <a:solidFill>
                  <a:srgbClr val="003C69"/>
                </a:solidFill>
                <a:latin typeface="Georgia"/>
                <a:cs typeface="Georgia"/>
              </a:rPr>
              <a:t>modification comes out </a:t>
            </a:r>
            <a:r>
              <a:rPr lang="en-US" sz="2000" dirty="0" smtClean="0">
                <a:solidFill>
                  <a:srgbClr val="003C69"/>
                </a:solidFill>
                <a:latin typeface="Georgia"/>
                <a:cs typeface="Georgia"/>
              </a:rPr>
              <a:t>promising.</a:t>
            </a:r>
            <a:endParaRPr lang="en-US" sz="2000" dirty="0">
              <a:solidFill>
                <a:srgbClr val="003C69"/>
              </a:solidFill>
              <a:latin typeface="Georgia"/>
              <a:cs typeface="Georgia"/>
            </a:endParaRPr>
          </a:p>
          <a:p>
            <a:pPr marL="404367" marR="43290" indent="-342900">
              <a:lnSpc>
                <a:spcPts val="2155"/>
              </a:lnSpc>
              <a:spcBef>
                <a:spcPts val="107"/>
              </a:spcBef>
              <a:buFont typeface="Arial" charset="0"/>
              <a:buChar char="•"/>
            </a:pPr>
            <a:r>
              <a:rPr lang="en-US" sz="2000" dirty="0" smtClean="0">
                <a:solidFill>
                  <a:srgbClr val="003C69"/>
                </a:solidFill>
                <a:latin typeface="Georgia"/>
                <a:cs typeface="Georgia"/>
              </a:rPr>
              <a:t>Closely evaluated the 23</a:t>
            </a:r>
            <a:r>
              <a:rPr lang="en-US" sz="2000" baseline="30000" dirty="0" smtClean="0">
                <a:solidFill>
                  <a:srgbClr val="003C69"/>
                </a:solidFill>
                <a:latin typeface="Georgia"/>
                <a:cs typeface="Georgia"/>
              </a:rPr>
              <a:t>rd</a:t>
            </a:r>
            <a:r>
              <a:rPr lang="en-US" sz="2000" dirty="0" smtClean="0">
                <a:solidFill>
                  <a:srgbClr val="003C69"/>
                </a:solidFill>
                <a:latin typeface="Georgia"/>
                <a:cs typeface="Georgia"/>
              </a:rPr>
              <a:t> mod for, dry sniff-</a:t>
            </a:r>
            <a:r>
              <a:rPr lang="en-US" sz="2000" dirty="0" smtClean="0">
                <a:solidFill>
                  <a:srgbClr val="C00000"/>
                </a:solidFill>
                <a:latin typeface="Georgia"/>
                <a:cs typeface="Georgia"/>
              </a:rPr>
              <a:t>Blo</a:t>
            </a:r>
            <a:r>
              <a:rPr lang="en-US" sz="2000" dirty="0" smtClean="0">
                <a:solidFill>
                  <a:srgbClr val="FF0000"/>
                </a:solidFill>
                <a:latin typeface="Georgia"/>
                <a:cs typeface="Georgia"/>
              </a:rPr>
              <a:t>om-retention</a:t>
            </a:r>
            <a:r>
              <a:rPr lang="en-US" sz="2000" dirty="0" smtClean="0">
                <a:solidFill>
                  <a:srgbClr val="FFFF00"/>
                </a:solidFill>
                <a:latin typeface="Georgia"/>
                <a:cs typeface="Georgia"/>
              </a:rPr>
              <a:t> </a:t>
            </a:r>
            <a:r>
              <a:rPr lang="en-US" sz="2000" dirty="0" smtClean="0">
                <a:solidFill>
                  <a:srgbClr val="003C69"/>
                </a:solidFill>
                <a:latin typeface="Georgia"/>
                <a:cs typeface="Georgia"/>
              </a:rPr>
              <a:t>with bench mark.</a:t>
            </a:r>
          </a:p>
          <a:p>
            <a:pPr marL="404367" marR="43290" indent="-342900">
              <a:lnSpc>
                <a:spcPts val="2155"/>
              </a:lnSpc>
              <a:spcBef>
                <a:spcPts val="107"/>
              </a:spcBef>
              <a:buFont typeface="Arial" charset="0"/>
              <a:buChar char="•"/>
            </a:pPr>
            <a:r>
              <a:rPr lang="en-US" sz="2000" dirty="0" smtClean="0">
                <a:solidFill>
                  <a:srgbClr val="003C69"/>
                </a:solidFill>
                <a:latin typeface="Georgia"/>
                <a:cs typeface="Georgia"/>
              </a:rPr>
              <a:t>After doubly sure, place the option for </a:t>
            </a:r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Georgia"/>
                <a:cs typeface="Georgia"/>
              </a:rPr>
              <a:t>consumer</a:t>
            </a:r>
            <a:r>
              <a:rPr lang="en-US" sz="2000" dirty="0" smtClean="0">
                <a:solidFill>
                  <a:srgbClr val="FFFF00"/>
                </a:solidFill>
                <a:latin typeface="Georgia"/>
                <a:cs typeface="Georgia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Georgia"/>
                <a:cs typeface="Georgia"/>
              </a:rPr>
              <a:t>trial. </a:t>
            </a:r>
          </a:p>
          <a:p>
            <a:pPr marL="404367" marR="43290" indent="-342900">
              <a:lnSpc>
                <a:spcPts val="2155"/>
              </a:lnSpc>
              <a:spcBef>
                <a:spcPts val="107"/>
              </a:spcBef>
              <a:buFont typeface="Arial" charset="0"/>
              <a:buChar char="•"/>
            </a:pPr>
            <a:r>
              <a:rPr lang="en-US" sz="2000" dirty="0" smtClean="0">
                <a:solidFill>
                  <a:srgbClr val="003C69"/>
                </a:solidFill>
                <a:latin typeface="Georgia"/>
                <a:cs typeface="Georgia"/>
              </a:rPr>
              <a:t>Not clearly won the battle against DOVE, but </a:t>
            </a:r>
            <a:r>
              <a:rPr lang="en-US" sz="2000" dirty="0" smtClean="0">
                <a:solidFill>
                  <a:srgbClr val="FF0000"/>
                </a:solidFill>
                <a:latin typeface="Georgia"/>
                <a:cs typeface="Georgia"/>
              </a:rPr>
              <a:t>given very tough fight.</a:t>
            </a:r>
          </a:p>
          <a:p>
            <a:pPr marL="404367" marR="43290" indent="-342900">
              <a:lnSpc>
                <a:spcPts val="2155"/>
              </a:lnSpc>
              <a:spcBef>
                <a:spcPts val="107"/>
              </a:spcBef>
              <a:buFont typeface="Arial" charset="0"/>
              <a:buChar char="•"/>
            </a:pPr>
            <a:r>
              <a:rPr lang="en-US" sz="2000" dirty="0" smtClean="0">
                <a:solidFill>
                  <a:srgbClr val="003C69"/>
                </a:solidFill>
                <a:latin typeface="Georgia"/>
                <a:cs typeface="Georgia"/>
              </a:rPr>
              <a:t>Started to close </a:t>
            </a:r>
            <a:r>
              <a:rPr lang="en-US" sz="2000" dirty="0">
                <a:solidFill>
                  <a:srgbClr val="003C69"/>
                </a:solidFill>
                <a:latin typeface="Georgia"/>
                <a:cs typeface="Georgia"/>
              </a:rPr>
              <a:t>fine loopholes, </a:t>
            </a:r>
            <a:r>
              <a:rPr lang="en-US" sz="2000" dirty="0" smtClean="0">
                <a:solidFill>
                  <a:srgbClr val="003C69"/>
                </a:solidFill>
                <a:latin typeface="Georgia"/>
                <a:cs typeface="Georgia"/>
              </a:rPr>
              <a:t>expecting one </a:t>
            </a:r>
            <a:r>
              <a:rPr lang="en-US" sz="2000" dirty="0" smtClean="0">
                <a:solidFill>
                  <a:srgbClr val="FF0000"/>
                </a:solidFill>
                <a:latin typeface="Georgia"/>
                <a:cs typeface="Georgia"/>
              </a:rPr>
              <a:t>side win.</a:t>
            </a:r>
          </a:p>
        </p:txBody>
      </p:sp>
    </p:spTree>
    <p:extLst>
      <p:ext uri="{BB962C8B-B14F-4D97-AF65-F5344CB8AC3E}">
        <p14:creationId xmlns:p14="http://schemas.microsoft.com/office/powerpoint/2010/main" val="4180236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132</Words>
  <Application>Microsoft Office PowerPoint</Application>
  <PresentationFormat>On-screen Show (4:3)</PresentationFormat>
  <Paragraphs>14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JaanMohamad  Khan</dc:creator>
  <cp:lastModifiedBy>JaanMohamad  Khan</cp:lastModifiedBy>
  <cp:revision>1</cp:revision>
  <dcterms:created xsi:type="dcterms:W3CDTF">2006-08-16T00:00:00Z</dcterms:created>
  <dcterms:modified xsi:type="dcterms:W3CDTF">2017-04-07T05:54:59Z</dcterms:modified>
</cp:coreProperties>
</file>