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2" r:id="rId4"/>
    <p:sldId id="263" r:id="rId5"/>
    <p:sldId id="264" r:id="rId6"/>
    <p:sldId id="265" r:id="rId7"/>
    <p:sldId id="267" r:id="rId8"/>
    <p:sldId id="266" r:id="rId9"/>
    <p:sldId id="268" r:id="rId10"/>
    <p:sldId id="269" r:id="rId11"/>
    <p:sldId id="270" r:id="rId12"/>
    <p:sldId id="271" r:id="rId13"/>
    <p:sldId id="273" r:id="rId14"/>
    <p:sldId id="272" r:id="rId15"/>
    <p:sldId id="274" r:id="rId16"/>
    <p:sldId id="276" r:id="rId17"/>
    <p:sldId id="275" r:id="rId18"/>
    <p:sldId id="277" r:id="rId19"/>
    <p:sldId id="278" r:id="rId20"/>
    <p:sldId id="279" r:id="rId21"/>
    <p:sldId id="280"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974273"/>
          </a:xfrm>
        </p:spPr>
        <p:txBody>
          <a:bodyPr/>
          <a:lstStyle/>
          <a:p>
            <a:r>
              <a:rPr lang="en-US" sz="4800" b="1" dirty="0"/>
              <a:t>SUMMARY OF HAZOP STUDY – HYDROGENATION PLANT</a:t>
            </a:r>
          </a:p>
        </p:txBody>
      </p:sp>
      <p:sp>
        <p:nvSpPr>
          <p:cNvPr id="3" name="Subtitle 2"/>
          <p:cNvSpPr>
            <a:spLocks noGrp="1"/>
          </p:cNvSpPr>
          <p:nvPr>
            <p:ph type="subTitle" idx="1"/>
          </p:nvPr>
        </p:nvSpPr>
        <p:spPr/>
        <p:txBody>
          <a:bodyPr/>
          <a:lstStyle/>
          <a:p>
            <a:r>
              <a:rPr lang="en-US" dirty="0"/>
              <a:t>VVF Limited</a:t>
            </a:r>
          </a:p>
          <a:p>
            <a:r>
              <a:rPr lang="en-US" dirty="0" err="1"/>
              <a:t>baddi</a:t>
            </a:r>
            <a:r>
              <a:rPr lang="en-US" dirty="0"/>
              <a:t> industrial area, </a:t>
            </a:r>
            <a:r>
              <a:rPr lang="en-US" dirty="0" err="1"/>
              <a:t>himachal</a:t>
            </a:r>
            <a:r>
              <a:rPr lang="en-US" dirty="0"/>
              <a:t> </a:t>
            </a:r>
            <a:r>
              <a:rPr lang="en-US" dirty="0" err="1"/>
              <a:t>pradesh</a:t>
            </a:r>
            <a:endParaRPr lang="en-US" dirty="0"/>
          </a:p>
        </p:txBody>
      </p:sp>
    </p:spTree>
    <p:extLst>
      <p:ext uri="{BB962C8B-B14F-4D97-AF65-F5344CB8AC3E}">
        <p14:creationId xmlns:p14="http://schemas.microsoft.com/office/powerpoint/2010/main" val="338801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08033" cy="4195481"/>
          </a:xfrm>
        </p:spPr>
        <p:txBody>
          <a:bodyPr>
            <a:normAutofit fontScale="77500" lnSpcReduction="20000"/>
          </a:bodyPr>
          <a:lstStyle/>
          <a:p>
            <a:pPr marL="0" indent="0" algn="ctr">
              <a:buNone/>
            </a:pPr>
            <a:r>
              <a:rPr lang="en-US" u="sng" dirty="0"/>
              <a:t>HAZARDS IDENTIFIED</a:t>
            </a:r>
          </a:p>
          <a:p>
            <a:r>
              <a:rPr lang="en-US" dirty="0"/>
              <a:t>Vacuum system failure – </a:t>
            </a:r>
            <a:r>
              <a:rPr lang="en-IN" dirty="0"/>
              <a:t>Initial check of leakages through reactor and pipelines will not be possible. Also, air entrapped in the reactor will not be removed. Further on hydrogen gas addition, this will lead to formation of flammable mixture in the reactor.</a:t>
            </a:r>
          </a:p>
          <a:p>
            <a:pPr marL="0" indent="0">
              <a:buNone/>
            </a:pPr>
            <a:endParaRPr lang="en-IN" dirty="0"/>
          </a:p>
          <a:p>
            <a:pPr marL="0" indent="0" algn="ctr">
              <a:buNone/>
            </a:pPr>
            <a:r>
              <a:rPr lang="en-US" u="sng" dirty="0"/>
              <a:t>RECOMMENDATIONS</a:t>
            </a:r>
            <a:endParaRPr lang="en-US" dirty="0"/>
          </a:p>
          <a:p>
            <a:pPr marL="0" indent="0" algn="ctr">
              <a:buNone/>
            </a:pPr>
            <a:r>
              <a:rPr lang="en-IN" dirty="0"/>
              <a:t>“Hydrogen gas leak detector should be provided near the reactor. It should be interlocked with auto shutdown of hydrogen supply.</a:t>
            </a:r>
          </a:p>
          <a:p>
            <a:pPr marL="0" indent="0" algn="ctr">
              <a:buNone/>
            </a:pPr>
            <a:r>
              <a:rPr lang="en-IN" dirty="0"/>
              <a:t>Preventive maintenance schedule not available for pumps and motors of hydrogenation plant.</a:t>
            </a:r>
          </a:p>
          <a:p>
            <a:pPr marL="0" indent="0" algn="ctr">
              <a:buNone/>
            </a:pPr>
            <a:r>
              <a:rPr lang="en-IN" dirty="0"/>
              <a:t>Periodic inspection of the flameproof electrical equipment’s to be done.</a:t>
            </a:r>
            <a:endParaRPr lang="en-US" dirty="0"/>
          </a:p>
          <a:p>
            <a:pPr marL="0" indent="0" algn="ctr">
              <a:buNone/>
            </a:pPr>
            <a:r>
              <a:rPr lang="en-IN" dirty="0"/>
              <a:t>Standby cooling water pump should be provided for the vacuum system.</a:t>
            </a:r>
            <a:endParaRPr lang="en-US" dirty="0"/>
          </a:p>
          <a:p>
            <a:pPr marL="0" indent="0" algn="ctr">
              <a:buNone/>
            </a:pPr>
            <a:r>
              <a:rPr lang="en-IN" dirty="0"/>
              <a:t>Batch sheet should be updated with critical steps e.g. operation of cooling water pump of vacuum system.</a:t>
            </a:r>
          </a:p>
          <a:p>
            <a:pPr marL="0" indent="0" algn="ctr">
              <a:buNone/>
            </a:pPr>
            <a:r>
              <a:rPr lang="en-US" dirty="0"/>
              <a:t>Many valves are to be operated at different stages – Critical valve</a:t>
            </a:r>
            <a:r>
              <a:rPr lang="en-IN" dirty="0"/>
              <a:t> operation sequence should be incorporated in the hydrogenation batch sheet.”</a:t>
            </a:r>
            <a:endParaRPr lang="en-US" dirty="0"/>
          </a:p>
          <a:p>
            <a:endParaRPr lang="en-US" dirty="0"/>
          </a:p>
        </p:txBody>
      </p:sp>
    </p:spTree>
    <p:extLst>
      <p:ext uri="{BB962C8B-B14F-4D97-AF65-F5344CB8AC3E}">
        <p14:creationId xmlns:p14="http://schemas.microsoft.com/office/powerpoint/2010/main" val="117051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08033" cy="4195481"/>
          </a:xfrm>
        </p:spPr>
        <p:txBody>
          <a:bodyPr/>
          <a:lstStyle/>
          <a:p>
            <a:pPr marL="0" indent="0" algn="ctr">
              <a:buNone/>
            </a:pPr>
            <a:r>
              <a:rPr lang="en-US" u="sng" dirty="0"/>
              <a:t>HAZARDS IDENTIFIED</a:t>
            </a:r>
          </a:p>
          <a:p>
            <a:r>
              <a:rPr lang="en-IN" dirty="0"/>
              <a:t>Interlock between control valve and mass flow meter malfunction. This can lead to less or more quantity of fatty acid added to the reactor.</a:t>
            </a:r>
          </a:p>
          <a:p>
            <a:endParaRPr lang="en-IN" dirty="0"/>
          </a:p>
          <a:p>
            <a:pPr marL="0" indent="0" algn="ctr">
              <a:buNone/>
            </a:pPr>
            <a:r>
              <a:rPr lang="en-US" u="sng" dirty="0"/>
              <a:t>RECOMMENDATIONS</a:t>
            </a:r>
            <a:endParaRPr lang="en-IN" dirty="0"/>
          </a:p>
          <a:p>
            <a:pPr marL="0" indent="0" algn="ctr">
              <a:buNone/>
            </a:pPr>
            <a:r>
              <a:rPr lang="en-IN" dirty="0"/>
              <a:t>“Calibration of the interlock between control valve and mass flow meter should be carried out.”</a:t>
            </a:r>
          </a:p>
          <a:p>
            <a:endParaRPr lang="en-US" dirty="0"/>
          </a:p>
        </p:txBody>
      </p:sp>
    </p:spTree>
    <p:extLst>
      <p:ext uri="{BB962C8B-B14F-4D97-AF65-F5344CB8AC3E}">
        <p14:creationId xmlns:p14="http://schemas.microsoft.com/office/powerpoint/2010/main" val="34692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35743" cy="4195481"/>
          </a:xfrm>
        </p:spPr>
        <p:txBody>
          <a:bodyPr>
            <a:normAutofit/>
          </a:bodyPr>
          <a:lstStyle/>
          <a:p>
            <a:pPr marL="0" indent="0" algn="ctr">
              <a:buNone/>
            </a:pPr>
            <a:r>
              <a:rPr lang="en-US" u="sng" dirty="0"/>
              <a:t>HAZARDS IDENTIFIED</a:t>
            </a:r>
            <a:endParaRPr lang="en-IN" dirty="0"/>
          </a:p>
          <a:p>
            <a:r>
              <a:rPr lang="en-IN" dirty="0"/>
              <a:t>Vacuum system not isolated before starting hydrogen gas. Hydrogen gas will escape through the vacuum system into the atmosphere.</a:t>
            </a:r>
            <a:endParaRPr lang="en-US" dirty="0"/>
          </a:p>
          <a:p>
            <a:endParaRPr lang="en-US" dirty="0"/>
          </a:p>
          <a:p>
            <a:pPr marL="0" indent="0" algn="ctr">
              <a:buNone/>
            </a:pPr>
            <a:r>
              <a:rPr lang="en-US" u="sng" dirty="0"/>
              <a:t>RECOMMENDATIONS</a:t>
            </a:r>
            <a:endParaRPr lang="en-US" dirty="0"/>
          </a:p>
          <a:p>
            <a:pPr marL="0" indent="0" algn="ctr">
              <a:buNone/>
            </a:pPr>
            <a:r>
              <a:rPr lang="en-IN" dirty="0"/>
              <a:t>“Valve operation sequence should be included in the batch records and batch check sheet e.g. to ensure that vacuum system is isolated before starting the hydrogen gas supply to the reactor.</a:t>
            </a:r>
          </a:p>
          <a:p>
            <a:pPr marL="0" indent="0" algn="ctr">
              <a:buNone/>
            </a:pPr>
            <a:r>
              <a:rPr lang="en-IN" dirty="0"/>
              <a:t>Flange bonding and earthing required on all pipelines in which there are chances of hydrogen gas ingress.”</a:t>
            </a:r>
          </a:p>
          <a:p>
            <a:endParaRPr lang="en-US" dirty="0"/>
          </a:p>
        </p:txBody>
      </p:sp>
    </p:spTree>
    <p:extLst>
      <p:ext uri="{BB962C8B-B14F-4D97-AF65-F5344CB8AC3E}">
        <p14:creationId xmlns:p14="http://schemas.microsoft.com/office/powerpoint/2010/main" val="231924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35743" cy="4195481"/>
          </a:xfrm>
        </p:spPr>
        <p:txBody>
          <a:bodyPr>
            <a:normAutofit fontScale="92500" lnSpcReduction="10000"/>
          </a:bodyPr>
          <a:lstStyle/>
          <a:p>
            <a:pPr marL="0" indent="0" algn="ctr">
              <a:buNone/>
            </a:pPr>
            <a:r>
              <a:rPr lang="en-US" u="sng" dirty="0"/>
              <a:t>HAZARDS IDENTIFIED</a:t>
            </a:r>
            <a:endParaRPr lang="en-IN" dirty="0"/>
          </a:p>
          <a:p>
            <a:r>
              <a:rPr lang="en-IN" dirty="0"/>
              <a:t>Failure of the cooling water supply pump during the hydrogenation reaction will lead to rise in temperature, it being and exothermic reaction.</a:t>
            </a:r>
            <a:endParaRPr lang="en-US" dirty="0"/>
          </a:p>
          <a:p>
            <a:endParaRPr lang="en-US" dirty="0"/>
          </a:p>
          <a:p>
            <a:pPr marL="0" indent="0" algn="ctr">
              <a:buNone/>
            </a:pPr>
            <a:r>
              <a:rPr lang="en-US" u="sng" dirty="0"/>
              <a:t>RECOMMENDATIONS</a:t>
            </a:r>
            <a:endParaRPr lang="en-US" dirty="0"/>
          </a:p>
          <a:p>
            <a:pPr marL="0" indent="0" algn="ctr">
              <a:buNone/>
            </a:pPr>
            <a:r>
              <a:rPr lang="en-IN" dirty="0"/>
              <a:t>“Reactor high temperature alarm should be provided and it should be interlocked with control valve to be provided on the hydrogen gas bank PCV inlet for auto shutdown.</a:t>
            </a:r>
          </a:p>
          <a:p>
            <a:pPr marL="0" indent="0" algn="ctr">
              <a:buNone/>
            </a:pPr>
            <a:r>
              <a:rPr lang="en-IN" dirty="0"/>
              <a:t>Pressure relief valve provided on the reactor should be periodically tested and calibrated.</a:t>
            </a:r>
            <a:endParaRPr lang="en-US" dirty="0"/>
          </a:p>
          <a:p>
            <a:pPr marL="0" indent="0" algn="ctr">
              <a:buNone/>
            </a:pPr>
            <a:r>
              <a:rPr lang="en-IN" dirty="0"/>
              <a:t>Standby arrangement for cooling should be provided like overhead tank or a standby pipeline from another cooling tower should be provided.”</a:t>
            </a:r>
          </a:p>
          <a:p>
            <a:endParaRPr lang="en-US" dirty="0"/>
          </a:p>
        </p:txBody>
      </p:sp>
    </p:spTree>
    <p:extLst>
      <p:ext uri="{BB962C8B-B14F-4D97-AF65-F5344CB8AC3E}">
        <p14:creationId xmlns:p14="http://schemas.microsoft.com/office/powerpoint/2010/main" val="248555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21888" cy="4195481"/>
          </a:xfrm>
        </p:spPr>
        <p:txBody>
          <a:bodyPr/>
          <a:lstStyle/>
          <a:p>
            <a:pPr marL="0" indent="0" algn="ctr">
              <a:buNone/>
            </a:pPr>
            <a:r>
              <a:rPr lang="en-US" u="sng" dirty="0"/>
              <a:t>HAZARDS IDENTIFIED</a:t>
            </a:r>
            <a:endParaRPr lang="en-IN" dirty="0"/>
          </a:p>
          <a:p>
            <a:r>
              <a:rPr lang="en-IN" dirty="0"/>
              <a:t>Hydrogen gas venting not done before dropping the reaction mass. Hydrogen gas will escape from the reactor take off valve when it is opened for reaction mass drop.</a:t>
            </a:r>
          </a:p>
          <a:p>
            <a:endParaRPr lang="en-IN" dirty="0"/>
          </a:p>
          <a:p>
            <a:pPr marL="0" indent="0" algn="ctr">
              <a:buNone/>
            </a:pPr>
            <a:r>
              <a:rPr lang="en-US" u="sng" dirty="0"/>
              <a:t>RECOMMENDATIONS</a:t>
            </a:r>
          </a:p>
          <a:p>
            <a:pPr marL="0" indent="0" algn="ctr">
              <a:buNone/>
            </a:pPr>
            <a:r>
              <a:rPr lang="en-IN"/>
              <a:t>“Hydrogen gas venting should be included as a check point in the batch check sheet.</a:t>
            </a:r>
            <a:r>
              <a:rPr lang="en-US"/>
              <a:t>”</a:t>
            </a:r>
            <a:endParaRPr lang="en-IN" dirty="0"/>
          </a:p>
        </p:txBody>
      </p:sp>
    </p:spTree>
    <p:extLst>
      <p:ext uri="{BB962C8B-B14F-4D97-AF65-F5344CB8AC3E}">
        <p14:creationId xmlns:p14="http://schemas.microsoft.com/office/powerpoint/2010/main" val="9760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21888" cy="4195481"/>
          </a:xfrm>
        </p:spPr>
        <p:txBody>
          <a:bodyPr>
            <a:normAutofit lnSpcReduction="10000"/>
          </a:bodyPr>
          <a:lstStyle/>
          <a:p>
            <a:pPr marL="0" indent="0" algn="ctr">
              <a:buNone/>
            </a:pPr>
            <a:r>
              <a:rPr lang="en-US" u="sng" dirty="0"/>
              <a:t>HAZARDS IDENTIFIED</a:t>
            </a:r>
            <a:endParaRPr lang="en-IN" dirty="0"/>
          </a:p>
          <a:p>
            <a:r>
              <a:rPr lang="en-IN" dirty="0"/>
              <a:t>Cooling coil leakage inside the reactor. Hydrogen gas being at higher pressure can enter the cooling water pipeline and enter the cooling water system.</a:t>
            </a:r>
          </a:p>
          <a:p>
            <a:r>
              <a:rPr lang="en-IN" dirty="0"/>
              <a:t>Malfunction of the pressure reducing station can lead to high pressure in the internal coil of the reactor.</a:t>
            </a:r>
            <a:endParaRPr lang="en-US" dirty="0"/>
          </a:p>
          <a:p>
            <a:pPr marL="0" indent="0">
              <a:buNone/>
            </a:pPr>
            <a:endParaRPr lang="en-IN" dirty="0"/>
          </a:p>
          <a:p>
            <a:pPr marL="0" indent="0" algn="ctr">
              <a:buNone/>
            </a:pPr>
            <a:r>
              <a:rPr lang="en-US" u="sng" dirty="0"/>
              <a:t>RECOMMENDATIONS</a:t>
            </a:r>
          </a:p>
          <a:p>
            <a:pPr marL="0" indent="0" algn="ctr">
              <a:buNone/>
            </a:pPr>
            <a:r>
              <a:rPr lang="en-IN" dirty="0"/>
              <a:t>“Hydro test and thickness testing of internal coil of the reactor should be done periodically.</a:t>
            </a:r>
          </a:p>
          <a:p>
            <a:pPr marL="0" indent="0" algn="ctr">
              <a:buNone/>
            </a:pPr>
            <a:r>
              <a:rPr lang="en-IN" dirty="0"/>
              <a:t>Pressure safety valve should be provided on the internal coil before inlet to the reactor. This should be periodically tested and calibrated.</a:t>
            </a:r>
            <a:r>
              <a:rPr lang="en-US" dirty="0"/>
              <a:t>”</a:t>
            </a:r>
            <a:endParaRPr lang="en-IN" dirty="0"/>
          </a:p>
        </p:txBody>
      </p:sp>
    </p:spTree>
    <p:extLst>
      <p:ext uri="{BB962C8B-B14F-4D97-AF65-F5344CB8AC3E}">
        <p14:creationId xmlns:p14="http://schemas.microsoft.com/office/powerpoint/2010/main" val="349805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4 – Hydrogenation Reactor</a:t>
            </a:r>
            <a:endParaRPr lang="en-US" dirty="0"/>
          </a:p>
        </p:txBody>
      </p:sp>
      <p:sp>
        <p:nvSpPr>
          <p:cNvPr id="3" name="Content Placeholder 2"/>
          <p:cNvSpPr>
            <a:spLocks noGrp="1"/>
          </p:cNvSpPr>
          <p:nvPr>
            <p:ph idx="1"/>
          </p:nvPr>
        </p:nvSpPr>
        <p:spPr>
          <a:xfrm>
            <a:off x="1103312" y="2052918"/>
            <a:ext cx="10021888" cy="4195481"/>
          </a:xfrm>
        </p:spPr>
        <p:txBody>
          <a:bodyPr>
            <a:normAutofit fontScale="92500" lnSpcReduction="10000"/>
          </a:bodyPr>
          <a:lstStyle/>
          <a:p>
            <a:pPr marL="0" indent="0" algn="ctr">
              <a:buNone/>
            </a:pPr>
            <a:r>
              <a:rPr lang="en-US" u="sng" dirty="0"/>
              <a:t>HAZARDS IDENTIFIED</a:t>
            </a:r>
            <a:endParaRPr lang="en-IN" dirty="0"/>
          </a:p>
          <a:p>
            <a:r>
              <a:rPr lang="en-IN" dirty="0"/>
              <a:t>Malfunction in the PCV station resulting in more pressure of hydrogen in the reactor. The pressure can exceed the reactor design pressure.</a:t>
            </a:r>
          </a:p>
          <a:p>
            <a:endParaRPr lang="en-IN" dirty="0"/>
          </a:p>
          <a:p>
            <a:pPr marL="0" indent="0" algn="ctr">
              <a:buNone/>
            </a:pPr>
            <a:r>
              <a:rPr lang="en-US" u="sng" dirty="0"/>
              <a:t>RECOMMENDATIONS</a:t>
            </a:r>
            <a:endParaRPr lang="en-IN" dirty="0"/>
          </a:p>
          <a:p>
            <a:pPr marL="0" indent="0" algn="ctr">
              <a:buNone/>
            </a:pPr>
            <a:r>
              <a:rPr lang="en-IN" dirty="0"/>
              <a:t>“The PCV, pressure gauges and safety relief valves should be periodically tested and calibrated.</a:t>
            </a:r>
          </a:p>
          <a:p>
            <a:pPr marL="0" indent="0" algn="ctr">
              <a:buNone/>
            </a:pPr>
            <a:r>
              <a:rPr lang="en-IN" dirty="0"/>
              <a:t>The PCV system should be upgraded as mentioned in the drawing no. NI/H2/1240/P20047 R0. </a:t>
            </a:r>
            <a:endParaRPr lang="en-US" dirty="0"/>
          </a:p>
          <a:p>
            <a:pPr marL="0" indent="0" algn="ctr">
              <a:buNone/>
            </a:pPr>
            <a:r>
              <a:rPr lang="en-IN" dirty="0"/>
              <a:t>Control valve should be provided at the PCV station inlet.</a:t>
            </a:r>
            <a:endParaRPr lang="en-US" dirty="0"/>
          </a:p>
          <a:p>
            <a:pPr marL="0" indent="0" algn="ctr">
              <a:buNone/>
            </a:pPr>
            <a:r>
              <a:rPr lang="en-IN" dirty="0"/>
              <a:t>Two separate vents with flame arrestor should be provided for each set of PCV to prevent back pressure in the low pressure PCV set.”</a:t>
            </a:r>
            <a:endParaRPr lang="en-US" dirty="0"/>
          </a:p>
        </p:txBody>
      </p:sp>
    </p:spTree>
    <p:extLst>
      <p:ext uri="{BB962C8B-B14F-4D97-AF65-F5344CB8AC3E}">
        <p14:creationId xmlns:p14="http://schemas.microsoft.com/office/powerpoint/2010/main" val="85284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5 – Drop Tank</a:t>
            </a:r>
            <a:endParaRPr lang="en-US" dirty="0"/>
          </a:p>
        </p:txBody>
      </p:sp>
      <p:sp>
        <p:nvSpPr>
          <p:cNvPr id="3" name="Content Placeholder 2"/>
          <p:cNvSpPr>
            <a:spLocks noGrp="1"/>
          </p:cNvSpPr>
          <p:nvPr>
            <p:ph idx="1"/>
          </p:nvPr>
        </p:nvSpPr>
        <p:spPr>
          <a:xfrm>
            <a:off x="1103312" y="2052918"/>
            <a:ext cx="10021888" cy="4195481"/>
          </a:xfrm>
        </p:spPr>
        <p:txBody>
          <a:bodyPr>
            <a:normAutofit/>
          </a:bodyPr>
          <a:lstStyle/>
          <a:p>
            <a:pPr marL="0" indent="0" algn="ctr">
              <a:buNone/>
            </a:pPr>
            <a:r>
              <a:rPr lang="en-US" u="sng" dirty="0"/>
              <a:t>HAZARDS IDENTIFIED</a:t>
            </a:r>
            <a:endParaRPr lang="en-IN" dirty="0"/>
          </a:p>
          <a:p>
            <a:r>
              <a:rPr lang="en-US" dirty="0"/>
              <a:t>Spillage of </a:t>
            </a:r>
            <a:r>
              <a:rPr lang="en-IN" dirty="0" err="1"/>
              <a:t>Hyflo</a:t>
            </a:r>
            <a:r>
              <a:rPr lang="en-IN" dirty="0"/>
              <a:t> &amp; Tonsil Powder and exposure of personnel to these highly toxic products.</a:t>
            </a:r>
            <a:endParaRPr lang="en-US" dirty="0"/>
          </a:p>
          <a:p>
            <a:pPr marL="0" indent="0">
              <a:buNone/>
            </a:pPr>
            <a:endParaRPr lang="en-IN" dirty="0"/>
          </a:p>
          <a:p>
            <a:pPr marL="0" indent="0" algn="ctr">
              <a:buNone/>
            </a:pPr>
            <a:r>
              <a:rPr lang="en-US" u="sng" dirty="0"/>
              <a:t>RECOMMENDATIONS</a:t>
            </a:r>
          </a:p>
          <a:p>
            <a:pPr marL="0" indent="0" algn="ctr">
              <a:buNone/>
            </a:pPr>
            <a:r>
              <a:rPr lang="en-IN" dirty="0"/>
              <a:t>“Personal protection should be used as per the guidelines of the product MSDS.</a:t>
            </a:r>
            <a:endParaRPr lang="en-US" dirty="0"/>
          </a:p>
          <a:p>
            <a:pPr marL="0" indent="0" algn="ctr">
              <a:buNone/>
            </a:pPr>
            <a:r>
              <a:rPr lang="en-IN" dirty="0"/>
              <a:t>Important instructions related to powder handling shall be displayed near the addition area.</a:t>
            </a:r>
            <a:r>
              <a:rPr lang="en-US" dirty="0"/>
              <a:t>”</a:t>
            </a:r>
            <a:endParaRPr lang="en-IN" dirty="0"/>
          </a:p>
        </p:txBody>
      </p:sp>
    </p:spTree>
    <p:extLst>
      <p:ext uri="{BB962C8B-B14F-4D97-AF65-F5344CB8AC3E}">
        <p14:creationId xmlns:p14="http://schemas.microsoft.com/office/powerpoint/2010/main" val="3033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5 – Drop Tank</a:t>
            </a:r>
            <a:endParaRPr lang="en-US" dirty="0"/>
          </a:p>
        </p:txBody>
      </p:sp>
      <p:sp>
        <p:nvSpPr>
          <p:cNvPr id="3" name="Content Placeholder 2"/>
          <p:cNvSpPr>
            <a:spLocks noGrp="1"/>
          </p:cNvSpPr>
          <p:nvPr>
            <p:ph idx="1"/>
          </p:nvPr>
        </p:nvSpPr>
        <p:spPr>
          <a:xfrm>
            <a:off x="1103312" y="2052918"/>
            <a:ext cx="10021888" cy="4195481"/>
          </a:xfrm>
        </p:spPr>
        <p:txBody>
          <a:bodyPr>
            <a:normAutofit/>
          </a:bodyPr>
          <a:lstStyle/>
          <a:p>
            <a:pPr marL="0" indent="0" algn="ctr">
              <a:buNone/>
            </a:pPr>
            <a:r>
              <a:rPr lang="en-US" u="sng" dirty="0"/>
              <a:t>HAZARDS IDENTIFIED</a:t>
            </a:r>
            <a:endParaRPr lang="en-IN" dirty="0"/>
          </a:p>
          <a:p>
            <a:r>
              <a:rPr lang="en-US" dirty="0"/>
              <a:t>Temporary hose connection provided to internal heating coil of the drop tank.</a:t>
            </a:r>
          </a:p>
          <a:p>
            <a:pPr marL="0" indent="0">
              <a:buNone/>
            </a:pPr>
            <a:endParaRPr lang="en-IN" dirty="0"/>
          </a:p>
          <a:p>
            <a:pPr marL="0" indent="0" algn="ctr">
              <a:buNone/>
            </a:pPr>
            <a:r>
              <a:rPr lang="en-US" u="sng" dirty="0"/>
              <a:t>RECOMMENDATIONS</a:t>
            </a:r>
          </a:p>
          <a:p>
            <a:pPr marL="0" indent="0" algn="ctr">
              <a:buNone/>
            </a:pPr>
            <a:r>
              <a:rPr lang="en-IN" dirty="0"/>
              <a:t>“Permanent piping should be provided for steam supply to the internal heating coil of the drop tank.</a:t>
            </a:r>
            <a:r>
              <a:rPr lang="en-US" dirty="0"/>
              <a:t>”</a:t>
            </a:r>
            <a:endParaRPr lang="en-IN" dirty="0"/>
          </a:p>
        </p:txBody>
      </p:sp>
    </p:spTree>
    <p:extLst>
      <p:ext uri="{BB962C8B-B14F-4D97-AF65-F5344CB8AC3E}">
        <p14:creationId xmlns:p14="http://schemas.microsoft.com/office/powerpoint/2010/main" val="238296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5 – Drop Tank</a:t>
            </a:r>
            <a:endParaRPr lang="en-US" dirty="0"/>
          </a:p>
        </p:txBody>
      </p:sp>
      <p:sp>
        <p:nvSpPr>
          <p:cNvPr id="3" name="Content Placeholder 2"/>
          <p:cNvSpPr>
            <a:spLocks noGrp="1"/>
          </p:cNvSpPr>
          <p:nvPr>
            <p:ph idx="1"/>
          </p:nvPr>
        </p:nvSpPr>
        <p:spPr>
          <a:xfrm>
            <a:off x="1103312" y="2052918"/>
            <a:ext cx="10021888" cy="4195481"/>
          </a:xfrm>
        </p:spPr>
        <p:txBody>
          <a:bodyPr>
            <a:normAutofit/>
          </a:bodyPr>
          <a:lstStyle/>
          <a:p>
            <a:pPr marL="0" indent="0" algn="ctr">
              <a:buNone/>
            </a:pPr>
            <a:r>
              <a:rPr lang="en-US" u="sng" dirty="0"/>
              <a:t>HAZARDS IDENTIFIED</a:t>
            </a:r>
            <a:endParaRPr lang="en-IN" dirty="0"/>
          </a:p>
          <a:p>
            <a:r>
              <a:rPr lang="en-IN" dirty="0"/>
              <a:t>Overfilling of the drop tank due to operator error. The capacity of the drop tank is smaller than the reactor. Contents may enter the vacuum system and can damage the vacuum pump components.</a:t>
            </a:r>
            <a:endParaRPr lang="en-US" dirty="0"/>
          </a:p>
          <a:p>
            <a:pPr marL="0" indent="0">
              <a:buNone/>
            </a:pPr>
            <a:endParaRPr lang="en-IN" dirty="0"/>
          </a:p>
          <a:p>
            <a:pPr marL="0" indent="0" algn="ctr">
              <a:buNone/>
            </a:pPr>
            <a:r>
              <a:rPr lang="en-US" u="sng" dirty="0"/>
              <a:t>RECOMMENDATIONS</a:t>
            </a:r>
          </a:p>
          <a:p>
            <a:pPr marL="0" indent="0" algn="ctr">
              <a:buNone/>
            </a:pPr>
            <a:r>
              <a:rPr lang="en-IN" dirty="0"/>
              <a:t>“Level indicator/transmitter should be provided for the drop tank.</a:t>
            </a:r>
            <a:r>
              <a:rPr lang="en-US" dirty="0"/>
              <a:t>”</a:t>
            </a:r>
            <a:endParaRPr lang="en-IN" dirty="0"/>
          </a:p>
        </p:txBody>
      </p:sp>
    </p:spTree>
    <p:extLst>
      <p:ext uri="{BB962C8B-B14F-4D97-AF65-F5344CB8AC3E}">
        <p14:creationId xmlns:p14="http://schemas.microsoft.com/office/powerpoint/2010/main" val="281867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1 – Fatty Acid Storage Tank</a:t>
            </a:r>
            <a:endParaRPr lang="en-US" dirty="0"/>
          </a:p>
        </p:txBody>
      </p:sp>
      <p:sp>
        <p:nvSpPr>
          <p:cNvPr id="3" name="Content Placeholder 2"/>
          <p:cNvSpPr>
            <a:spLocks noGrp="1"/>
          </p:cNvSpPr>
          <p:nvPr>
            <p:ph idx="1"/>
          </p:nvPr>
        </p:nvSpPr>
        <p:spPr>
          <a:xfrm>
            <a:off x="1103313" y="2052918"/>
            <a:ext cx="10035742" cy="4195481"/>
          </a:xfrm>
        </p:spPr>
        <p:txBody>
          <a:bodyPr>
            <a:normAutofit lnSpcReduction="10000"/>
          </a:bodyPr>
          <a:lstStyle/>
          <a:p>
            <a:pPr marL="0" indent="0" algn="ctr">
              <a:buNone/>
            </a:pPr>
            <a:r>
              <a:rPr lang="en-US" u="sng" dirty="0"/>
              <a:t>HAZARDS IDENTIFIED</a:t>
            </a:r>
          </a:p>
          <a:p>
            <a:r>
              <a:rPr lang="en-US" dirty="0"/>
              <a:t>Major leakage of storage tank from valves/connected pipelines/nozzles or from the road tanker fittings.</a:t>
            </a:r>
          </a:p>
          <a:p>
            <a:r>
              <a:rPr lang="en-IN" dirty="0"/>
              <a:t>Leakage of fatty acid in the work area. It is a mild irritant to skin and eyes.</a:t>
            </a:r>
            <a:endParaRPr lang="en-US" dirty="0"/>
          </a:p>
          <a:p>
            <a:r>
              <a:rPr lang="en-IN" dirty="0"/>
              <a:t>Molten product can cause burn injury on contact.</a:t>
            </a:r>
            <a:endParaRPr lang="en-US" dirty="0"/>
          </a:p>
          <a:p>
            <a:endParaRPr lang="en-US" dirty="0"/>
          </a:p>
          <a:p>
            <a:pPr marL="0" indent="0" algn="ctr">
              <a:buNone/>
            </a:pPr>
            <a:r>
              <a:rPr lang="en-US" u="sng" dirty="0"/>
              <a:t>RECOMMENDATIONS</a:t>
            </a:r>
          </a:p>
          <a:p>
            <a:pPr marL="0" indent="0" algn="ctr">
              <a:buNone/>
            </a:pPr>
            <a:r>
              <a:rPr lang="en-US" dirty="0"/>
              <a:t>“Sufficient resources like spill kits, spare trolleys, drums etc. should be provided to contain and accumulate the leakages in the storage tank area.</a:t>
            </a:r>
          </a:p>
          <a:p>
            <a:pPr marL="0" indent="0" algn="ctr">
              <a:buNone/>
            </a:pPr>
            <a:r>
              <a:rPr lang="en-IN" dirty="0"/>
              <a:t>Preventive maintenance such as thickness testing and visual inspections should be carried out for the storage tanks.</a:t>
            </a:r>
            <a:r>
              <a:rPr lang="en-US" dirty="0"/>
              <a:t>”</a:t>
            </a:r>
          </a:p>
          <a:p>
            <a:endParaRPr lang="en-US" dirty="0"/>
          </a:p>
        </p:txBody>
      </p:sp>
    </p:spTree>
    <p:extLst>
      <p:ext uri="{BB962C8B-B14F-4D97-AF65-F5344CB8AC3E}">
        <p14:creationId xmlns:p14="http://schemas.microsoft.com/office/powerpoint/2010/main" val="223874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6 – AMA Filter &amp; Polishing Filter</a:t>
            </a:r>
            <a:endParaRPr lang="en-US" dirty="0"/>
          </a:p>
        </p:txBody>
      </p:sp>
      <p:sp>
        <p:nvSpPr>
          <p:cNvPr id="3" name="Content Placeholder 2"/>
          <p:cNvSpPr>
            <a:spLocks noGrp="1"/>
          </p:cNvSpPr>
          <p:nvPr>
            <p:ph idx="1"/>
          </p:nvPr>
        </p:nvSpPr>
        <p:spPr>
          <a:xfrm>
            <a:off x="1103312" y="2052918"/>
            <a:ext cx="10021888" cy="4195481"/>
          </a:xfrm>
        </p:spPr>
        <p:txBody>
          <a:bodyPr>
            <a:normAutofit/>
          </a:bodyPr>
          <a:lstStyle/>
          <a:p>
            <a:pPr marL="0" indent="0" algn="ctr">
              <a:buNone/>
            </a:pPr>
            <a:r>
              <a:rPr lang="en-US" u="sng" dirty="0"/>
              <a:t>HAZARDS IDENTIFIED</a:t>
            </a:r>
            <a:endParaRPr lang="en-IN" dirty="0"/>
          </a:p>
          <a:p>
            <a:r>
              <a:rPr lang="en-US" dirty="0"/>
              <a:t>Less circulation will lead to early choking of polishing filter. </a:t>
            </a:r>
            <a:r>
              <a:rPr lang="en-IN" dirty="0"/>
              <a:t>This can lead to rise in pressure of the polishing filter.</a:t>
            </a:r>
            <a:endParaRPr lang="en-US" dirty="0"/>
          </a:p>
          <a:p>
            <a:pPr marL="0" indent="0">
              <a:buNone/>
            </a:pPr>
            <a:endParaRPr lang="en-IN" dirty="0"/>
          </a:p>
          <a:p>
            <a:pPr marL="0" indent="0" algn="ctr">
              <a:buNone/>
            </a:pPr>
            <a:r>
              <a:rPr lang="en-US" u="sng" dirty="0"/>
              <a:t>RECOMMENDATIONS</a:t>
            </a:r>
          </a:p>
          <a:p>
            <a:pPr marL="0" indent="0" algn="ctr">
              <a:buNone/>
            </a:pPr>
            <a:r>
              <a:rPr lang="en-IN" dirty="0"/>
              <a:t>“SOP should be updated to mention the frequency of polishing filter cleaning.</a:t>
            </a:r>
            <a:endParaRPr lang="en-US" dirty="0"/>
          </a:p>
          <a:p>
            <a:pPr marL="0" indent="0" algn="ctr">
              <a:buNone/>
            </a:pPr>
            <a:r>
              <a:rPr lang="en-IN" dirty="0"/>
              <a:t>Pressure gauge and pressure relief valve should be provided on the polishing filter based on the design/working pressure of the polishing filter.</a:t>
            </a:r>
            <a:r>
              <a:rPr lang="en-US" dirty="0"/>
              <a:t>”</a:t>
            </a:r>
            <a:endParaRPr lang="en-IN" dirty="0"/>
          </a:p>
        </p:txBody>
      </p:sp>
    </p:spTree>
    <p:extLst>
      <p:ext uri="{BB962C8B-B14F-4D97-AF65-F5344CB8AC3E}">
        <p14:creationId xmlns:p14="http://schemas.microsoft.com/office/powerpoint/2010/main" val="289612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7 – Mechanical Seal Lube Oil &amp; Cooling</a:t>
            </a:r>
            <a:endParaRPr lang="en-US" dirty="0"/>
          </a:p>
        </p:txBody>
      </p:sp>
      <p:sp>
        <p:nvSpPr>
          <p:cNvPr id="3" name="Content Placeholder 2"/>
          <p:cNvSpPr>
            <a:spLocks noGrp="1"/>
          </p:cNvSpPr>
          <p:nvPr>
            <p:ph idx="1"/>
          </p:nvPr>
        </p:nvSpPr>
        <p:spPr>
          <a:xfrm>
            <a:off x="1103312" y="2052918"/>
            <a:ext cx="10021888" cy="4195481"/>
          </a:xfrm>
        </p:spPr>
        <p:txBody>
          <a:bodyPr>
            <a:normAutofit fontScale="92500" lnSpcReduction="10000"/>
          </a:bodyPr>
          <a:lstStyle/>
          <a:p>
            <a:pPr marL="0" indent="0" algn="ctr">
              <a:buNone/>
            </a:pPr>
            <a:r>
              <a:rPr lang="en-US" u="sng" dirty="0"/>
              <a:t>HAZARDS IDENTIFIED</a:t>
            </a:r>
            <a:endParaRPr lang="en-IN" dirty="0"/>
          </a:p>
          <a:p>
            <a:r>
              <a:rPr lang="en-US" dirty="0"/>
              <a:t>Lube oil unavailability or cooling failure will lead to damage of seal and subsequent failure. </a:t>
            </a:r>
            <a:r>
              <a:rPr lang="en-IN" dirty="0"/>
              <a:t>It will leakage of hydrogen gas during the hydrogenation process. </a:t>
            </a:r>
            <a:endParaRPr lang="en-US" dirty="0"/>
          </a:p>
          <a:p>
            <a:pPr marL="0" indent="0">
              <a:buNone/>
            </a:pPr>
            <a:endParaRPr lang="en-IN" dirty="0"/>
          </a:p>
          <a:p>
            <a:pPr marL="0" indent="0" algn="ctr">
              <a:buNone/>
            </a:pPr>
            <a:r>
              <a:rPr lang="en-US" u="sng" dirty="0"/>
              <a:t>RECOMMENDATIONS</a:t>
            </a:r>
          </a:p>
          <a:p>
            <a:pPr marL="0" indent="0" algn="ctr">
              <a:buNone/>
            </a:pPr>
            <a:r>
              <a:rPr lang="en-IN" dirty="0"/>
              <a:t>“Hydrogen gas leak detector should be provided near the reactor. It should be interlocked with auto shutdown of hydrogen supply.</a:t>
            </a:r>
          </a:p>
          <a:p>
            <a:pPr marL="0" indent="0" algn="ctr">
              <a:buNone/>
            </a:pPr>
            <a:r>
              <a:rPr lang="en-IN" dirty="0"/>
              <a:t>Periodic inspection of the flameproof electrical equipment’s should be done.</a:t>
            </a:r>
          </a:p>
          <a:p>
            <a:pPr marL="0" indent="0" algn="ctr">
              <a:buNone/>
            </a:pPr>
            <a:r>
              <a:rPr lang="en-IN" dirty="0"/>
              <a:t>S.O.P. should be prepared which contains provisions to prevent accumulation of static electricity and periodic inspection of the earthing &amp; bonding should be carried out. Operators should be trained about the importance of flange bonding.</a:t>
            </a:r>
            <a:r>
              <a:rPr lang="en-US" dirty="0"/>
              <a:t>”</a:t>
            </a:r>
            <a:endParaRPr lang="en-IN" dirty="0"/>
          </a:p>
        </p:txBody>
      </p:sp>
    </p:spTree>
    <p:extLst>
      <p:ext uri="{BB962C8B-B14F-4D97-AF65-F5344CB8AC3E}">
        <p14:creationId xmlns:p14="http://schemas.microsoft.com/office/powerpoint/2010/main" val="377455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VISIT</a:t>
            </a:r>
          </a:p>
        </p:txBody>
      </p:sp>
      <p:sp>
        <p:nvSpPr>
          <p:cNvPr id="3" name="Content Placeholder 2"/>
          <p:cNvSpPr>
            <a:spLocks noGrp="1"/>
          </p:cNvSpPr>
          <p:nvPr>
            <p:ph idx="1"/>
          </p:nvPr>
        </p:nvSpPr>
        <p:spPr>
          <a:xfrm>
            <a:off x="1103312" y="2052918"/>
            <a:ext cx="10035743" cy="4195481"/>
          </a:xfrm>
        </p:spPr>
        <p:txBody>
          <a:bodyPr>
            <a:normAutofit fontScale="92500" lnSpcReduction="20000"/>
          </a:bodyPr>
          <a:lstStyle/>
          <a:p>
            <a:r>
              <a:rPr lang="en-US" dirty="0"/>
              <a:t>Hydrogenation Plant</a:t>
            </a:r>
          </a:p>
          <a:p>
            <a:pPr lvl="1"/>
            <a:r>
              <a:rPr lang="en-US" dirty="0"/>
              <a:t>Openings on staircase and floors at higher levels.</a:t>
            </a:r>
          </a:p>
          <a:p>
            <a:pPr lvl="1"/>
            <a:r>
              <a:rPr lang="en-US" dirty="0"/>
              <a:t>Hydrogen gas leak detector not in service.</a:t>
            </a:r>
          </a:p>
          <a:p>
            <a:pPr lvl="1"/>
            <a:r>
              <a:rPr lang="en-US" dirty="0"/>
              <a:t>PSV provided on reactor and PCV station not tested and calibrated.</a:t>
            </a:r>
          </a:p>
          <a:p>
            <a:pPr lvl="1"/>
            <a:r>
              <a:rPr lang="en-US" dirty="0"/>
              <a:t>Strings used for tying hoses in plant and hydrogen gas bank area.</a:t>
            </a:r>
          </a:p>
          <a:p>
            <a:pPr lvl="1"/>
            <a:r>
              <a:rPr lang="en-US" dirty="0"/>
              <a:t>Temperature indicator for the reactor provided on the 1</a:t>
            </a:r>
            <a:r>
              <a:rPr lang="en-US" baseline="30000" dirty="0"/>
              <a:t>st</a:t>
            </a:r>
            <a:r>
              <a:rPr lang="en-US" dirty="0"/>
              <a:t> floor and pressure indicator provided on the ground floor.</a:t>
            </a:r>
          </a:p>
          <a:p>
            <a:r>
              <a:rPr lang="en-US" dirty="0"/>
              <a:t>Other Observations</a:t>
            </a:r>
          </a:p>
          <a:p>
            <a:pPr lvl="1"/>
            <a:r>
              <a:rPr lang="en-US" dirty="0"/>
              <a:t>Electrical cables inside the dyke wall at ground level at caustic lye storage.</a:t>
            </a:r>
          </a:p>
          <a:p>
            <a:pPr lvl="1"/>
            <a:r>
              <a:rPr lang="en-US" dirty="0"/>
              <a:t>Leakages in pipelines, dyke wall broken/openings at caustic lye storage.</a:t>
            </a:r>
          </a:p>
          <a:p>
            <a:pPr lvl="1"/>
            <a:r>
              <a:rPr lang="en-US" dirty="0"/>
              <a:t>Flange guards missing on caustic lye pipelines.</a:t>
            </a:r>
          </a:p>
          <a:p>
            <a:pPr lvl="1"/>
            <a:r>
              <a:rPr lang="en-US" dirty="0"/>
              <a:t>Cooling tower near boiler – concrete structure cracks observed. Reinforcement steel exposed and corroded.</a:t>
            </a:r>
          </a:p>
        </p:txBody>
      </p:sp>
    </p:spTree>
    <p:extLst>
      <p:ext uri="{BB962C8B-B14F-4D97-AF65-F5344CB8AC3E}">
        <p14:creationId xmlns:p14="http://schemas.microsoft.com/office/powerpoint/2010/main" val="243942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1 – Fatty Acid Storage Tank</a:t>
            </a:r>
            <a:endParaRPr lang="en-US" dirty="0"/>
          </a:p>
        </p:txBody>
      </p:sp>
      <p:sp>
        <p:nvSpPr>
          <p:cNvPr id="3" name="Content Placeholder 2"/>
          <p:cNvSpPr>
            <a:spLocks noGrp="1"/>
          </p:cNvSpPr>
          <p:nvPr>
            <p:ph idx="1"/>
          </p:nvPr>
        </p:nvSpPr>
        <p:spPr>
          <a:xfrm>
            <a:off x="1103313" y="2052918"/>
            <a:ext cx="10021888" cy="4195481"/>
          </a:xfrm>
        </p:spPr>
        <p:txBody>
          <a:bodyPr>
            <a:normAutofit fontScale="92500" lnSpcReduction="10000"/>
          </a:bodyPr>
          <a:lstStyle/>
          <a:p>
            <a:pPr marL="0" indent="0" algn="ctr">
              <a:buNone/>
            </a:pPr>
            <a:r>
              <a:rPr lang="en-US" u="sng" dirty="0"/>
              <a:t>HAZARDS IDENTIFIED</a:t>
            </a:r>
          </a:p>
          <a:p>
            <a:r>
              <a:rPr lang="en-IN" dirty="0"/>
              <a:t>Operator checks the temperature of the tank by touching the tank with bare hands and adjusts the steam supply valve accordingly.</a:t>
            </a:r>
          </a:p>
          <a:p>
            <a:r>
              <a:rPr lang="en-IN" dirty="0"/>
              <a:t>Malfunction of the PRV station - The temperature may rise to the high pressure steam temperature. </a:t>
            </a:r>
            <a:r>
              <a:rPr lang="en-US" dirty="0"/>
              <a:t>Design data of the low pressure steam pipelines and the storage tank should be maintained.</a:t>
            </a:r>
          </a:p>
          <a:p>
            <a:endParaRPr lang="en-US" dirty="0"/>
          </a:p>
          <a:p>
            <a:pPr marL="0" indent="0" algn="ctr">
              <a:buNone/>
            </a:pPr>
            <a:r>
              <a:rPr lang="en-US" u="sng" dirty="0"/>
              <a:t>RECOMMENDATIONS</a:t>
            </a:r>
          </a:p>
          <a:p>
            <a:pPr marL="0" indent="0" algn="ctr">
              <a:buNone/>
            </a:pPr>
            <a:r>
              <a:rPr lang="en-US" dirty="0"/>
              <a:t>“Steam pressure reducing station should be calibrated periodically.</a:t>
            </a:r>
          </a:p>
          <a:p>
            <a:pPr marL="0" indent="0" algn="ctr">
              <a:buNone/>
            </a:pPr>
            <a:r>
              <a:rPr lang="en-US" dirty="0"/>
              <a:t>Pressure relief valve should be provided on the downstream side of the pressure reducing station.</a:t>
            </a:r>
          </a:p>
          <a:p>
            <a:pPr marL="0" indent="0" algn="ctr">
              <a:buNone/>
            </a:pPr>
            <a:r>
              <a:rPr lang="en-US" dirty="0"/>
              <a:t>Temperature gauge should be provided to monitor the storage tank temperature.”</a:t>
            </a:r>
          </a:p>
          <a:p>
            <a:endParaRPr lang="en-US" dirty="0"/>
          </a:p>
        </p:txBody>
      </p:sp>
    </p:spTree>
    <p:extLst>
      <p:ext uri="{BB962C8B-B14F-4D97-AF65-F5344CB8AC3E}">
        <p14:creationId xmlns:p14="http://schemas.microsoft.com/office/powerpoint/2010/main" val="226854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1 – Fatty Acid Storage Tank</a:t>
            </a:r>
            <a:endParaRPr lang="en-US" dirty="0"/>
          </a:p>
        </p:txBody>
      </p:sp>
      <p:sp>
        <p:nvSpPr>
          <p:cNvPr id="3" name="Content Placeholder 2"/>
          <p:cNvSpPr>
            <a:spLocks noGrp="1"/>
          </p:cNvSpPr>
          <p:nvPr>
            <p:ph idx="1"/>
          </p:nvPr>
        </p:nvSpPr>
        <p:spPr>
          <a:xfrm>
            <a:off x="1103313" y="2052918"/>
            <a:ext cx="10021888" cy="4195481"/>
          </a:xfrm>
        </p:spPr>
        <p:txBody>
          <a:bodyPr>
            <a:normAutofit/>
          </a:bodyPr>
          <a:lstStyle/>
          <a:p>
            <a:pPr marL="0" indent="0" algn="ctr">
              <a:buNone/>
            </a:pPr>
            <a:r>
              <a:rPr lang="en-US" u="sng" dirty="0"/>
              <a:t>HAZARDS IDENTIFIED</a:t>
            </a:r>
          </a:p>
          <a:p>
            <a:r>
              <a:rPr lang="en-IN" dirty="0"/>
              <a:t>Product other than required fatty acid in the storage tank due to communication error between the tank farm manager and the tank farm operator.</a:t>
            </a:r>
          </a:p>
          <a:p>
            <a:endParaRPr lang="en-US" dirty="0"/>
          </a:p>
          <a:p>
            <a:pPr marL="0" indent="0" algn="ctr">
              <a:buNone/>
            </a:pPr>
            <a:r>
              <a:rPr lang="en-US" u="sng" dirty="0"/>
              <a:t>RECOMMENDATIONS</a:t>
            </a:r>
          </a:p>
          <a:p>
            <a:pPr marL="0" indent="0" algn="ctr">
              <a:buNone/>
            </a:pPr>
            <a:r>
              <a:rPr lang="en-US" dirty="0"/>
              <a:t>“Verbal communication for transfer of products from tank to the plant.</a:t>
            </a:r>
          </a:p>
          <a:p>
            <a:pPr marL="0" indent="0" algn="ctr">
              <a:buNone/>
            </a:pPr>
            <a:r>
              <a:rPr lang="en-US" dirty="0"/>
              <a:t>No return procedure for return of wrong product from the plant back to the storage tank.”</a:t>
            </a:r>
          </a:p>
          <a:p>
            <a:endParaRPr lang="en-US" dirty="0"/>
          </a:p>
        </p:txBody>
      </p:sp>
    </p:spTree>
    <p:extLst>
      <p:ext uri="{BB962C8B-B14F-4D97-AF65-F5344CB8AC3E}">
        <p14:creationId xmlns:p14="http://schemas.microsoft.com/office/powerpoint/2010/main" val="14244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2 – Fatty Acid Transfer Pump</a:t>
            </a:r>
            <a:endParaRPr lang="en-US" dirty="0"/>
          </a:p>
        </p:txBody>
      </p:sp>
      <p:sp>
        <p:nvSpPr>
          <p:cNvPr id="3" name="Content Placeholder 2"/>
          <p:cNvSpPr>
            <a:spLocks noGrp="1"/>
          </p:cNvSpPr>
          <p:nvPr>
            <p:ph idx="1"/>
          </p:nvPr>
        </p:nvSpPr>
        <p:spPr>
          <a:xfrm>
            <a:off x="1103312" y="2052918"/>
            <a:ext cx="10035743" cy="4195481"/>
          </a:xfrm>
        </p:spPr>
        <p:txBody>
          <a:bodyPr>
            <a:normAutofit fontScale="85000" lnSpcReduction="10000"/>
          </a:bodyPr>
          <a:lstStyle/>
          <a:p>
            <a:pPr marL="0" indent="0" algn="ctr">
              <a:buNone/>
            </a:pPr>
            <a:r>
              <a:rPr lang="en-US" u="sng" dirty="0"/>
              <a:t>HAZARDS IDENTIFIED</a:t>
            </a:r>
          </a:p>
          <a:p>
            <a:r>
              <a:rPr lang="en-US" dirty="0"/>
              <a:t>Many valves are to be operated at different stages. Pump suction valve, discharge valve or drain valve kept open/close against the process requirement. </a:t>
            </a:r>
            <a:r>
              <a:rPr lang="en-IN" dirty="0"/>
              <a:t>This will lead to dry running of the pump or churning of material inside the pump leading to seal failures and leakages. </a:t>
            </a:r>
            <a:endParaRPr lang="en-US" dirty="0"/>
          </a:p>
          <a:p>
            <a:r>
              <a:rPr lang="en-IN" dirty="0"/>
              <a:t>Preventive maintenance schedule not available for pumps and motors of hydrogenation plant.</a:t>
            </a:r>
          </a:p>
          <a:p>
            <a:pPr marL="0" indent="0">
              <a:buNone/>
            </a:pPr>
            <a:endParaRPr lang="en-US" dirty="0"/>
          </a:p>
          <a:p>
            <a:pPr marL="0" indent="0" algn="ctr">
              <a:buNone/>
            </a:pPr>
            <a:r>
              <a:rPr lang="en-US" u="sng" dirty="0"/>
              <a:t>RECOMMENDATIONS</a:t>
            </a:r>
          </a:p>
          <a:p>
            <a:pPr marL="0" indent="0" algn="ctr">
              <a:buNone/>
            </a:pPr>
            <a:r>
              <a:rPr lang="en-US" dirty="0"/>
              <a:t>“Critical valve</a:t>
            </a:r>
            <a:r>
              <a:rPr lang="en-IN" dirty="0"/>
              <a:t> operation sequence should be incorporated in the hydrogenation batch sheet.</a:t>
            </a:r>
          </a:p>
          <a:p>
            <a:pPr marL="0" indent="0" algn="ctr">
              <a:buNone/>
            </a:pPr>
            <a:r>
              <a:rPr lang="en-IN" dirty="0"/>
              <a:t>Post maintenance start-up checklist should be prepared for critical equipment failures.</a:t>
            </a:r>
          </a:p>
          <a:p>
            <a:pPr marL="0" indent="0" algn="ctr">
              <a:buNone/>
            </a:pPr>
            <a:r>
              <a:rPr lang="en-IN" dirty="0"/>
              <a:t>Important instructions should be displayed near the pumping section.</a:t>
            </a:r>
            <a:r>
              <a:rPr lang="en-US" dirty="0"/>
              <a:t>”</a:t>
            </a:r>
          </a:p>
        </p:txBody>
      </p:sp>
    </p:spTree>
    <p:extLst>
      <p:ext uri="{BB962C8B-B14F-4D97-AF65-F5344CB8AC3E}">
        <p14:creationId xmlns:p14="http://schemas.microsoft.com/office/powerpoint/2010/main" val="149173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3 – Hydrogen Gas Bank</a:t>
            </a:r>
            <a:endParaRPr lang="en-US" dirty="0"/>
          </a:p>
        </p:txBody>
      </p:sp>
      <p:sp>
        <p:nvSpPr>
          <p:cNvPr id="3" name="Content Placeholder 2"/>
          <p:cNvSpPr>
            <a:spLocks noGrp="1"/>
          </p:cNvSpPr>
          <p:nvPr>
            <p:ph idx="1"/>
          </p:nvPr>
        </p:nvSpPr>
        <p:spPr>
          <a:xfrm>
            <a:off x="1103312" y="2052918"/>
            <a:ext cx="10035743" cy="4195481"/>
          </a:xfrm>
        </p:spPr>
        <p:txBody>
          <a:bodyPr>
            <a:normAutofit fontScale="77500" lnSpcReduction="20000"/>
          </a:bodyPr>
          <a:lstStyle/>
          <a:p>
            <a:pPr marL="0" indent="0" algn="ctr">
              <a:buNone/>
            </a:pPr>
            <a:r>
              <a:rPr lang="en-US" u="sng" dirty="0"/>
              <a:t>HAZARDS IDENTIFIED</a:t>
            </a:r>
          </a:p>
          <a:p>
            <a:r>
              <a:rPr lang="en-US" dirty="0"/>
              <a:t>Major leakages from hydrogen cylinder valve or due to rupture of the hydrogen pipeline from the gas bank will lead to </a:t>
            </a:r>
            <a:r>
              <a:rPr lang="en-IN" dirty="0"/>
              <a:t>presence of highly flammable gas in the atmosphere.</a:t>
            </a:r>
            <a:endParaRPr lang="en-US" dirty="0"/>
          </a:p>
          <a:p>
            <a:pPr marL="0" indent="0">
              <a:buNone/>
            </a:pPr>
            <a:endParaRPr lang="en-US" dirty="0"/>
          </a:p>
          <a:p>
            <a:pPr marL="0" indent="0" algn="ctr">
              <a:buNone/>
            </a:pPr>
            <a:r>
              <a:rPr lang="en-US" u="sng" dirty="0"/>
              <a:t>RECOMMENDATIONS</a:t>
            </a:r>
          </a:p>
          <a:p>
            <a:pPr marL="0" indent="0" algn="ctr">
              <a:buNone/>
            </a:pPr>
            <a:r>
              <a:rPr lang="en-US" dirty="0"/>
              <a:t>“</a:t>
            </a:r>
            <a:r>
              <a:rPr lang="en-IN" dirty="0"/>
              <a:t>Emergency action plant for hydrogen leakage from cylinder should be prepared in and personnel should be trained.</a:t>
            </a:r>
          </a:p>
          <a:p>
            <a:pPr marL="0" indent="0" algn="ctr">
              <a:buNone/>
            </a:pPr>
            <a:r>
              <a:rPr lang="en-IN" dirty="0"/>
              <a:t>Hydrogen gas detector should be provided near the trolley. Hydrogen gas detector should be maintained operational and should be periodically tested.</a:t>
            </a:r>
          </a:p>
          <a:p>
            <a:pPr marL="0" indent="0" algn="ctr">
              <a:buNone/>
            </a:pPr>
            <a:r>
              <a:rPr lang="en-IN" dirty="0"/>
              <a:t>Flexible SS hose used for connection between the gas bank and PCV should be hydrotested periodically.</a:t>
            </a:r>
          </a:p>
          <a:p>
            <a:pPr marL="0" indent="0" algn="ctr">
              <a:buNone/>
            </a:pPr>
            <a:r>
              <a:rPr lang="en-IN" dirty="0"/>
              <a:t>Flameproof electrical equipment’s provided in the hydrogen shed should be inspected periodically.</a:t>
            </a:r>
          </a:p>
          <a:p>
            <a:pPr marL="0" indent="0" algn="ctr">
              <a:buNone/>
            </a:pPr>
            <a:r>
              <a:rPr lang="en-IN" dirty="0"/>
              <a:t>Bonding and earthing provided for the pipelines in the hydrogen shed area should be periodically checked for continuity and resistance respectively.</a:t>
            </a:r>
            <a:r>
              <a:rPr lang="en-US" dirty="0"/>
              <a:t>”</a:t>
            </a:r>
          </a:p>
        </p:txBody>
      </p:sp>
    </p:spTree>
    <p:extLst>
      <p:ext uri="{BB962C8B-B14F-4D97-AF65-F5344CB8AC3E}">
        <p14:creationId xmlns:p14="http://schemas.microsoft.com/office/powerpoint/2010/main" val="198449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3 – Hydrogen Gas Bank</a:t>
            </a:r>
            <a:endParaRPr lang="en-US" dirty="0"/>
          </a:p>
        </p:txBody>
      </p:sp>
      <p:sp>
        <p:nvSpPr>
          <p:cNvPr id="3" name="Content Placeholder 2"/>
          <p:cNvSpPr>
            <a:spLocks noGrp="1"/>
          </p:cNvSpPr>
          <p:nvPr>
            <p:ph idx="1"/>
          </p:nvPr>
        </p:nvSpPr>
        <p:spPr>
          <a:xfrm>
            <a:off x="1103312" y="2052918"/>
            <a:ext cx="10035743" cy="4195481"/>
          </a:xfrm>
        </p:spPr>
        <p:txBody>
          <a:bodyPr>
            <a:normAutofit lnSpcReduction="10000"/>
          </a:bodyPr>
          <a:lstStyle/>
          <a:p>
            <a:pPr marL="0" indent="0" algn="ctr">
              <a:buNone/>
            </a:pPr>
            <a:r>
              <a:rPr lang="en-US" u="sng" dirty="0"/>
              <a:t>HAZARDS IDENTIFIED</a:t>
            </a:r>
          </a:p>
          <a:p>
            <a:r>
              <a:rPr lang="en-US" dirty="0"/>
              <a:t>Major leakages from hydrogen PCV station due to rupture of the pipeline or from welded joints will lead to </a:t>
            </a:r>
            <a:r>
              <a:rPr lang="en-IN" dirty="0"/>
              <a:t>presence of highly flammable gas in the atmosphere.</a:t>
            </a:r>
            <a:endParaRPr lang="en-US" dirty="0"/>
          </a:p>
          <a:p>
            <a:pPr marL="0" indent="0">
              <a:buNone/>
            </a:pPr>
            <a:endParaRPr lang="en-US" dirty="0"/>
          </a:p>
          <a:p>
            <a:pPr marL="0" indent="0" algn="ctr">
              <a:buNone/>
            </a:pPr>
            <a:r>
              <a:rPr lang="en-US" u="sng" dirty="0"/>
              <a:t>RECOMMENDATIONS</a:t>
            </a:r>
          </a:p>
          <a:p>
            <a:pPr marL="0" indent="0" algn="ctr">
              <a:buNone/>
            </a:pPr>
            <a:r>
              <a:rPr lang="en-US" dirty="0"/>
              <a:t>“</a:t>
            </a:r>
            <a:r>
              <a:rPr lang="en-IN" dirty="0"/>
              <a:t>Emergency action plant for hydrogen leakage from cylinder should be prepared in and personnel should be trained.</a:t>
            </a:r>
          </a:p>
          <a:p>
            <a:pPr marL="0" indent="0" algn="ctr">
              <a:buNone/>
            </a:pPr>
            <a:r>
              <a:rPr lang="en-IN" dirty="0"/>
              <a:t>Control valve should be provided at the PCV station inlet. Hydrogen gas detector provided near the PCV station should be interlocked to shut down this control valve.</a:t>
            </a:r>
          </a:p>
          <a:p>
            <a:pPr marL="0" indent="0" algn="ctr">
              <a:buNone/>
            </a:pPr>
            <a:r>
              <a:rPr lang="en-IN" dirty="0"/>
              <a:t>Hydrogen gas detector should be made operational.</a:t>
            </a:r>
            <a:r>
              <a:rPr lang="en-US" dirty="0"/>
              <a:t>”</a:t>
            </a:r>
          </a:p>
          <a:p>
            <a:endParaRPr lang="en-US" dirty="0"/>
          </a:p>
        </p:txBody>
      </p:sp>
    </p:spTree>
    <p:extLst>
      <p:ext uri="{BB962C8B-B14F-4D97-AF65-F5344CB8AC3E}">
        <p14:creationId xmlns:p14="http://schemas.microsoft.com/office/powerpoint/2010/main" val="105064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3 – Hydrogen Gas Bank</a:t>
            </a:r>
            <a:endParaRPr lang="en-US" dirty="0"/>
          </a:p>
        </p:txBody>
      </p:sp>
      <p:sp>
        <p:nvSpPr>
          <p:cNvPr id="3" name="Content Placeholder 2"/>
          <p:cNvSpPr>
            <a:spLocks noGrp="1"/>
          </p:cNvSpPr>
          <p:nvPr>
            <p:ph idx="1"/>
          </p:nvPr>
        </p:nvSpPr>
        <p:spPr>
          <a:xfrm>
            <a:off x="1103312" y="2052918"/>
            <a:ext cx="10008033" cy="4195481"/>
          </a:xfrm>
        </p:spPr>
        <p:txBody>
          <a:bodyPr>
            <a:normAutofit/>
          </a:bodyPr>
          <a:lstStyle/>
          <a:p>
            <a:pPr marL="0" indent="0" algn="ctr">
              <a:buNone/>
            </a:pPr>
            <a:r>
              <a:rPr lang="en-US" u="sng" dirty="0"/>
              <a:t>HAZARDS IDENTIFIED</a:t>
            </a:r>
          </a:p>
          <a:p>
            <a:r>
              <a:rPr lang="en-IN" dirty="0"/>
              <a:t>The pipeline may become empty after the batch completion or other maintenance activities. In such case, air may ingress in the pipeline. When the hydrogen transfer is restored, this may lead to formation of flammable fuel-air mixture.</a:t>
            </a:r>
          </a:p>
          <a:p>
            <a:endParaRPr lang="en-IN" dirty="0"/>
          </a:p>
          <a:p>
            <a:pPr marL="0" indent="0" algn="ctr">
              <a:buNone/>
            </a:pPr>
            <a:r>
              <a:rPr lang="en-US" u="sng" dirty="0"/>
              <a:t>RECOMMENDATIONS</a:t>
            </a:r>
          </a:p>
          <a:p>
            <a:pPr marL="0" indent="0" algn="ctr">
              <a:buNone/>
            </a:pPr>
            <a:r>
              <a:rPr lang="en-US" dirty="0"/>
              <a:t>“</a:t>
            </a:r>
            <a:r>
              <a:rPr lang="en-IN" dirty="0"/>
              <a:t>Nitrogen flushing of the pipeline and reactor is recommended before starting the batch e.g. before starting the vacuum application to the reactor.</a:t>
            </a:r>
            <a:r>
              <a:rPr lang="en-US" dirty="0"/>
              <a:t>”</a:t>
            </a:r>
          </a:p>
          <a:p>
            <a:endParaRPr lang="en-US" dirty="0"/>
          </a:p>
          <a:p>
            <a:endParaRPr lang="en-US" dirty="0"/>
          </a:p>
        </p:txBody>
      </p:sp>
    </p:spTree>
    <p:extLst>
      <p:ext uri="{BB962C8B-B14F-4D97-AF65-F5344CB8AC3E}">
        <p14:creationId xmlns:p14="http://schemas.microsoft.com/office/powerpoint/2010/main" val="21442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3 – Hydrogen Gas Bank</a:t>
            </a:r>
            <a:endParaRPr lang="en-US" dirty="0"/>
          </a:p>
        </p:txBody>
      </p:sp>
      <p:sp>
        <p:nvSpPr>
          <p:cNvPr id="3" name="Content Placeholder 2"/>
          <p:cNvSpPr>
            <a:spLocks noGrp="1"/>
          </p:cNvSpPr>
          <p:nvPr>
            <p:ph idx="1"/>
          </p:nvPr>
        </p:nvSpPr>
        <p:spPr>
          <a:xfrm>
            <a:off x="1103312" y="2052918"/>
            <a:ext cx="10021888" cy="4195481"/>
          </a:xfrm>
        </p:spPr>
        <p:txBody>
          <a:bodyPr/>
          <a:lstStyle/>
          <a:p>
            <a:pPr marL="0" indent="0" algn="ctr">
              <a:buNone/>
            </a:pPr>
            <a:r>
              <a:rPr lang="en-US" u="sng" dirty="0"/>
              <a:t>RECOMMENDATIONS</a:t>
            </a:r>
            <a:endParaRPr lang="en-IN" dirty="0"/>
          </a:p>
          <a:p>
            <a:pPr marL="0" indent="0" algn="ctr">
              <a:buNone/>
            </a:pPr>
            <a:r>
              <a:rPr lang="en-IN" dirty="0"/>
              <a:t>“S.O.P. should be prepared which contains provisions to prevent accumulation of static electricity and periodic inspection of the earthing &amp; bonding should be carried out. Operators should be trained about the importance of flange bonding.</a:t>
            </a:r>
          </a:p>
          <a:p>
            <a:pPr marL="0" indent="0" algn="ctr">
              <a:buNone/>
            </a:pPr>
            <a:r>
              <a:rPr lang="en-IN" dirty="0"/>
              <a:t>The PCV - pressure gauges and safety relief valves should be periodically tested and calibrated.</a:t>
            </a:r>
          </a:p>
          <a:p>
            <a:pPr marL="0" indent="0" algn="ctr">
              <a:buNone/>
            </a:pPr>
            <a:r>
              <a:rPr lang="en-IN" dirty="0"/>
              <a:t>The PCV system should be upgraded as mentioned in the drawing no. NI/H2/1240/P20047 R0. Control valve should be provided at the PCV station inlet. Two separate vents with flame arrestor should be provided for each set of PCV to prevent back pressure in the low pressure PCV set.”</a:t>
            </a:r>
            <a:endParaRPr lang="en-US" dirty="0"/>
          </a:p>
        </p:txBody>
      </p:sp>
    </p:spTree>
    <p:extLst>
      <p:ext uri="{BB962C8B-B14F-4D97-AF65-F5344CB8AC3E}">
        <p14:creationId xmlns:p14="http://schemas.microsoft.com/office/powerpoint/2010/main" val="1391544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TotalTime>
  <Words>1901</Words>
  <Application>Microsoft Office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SUMMARY OF HAZOP STUDY – HYDROGENATION PLANT</vt:lpstr>
      <vt:lpstr>NODE 1 – Fatty Acid Storage Tank</vt:lpstr>
      <vt:lpstr>NODE 1 – Fatty Acid Storage Tank</vt:lpstr>
      <vt:lpstr>NODE 1 – Fatty Acid Storage Tank</vt:lpstr>
      <vt:lpstr>NODE 2 – Fatty Acid Transfer Pump</vt:lpstr>
      <vt:lpstr>NODE 3 – Hydrogen Gas Bank</vt:lpstr>
      <vt:lpstr>NODE 3 – Hydrogen Gas Bank</vt:lpstr>
      <vt:lpstr>NODE 3 – Hydrogen Gas Bank</vt:lpstr>
      <vt:lpstr>NODE 3 – Hydrogen Gas Bank</vt:lpstr>
      <vt:lpstr>NODE 4 – Hydrogenation Reactor</vt:lpstr>
      <vt:lpstr>NODE 4 – Hydrogenation Reactor</vt:lpstr>
      <vt:lpstr>NODE 4 – Hydrogenation Reactor</vt:lpstr>
      <vt:lpstr>NODE 4 – Hydrogenation Reactor</vt:lpstr>
      <vt:lpstr>NODE 4 – Hydrogenation Reactor</vt:lpstr>
      <vt:lpstr>NODE 4 – Hydrogenation Reactor</vt:lpstr>
      <vt:lpstr>NODE 4 – Hydrogenation Reactor</vt:lpstr>
      <vt:lpstr>NODE 5 – Drop Tank</vt:lpstr>
      <vt:lpstr>NODE 5 – Drop Tank</vt:lpstr>
      <vt:lpstr>NODE 5 – Drop Tank</vt:lpstr>
      <vt:lpstr>NODE 6 – AMA Filter &amp; Polishing Filter</vt:lpstr>
      <vt:lpstr>NODE 7 – Mechanical Seal Lube Oil &amp; Cooling</vt:lpstr>
      <vt:lpstr>SITE VISIT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HAZOP STUDY – HYDROGENATION PLANT</dc:title>
  <dc:creator>Nadeem</dc:creator>
  <cp:lastModifiedBy>Nadeem</cp:lastModifiedBy>
  <cp:revision>13</cp:revision>
  <dcterms:created xsi:type="dcterms:W3CDTF">2017-03-30T16:35:48Z</dcterms:created>
  <dcterms:modified xsi:type="dcterms:W3CDTF">2017-03-30T18:35:30Z</dcterms:modified>
</cp:coreProperties>
</file>