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theme/themeOverride2.xml" ContentType="application/vnd.openxmlformats-officedocument.themeOverr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theme/themeOverride3.xml" ContentType="application/vnd.openxmlformats-officedocument.themeOverride+xml"/>
  <Override PartName="/ppt/charts/chart35.xml" ContentType="application/vnd.openxmlformats-officedocument.drawingml.chart+xml"/>
  <Override PartName="/ppt/theme/themeOverride4.xml" ContentType="application/vnd.openxmlformats-officedocument.themeOverride+xml"/>
  <Override PartName="/ppt/charts/chart36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61" r:id="rId3"/>
    <p:sldMasterId id="2147483666" r:id="rId4"/>
  </p:sldMasterIdLst>
  <p:notesMasterIdLst>
    <p:notesMasterId r:id="rId60"/>
  </p:notesMasterIdLst>
  <p:handoutMasterIdLst>
    <p:handoutMasterId r:id="rId61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60" r:id="rId11"/>
    <p:sldId id="294" r:id="rId12"/>
    <p:sldId id="304" r:id="rId13"/>
    <p:sldId id="305" r:id="rId14"/>
    <p:sldId id="303" r:id="rId15"/>
    <p:sldId id="276" r:id="rId16"/>
    <p:sldId id="295" r:id="rId17"/>
    <p:sldId id="296" r:id="rId18"/>
    <p:sldId id="298" r:id="rId19"/>
    <p:sldId id="299" r:id="rId20"/>
    <p:sldId id="259" r:id="rId21"/>
    <p:sldId id="320" r:id="rId22"/>
    <p:sldId id="321" r:id="rId23"/>
    <p:sldId id="311" r:id="rId24"/>
    <p:sldId id="314" r:id="rId25"/>
    <p:sldId id="317" r:id="rId26"/>
    <p:sldId id="325" r:id="rId27"/>
    <p:sldId id="312" r:id="rId28"/>
    <p:sldId id="315" r:id="rId29"/>
    <p:sldId id="318" r:id="rId30"/>
    <p:sldId id="326" r:id="rId31"/>
    <p:sldId id="313" r:id="rId32"/>
    <p:sldId id="316" r:id="rId33"/>
    <p:sldId id="319" r:id="rId34"/>
    <p:sldId id="327" r:id="rId35"/>
    <p:sldId id="322" r:id="rId36"/>
    <p:sldId id="323" r:id="rId37"/>
    <p:sldId id="324" r:id="rId38"/>
    <p:sldId id="336" r:id="rId39"/>
    <p:sldId id="266" r:id="rId40"/>
    <p:sldId id="297" r:id="rId41"/>
    <p:sldId id="335" r:id="rId42"/>
    <p:sldId id="310" r:id="rId43"/>
    <p:sldId id="334" r:id="rId44"/>
    <p:sldId id="328" r:id="rId45"/>
    <p:sldId id="329" r:id="rId46"/>
    <p:sldId id="330" r:id="rId47"/>
    <p:sldId id="331" r:id="rId48"/>
    <p:sldId id="332" r:id="rId49"/>
    <p:sldId id="333" r:id="rId50"/>
    <p:sldId id="270" r:id="rId51"/>
    <p:sldId id="300" r:id="rId52"/>
    <p:sldId id="301" r:id="rId53"/>
    <p:sldId id="302" r:id="rId54"/>
    <p:sldId id="309" r:id="rId55"/>
    <p:sldId id="306" r:id="rId56"/>
    <p:sldId id="307" r:id="rId57"/>
    <p:sldId id="308" r:id="rId58"/>
    <p:sldId id="33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40"/>
    <a:srgbClr val="FF4B93"/>
    <a:srgbClr val="D4AF37"/>
    <a:srgbClr val="C00000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8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.xml"/><Relationship Id="rId4" Type="http://schemas.microsoft.com/office/2011/relationships/chartStyle" Target="style2.xml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4.xml"/><Relationship Id="rId4" Type="http://schemas.microsoft.com/office/2011/relationships/chartStyle" Target="style3.xml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5.xml"/><Relationship Id="rId4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1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346E-2"/>
                  <c:y val="-3.0021987828443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76683061110618E-3"/>
                  <c:y val="-9.1384345243314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4.6857142857142859</c:v>
                </c:pt>
                <c:pt idx="1">
                  <c:v>4.2285714285714286</c:v>
                </c:pt>
                <c:pt idx="2">
                  <c:v>4.0285714285714285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6405070872321713E-2"/>
                  <c:y val="2.53731326717374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7795508545777241E-2"/>
                  <c:y val="-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4.4857142857142858</c:v>
                </c:pt>
                <c:pt idx="1">
                  <c:v>4.3428571428571425</c:v>
                </c:pt>
                <c:pt idx="2">
                  <c:v>4.1142857142857139</c:v>
                </c:pt>
                <c:pt idx="3">
                  <c:v>4.1714285714285717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Sheet1!$D$2:$D$5</c:f>
              <c:numCache>
                <c:formatCode>####.0</c:formatCode>
                <c:ptCount val="4"/>
                <c:pt idx="0">
                  <c:v>4.4857142857142858</c:v>
                </c:pt>
                <c:pt idx="1">
                  <c:v>3.7714285714285714</c:v>
                </c:pt>
                <c:pt idx="2">
                  <c:v>3.2857142857142856</c:v>
                </c:pt>
                <c:pt idx="3">
                  <c:v>3.6285714285714286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1223040"/>
        <c:axId val="121224576"/>
      </c:radarChart>
      <c:catAx>
        <c:axId val="12122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21224576"/>
        <c:crosses val="autoZero"/>
        <c:auto val="1"/>
        <c:lblAlgn val="ctr"/>
        <c:lblOffset val="100"/>
        <c:noMultiLvlLbl val="0"/>
      </c:catAx>
      <c:valAx>
        <c:axId val="121224576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12122304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346E-2"/>
                  <c:y val="-3.0021987828443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76683061110618E-3"/>
                  <c:y val="-9.1384345243314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4.6857142857142859</c:v>
                </c:pt>
                <c:pt idx="1">
                  <c:v>4.2285714285714286</c:v>
                </c:pt>
                <c:pt idx="2">
                  <c:v>4.0285714285714285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6405070872321713E-2"/>
                  <c:y val="2.53731326717374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7795508545777241E-2"/>
                  <c:y val="-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4.4857142857142858</c:v>
                </c:pt>
                <c:pt idx="1">
                  <c:v>4.3428571428571425</c:v>
                </c:pt>
                <c:pt idx="2">
                  <c:v>4.1142857142857139</c:v>
                </c:pt>
                <c:pt idx="3">
                  <c:v>4.1714285714285717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529664"/>
        <c:axId val="14531200"/>
      </c:radarChart>
      <c:catAx>
        <c:axId val="1452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531200"/>
        <c:crosses val="autoZero"/>
        <c:auto val="1"/>
        <c:lblAlgn val="ctr"/>
        <c:lblOffset val="100"/>
        <c:noMultiLvlLbl val="0"/>
      </c:catAx>
      <c:valAx>
        <c:axId val="14531200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14529664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8678195930091455E-2"/>
                  <c:y val="-4.64885515670628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76683061110618E-3"/>
                  <c:y val="-9.1384345243314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74.285714285714292</c:v>
                </c:pt>
                <c:pt idx="1">
                  <c:v>40</c:v>
                </c:pt>
                <c:pt idx="2">
                  <c:v>34.285714285714285</c:v>
                </c:pt>
                <c:pt idx="3">
                  <c:v>34.285714285714285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4.7644607229734527E-3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2675467306516726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933021516379699E-3"/>
                  <c:y val="-3.665008052584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42.857142857142854</c:v>
                </c:pt>
                <c:pt idx="2">
                  <c:v>37.142857142857146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3809920"/>
        <c:axId val="223811456"/>
      </c:radarChart>
      <c:catAx>
        <c:axId val="2238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811456"/>
        <c:crosses val="autoZero"/>
        <c:auto val="1"/>
        <c:lblAlgn val="ctr"/>
        <c:lblOffset val="100"/>
        <c:noMultiLvlLbl val="0"/>
      </c:catAx>
      <c:valAx>
        <c:axId val="223811456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223809920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179E-2"/>
                  <c:y val="3.80885573387291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6090839525618944E-2"/>
                  <c:y val="1.2927422407162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0032785284315489E-2"/>
                  <c:y val="-2.086346346590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89005434364477E-2"/>
                  <c:y val="-2.8192369635264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0594405348707608E-2"/>
                  <c:y val="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4.1188810697415174E-2"/>
                  <c:y val="-8.45771089057919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####.0</c:formatCode>
                <c:ptCount val="7"/>
                <c:pt idx="0">
                  <c:v>4.4285714285714288</c:v>
                </c:pt>
                <c:pt idx="1">
                  <c:v>4.5999999999999996</c:v>
                </c:pt>
                <c:pt idx="2">
                  <c:v>4.5142857142857142</c:v>
                </c:pt>
                <c:pt idx="3">
                  <c:v>4.5428571428571427</c:v>
                </c:pt>
                <c:pt idx="4">
                  <c:v>4.7428571428571429</c:v>
                </c:pt>
                <c:pt idx="5">
                  <c:v>4.5999999999999996</c:v>
                </c:pt>
                <c:pt idx="6">
                  <c:v>4.3142857142857141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4.3886083208965103E-3"/>
                  <c:y val="9.3034819796371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6575964797442279E-3"/>
                  <c:y val="7.04809240881598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1194389024533284E-2"/>
                  <c:y val="-2.25538957082111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806587723247945E-2"/>
                  <c:y val="-9.3034819796371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3477077958382723E-2"/>
                  <c:y val="-8.7396345869318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0089354133862908E-2"/>
                  <c:y val="-1.97346587446847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6.4071483307090338E-2"/>
                  <c:y val="4.5107791416422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####.0</c:formatCode>
                <c:ptCount val="7"/>
                <c:pt idx="0">
                  <c:v>4.2285714285714286</c:v>
                </c:pt>
                <c:pt idx="1">
                  <c:v>4.5714285714285712</c:v>
                </c:pt>
                <c:pt idx="2">
                  <c:v>4.3428571428571425</c:v>
                </c:pt>
                <c:pt idx="3">
                  <c:v>4.4285714285714288</c:v>
                </c:pt>
                <c:pt idx="4">
                  <c:v>4.4857142857142858</c:v>
                </c:pt>
                <c:pt idx="5">
                  <c:v>4.2285714285714286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3864704"/>
        <c:axId val="223866240"/>
      </c:radarChart>
      <c:catAx>
        <c:axId val="22386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866240"/>
        <c:crosses val="autoZero"/>
        <c:auto val="1"/>
        <c:lblAlgn val="ctr"/>
        <c:lblOffset val="100"/>
        <c:noMultiLvlLbl val="0"/>
      </c:catAx>
      <c:valAx>
        <c:axId val="223866240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223864704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6377952202601383E-4"/>
                  <c:y val="3.2541098148294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4354187015578694E-2"/>
                  <c:y val="-4.64885515670628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0816691594374E-2"/>
                  <c:y val="-2.0903421155154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9970436307702404E-3"/>
                  <c:y val="-2.0863463465907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70939870642631E-2"/>
                  <c:y val="-1.6915421781158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0594405348707608E-2"/>
                  <c:y val="-5.63847392705290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3729603565805071E-2"/>
                  <c:y val="5.63847392705274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</c:formatCode>
                <c:ptCount val="7"/>
                <c:pt idx="0">
                  <c:v>51.428571428571423</c:v>
                </c:pt>
                <c:pt idx="1">
                  <c:v>65.714285714285708</c:v>
                </c:pt>
                <c:pt idx="2">
                  <c:v>54.285714285714285</c:v>
                </c:pt>
                <c:pt idx="3">
                  <c:v>62.857142857142854</c:v>
                </c:pt>
                <c:pt idx="4">
                  <c:v>74.285714285714292</c:v>
                </c:pt>
                <c:pt idx="5">
                  <c:v>65.714285714285708</c:v>
                </c:pt>
                <c:pt idx="6">
                  <c:v>51.428571428571423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7.0527279839410484E-3"/>
                  <c:y val="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1234131001679167E-2"/>
                  <c:y val="3.9469317489369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2546371195507933E-2"/>
                  <c:y val="2.81923696352639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6365251418410474E-2"/>
                  <c:y val="-8.1757871942265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70939870642631E-2"/>
                  <c:y val="-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7.5512819611927809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0341879741285261E-2"/>
                  <c:y val="6.4842450161107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</c:formatCode>
                <c:ptCount val="7"/>
                <c:pt idx="0">
                  <c:v>40</c:v>
                </c:pt>
                <c:pt idx="1">
                  <c:v>65.714285714285708</c:v>
                </c:pt>
                <c:pt idx="2">
                  <c:v>42.857142857142854</c:v>
                </c:pt>
                <c:pt idx="3">
                  <c:v>51.428571428571423</c:v>
                </c:pt>
                <c:pt idx="4">
                  <c:v>60</c:v>
                </c:pt>
                <c:pt idx="5">
                  <c:v>54.285714285714285</c:v>
                </c:pt>
                <c:pt idx="6">
                  <c:v>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57303680"/>
        <c:axId val="257305216"/>
      </c:radarChart>
      <c:catAx>
        <c:axId val="25730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7305216"/>
        <c:crosses val="autoZero"/>
        <c:auto val="1"/>
        <c:lblAlgn val="ctr"/>
        <c:lblOffset val="100"/>
        <c:noMultiLvlLbl val="0"/>
      </c:catAx>
      <c:valAx>
        <c:axId val="257305216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257303680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4606712623001122E-2"/>
                  <c:y val="-1.82961819317988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0919899654976143E-2"/>
                  <c:y val="-3.49996059727864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9462163500839902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4.5142857142857142</c:v>
                </c:pt>
                <c:pt idx="1">
                  <c:v>4.2571428571428571</c:v>
                </c:pt>
                <c:pt idx="2">
                  <c:v>4.3142857142857141</c:v>
                </c:pt>
                <c:pt idx="3">
                  <c:v>4.2571428571428571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1323485135542004E-2"/>
                  <c:y val="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050348906704579E-3"/>
                  <c:y val="-0.107131004614003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7201180673835255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4.4571428571428573</c:v>
                </c:pt>
                <c:pt idx="1">
                  <c:v>3.9714285714285715</c:v>
                </c:pt>
                <c:pt idx="2">
                  <c:v>4.1428571428571432</c:v>
                </c:pt>
                <c:pt idx="3">
                  <c:v>4.1714285714285717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59963520"/>
        <c:axId val="259973504"/>
      </c:radarChart>
      <c:catAx>
        <c:axId val="2599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9973504"/>
        <c:crosses val="autoZero"/>
        <c:auto val="1"/>
        <c:lblAlgn val="ctr"/>
        <c:lblOffset val="100"/>
        <c:noMultiLvlLbl val="0"/>
      </c:catAx>
      <c:valAx>
        <c:axId val="259973504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25996352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8244877389414981E-3"/>
                  <c:y val="9.45643113458748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336316188806193E-2"/>
                  <c:y val="2.6362751442084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8097039108289277E-3"/>
                  <c:y val="-2.0903421155154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717389623987239E-2"/>
                  <c:y val="7.32890616935622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54.285714285714285</c:v>
                </c:pt>
                <c:pt idx="2">
                  <c:v>48.571428571428569</c:v>
                </c:pt>
                <c:pt idx="3">
                  <c:v>51.428571428571423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2.1003410599289988E-3"/>
                  <c:y val="3.10116065987903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4458683352639549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933021516379699E-3"/>
                  <c:y val="-9.3034819796371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3471577108030137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60</c:v>
                </c:pt>
                <c:pt idx="1">
                  <c:v>42.857142857142854</c:v>
                </c:pt>
                <c:pt idx="2">
                  <c:v>37.142857142857146</c:v>
                </c:pt>
                <c:pt idx="3">
                  <c:v>45.714285714285715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59897216"/>
        <c:axId val="259898752"/>
      </c:radarChart>
      <c:catAx>
        <c:axId val="2598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9898752"/>
        <c:crosses val="autoZero"/>
        <c:auto val="1"/>
        <c:lblAlgn val="ctr"/>
        <c:lblOffset val="100"/>
        <c:noMultiLvlLbl val="0"/>
      </c:catAx>
      <c:valAx>
        <c:axId val="259898752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259897216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346E-2"/>
                  <c:y val="-3.0021987828443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76683061110618E-3"/>
                  <c:y val="-9.1384345243314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4.6857142857142859</c:v>
                </c:pt>
                <c:pt idx="1">
                  <c:v>4.2285714285714286</c:v>
                </c:pt>
                <c:pt idx="2">
                  <c:v>4.0285714285714285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4.4857142857142858</c:v>
                </c:pt>
                <c:pt idx="1">
                  <c:v>3.7714285714285714</c:v>
                </c:pt>
                <c:pt idx="2">
                  <c:v>3.2857142857142856</c:v>
                </c:pt>
                <c:pt idx="3">
                  <c:v>3.6285714285714286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34701696"/>
        <c:axId val="334703232"/>
      </c:radarChart>
      <c:catAx>
        <c:axId val="33470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34703232"/>
        <c:crosses val="autoZero"/>
        <c:auto val="1"/>
        <c:lblAlgn val="ctr"/>
        <c:lblOffset val="100"/>
        <c:noMultiLvlLbl val="0"/>
      </c:catAx>
      <c:valAx>
        <c:axId val="334703232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334701696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8678195930091455E-2"/>
                  <c:y val="-4.64885515670628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76683061110618E-3"/>
                  <c:y val="-9.1384345243314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74.285714285714292</c:v>
                </c:pt>
                <c:pt idx="1">
                  <c:v>40</c:v>
                </c:pt>
                <c:pt idx="2">
                  <c:v>34.285714285714285</c:v>
                </c:pt>
                <c:pt idx="3">
                  <c:v>34.285714285714285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2.288267260967512E-3"/>
                  <c:y val="0.132504137285740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25.714285714285712</c:v>
                </c:pt>
                <c:pt idx="2">
                  <c:v>14.285714285714285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56680064"/>
        <c:axId val="356681600"/>
      </c:radarChart>
      <c:catAx>
        <c:axId val="35668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56681600"/>
        <c:crosses val="autoZero"/>
        <c:auto val="1"/>
        <c:lblAlgn val="ctr"/>
        <c:lblOffset val="100"/>
        <c:noMultiLvlLbl val="0"/>
      </c:catAx>
      <c:valAx>
        <c:axId val="356681600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356680064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179E-2"/>
                  <c:y val="3.80885573387291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072968698846276E-2"/>
                  <c:y val="-5.1915027753944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4038698022774842E-2"/>
                  <c:y val="-7.4428965772909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89005434364477E-2"/>
                  <c:y val="-2.8192369635264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0594405348707608E-2"/>
                  <c:y val="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4.1188810697415174E-2"/>
                  <c:y val="-8.45771089057919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####.0</c:formatCode>
                <c:ptCount val="7"/>
                <c:pt idx="0">
                  <c:v>4.4285714285714288</c:v>
                </c:pt>
                <c:pt idx="1">
                  <c:v>4.5999999999999996</c:v>
                </c:pt>
                <c:pt idx="2">
                  <c:v>4.5142857142857142</c:v>
                </c:pt>
                <c:pt idx="3">
                  <c:v>4.5428571428571427</c:v>
                </c:pt>
                <c:pt idx="4">
                  <c:v>4.7428571428571429</c:v>
                </c:pt>
                <c:pt idx="5">
                  <c:v>4.5999999999999996</c:v>
                </c:pt>
                <c:pt idx="6">
                  <c:v>4.3142857142857141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395343213963337E-2"/>
                  <c:y val="6.2023213197580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4665888655797855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9749724822348564E-2"/>
                  <c:y val="-8.1757871942265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6612276175480109E-2"/>
                  <c:y val="-9.0215582832844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0089354133862867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6.4071483307090296E-2"/>
                  <c:y val="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####.0</c:formatCode>
                <c:ptCount val="7"/>
                <c:pt idx="0">
                  <c:v>3.9714285714285715</c:v>
                </c:pt>
                <c:pt idx="1">
                  <c:v>3.8285714285714287</c:v>
                </c:pt>
                <c:pt idx="2">
                  <c:v>3.9142857142857141</c:v>
                </c:pt>
                <c:pt idx="3">
                  <c:v>3.9142857142857141</c:v>
                </c:pt>
                <c:pt idx="4">
                  <c:v>4.0857142857142854</c:v>
                </c:pt>
                <c:pt idx="5">
                  <c:v>3.657142857142857</c:v>
                </c:pt>
                <c:pt idx="6">
                  <c:v>3.1142857142857143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56935552"/>
        <c:axId val="356937088"/>
      </c:radarChart>
      <c:catAx>
        <c:axId val="35693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56937088"/>
        <c:crosses val="autoZero"/>
        <c:auto val="1"/>
        <c:lblAlgn val="ctr"/>
        <c:lblOffset val="100"/>
        <c:noMultiLvlLbl val="0"/>
      </c:catAx>
      <c:valAx>
        <c:axId val="356937088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356935552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6377952202601383E-4"/>
                  <c:y val="3.2541098148294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4354187015578694E-2"/>
                  <c:y val="-4.64885515670628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0816691594374E-2"/>
                  <c:y val="-2.0903421155154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9970436307702404E-3"/>
                  <c:y val="-2.0863463465907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70939870642631E-2"/>
                  <c:y val="-1.6915421781158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0594405348707608E-2"/>
                  <c:y val="-5.63847392705290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3729603565805071E-2"/>
                  <c:y val="5.63847392705274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</c:formatCode>
                <c:ptCount val="7"/>
                <c:pt idx="0">
                  <c:v>51.428571428571423</c:v>
                </c:pt>
                <c:pt idx="1">
                  <c:v>65.714285714285708</c:v>
                </c:pt>
                <c:pt idx="2">
                  <c:v>54.285714285714285</c:v>
                </c:pt>
                <c:pt idx="3">
                  <c:v>62.857142857142854</c:v>
                </c:pt>
                <c:pt idx="4">
                  <c:v>74.285714285714292</c:v>
                </c:pt>
                <c:pt idx="5">
                  <c:v>65.714285714285708</c:v>
                </c:pt>
                <c:pt idx="6">
                  <c:v>51.428571428571423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1.8306138087740009E-2"/>
                  <c:y val="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476928950742976E-2"/>
                  <c:y val="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0089354133862825E-2"/>
                  <c:y val="-1.9734658744684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2884923039446026E-2"/>
                  <c:y val="-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6612276175480192E-2"/>
                  <c:y val="-9.0215582832844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237762139483043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4918414263220201E-2"/>
                  <c:y val="5.6384739270527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</c:formatCode>
                <c:ptCount val="7"/>
                <c:pt idx="0">
                  <c:v>28.571428571428569</c:v>
                </c:pt>
                <c:pt idx="1">
                  <c:v>28.571428571428569</c:v>
                </c:pt>
                <c:pt idx="2">
                  <c:v>34.285714285714285</c:v>
                </c:pt>
                <c:pt idx="3">
                  <c:v>34.285714285714285</c:v>
                </c:pt>
                <c:pt idx="4">
                  <c:v>37.142857142857146</c:v>
                </c:pt>
                <c:pt idx="5">
                  <c:v>34.285714285714285</c:v>
                </c:pt>
                <c:pt idx="6">
                  <c:v>5.7142857142857144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58413440"/>
        <c:axId val="358414976"/>
      </c:radarChart>
      <c:catAx>
        <c:axId val="35841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58414976"/>
        <c:crosses val="autoZero"/>
        <c:auto val="1"/>
        <c:lblAlgn val="ctr"/>
        <c:lblOffset val="100"/>
        <c:noMultiLvlLbl val="0"/>
      </c:catAx>
      <c:valAx>
        <c:axId val="358414976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358413440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8678195930091455E-2"/>
                  <c:y val="-4.64885515670628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76683061110618E-3"/>
                  <c:y val="-9.1384345243314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74.285714285714292</c:v>
                </c:pt>
                <c:pt idx="1">
                  <c:v>40</c:v>
                </c:pt>
                <c:pt idx="2">
                  <c:v>34.285714285714285</c:v>
                </c:pt>
                <c:pt idx="3">
                  <c:v>34.285714285714285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2.4761934620059411E-3"/>
                  <c:y val="4.5107791416422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2675467306516726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933021516379699E-3"/>
                  <c:y val="-3.665008052584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42.857142857142854</c:v>
                </c:pt>
                <c:pt idx="2">
                  <c:v>37.142857142857146</c:v>
                </c:pt>
                <c:pt idx="3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4.576534521935024E-3"/>
                  <c:y val="0.135323374249267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Sheet1!$D$2:$D$5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25.714285714285712</c:v>
                </c:pt>
                <c:pt idx="2">
                  <c:v>14.285714285714285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19756800"/>
        <c:axId val="219787264"/>
      </c:radarChart>
      <c:catAx>
        <c:axId val="21975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787264"/>
        <c:crosses val="autoZero"/>
        <c:auto val="1"/>
        <c:lblAlgn val="ctr"/>
        <c:lblOffset val="100"/>
        <c:noMultiLvlLbl val="0"/>
      </c:catAx>
      <c:valAx>
        <c:axId val="219787264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219756800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346E-2"/>
                  <c:y val="-3.0021987828443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379106786586369E-2"/>
                  <c:y val="-4.6276553826892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4.5142857142857142</c:v>
                </c:pt>
                <c:pt idx="1">
                  <c:v>4.2571428571428571</c:v>
                </c:pt>
                <c:pt idx="2">
                  <c:v>4.3142857142857141</c:v>
                </c:pt>
                <c:pt idx="3">
                  <c:v>4.2571428571428571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3.7714285714285714</c:v>
                </c:pt>
                <c:pt idx="1">
                  <c:v>3.1142857142857143</c:v>
                </c:pt>
                <c:pt idx="2">
                  <c:v>3.5428571428571427</c:v>
                </c:pt>
                <c:pt idx="3">
                  <c:v>3.657142857142857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58419072"/>
        <c:axId val="358429056"/>
      </c:radarChart>
      <c:catAx>
        <c:axId val="3584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58429056"/>
        <c:crosses val="autoZero"/>
        <c:auto val="1"/>
        <c:lblAlgn val="ctr"/>
        <c:lblOffset val="100"/>
        <c:noMultiLvlLbl val="0"/>
      </c:catAx>
      <c:valAx>
        <c:axId val="358429056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358419072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8244877389414981E-3"/>
                  <c:y val="9.45643113458748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336316188806193E-2"/>
                  <c:y val="2.6362751442084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8097039108289277E-3"/>
                  <c:y val="-2.0903421155154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717389623987239E-2"/>
                  <c:y val="7.32890616935622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54.285714285714285</c:v>
                </c:pt>
                <c:pt idx="2">
                  <c:v>48.571428571428569</c:v>
                </c:pt>
                <c:pt idx="3">
                  <c:v>51.428571428571423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6.8648017829026197E-3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395343213963337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34.285714285714285</c:v>
                </c:pt>
                <c:pt idx="1">
                  <c:v>14.285714285714285</c:v>
                </c:pt>
                <c:pt idx="2">
                  <c:v>17.142857142857142</c:v>
                </c:pt>
                <c:pt idx="3">
                  <c:v>25.714285714285712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58508416"/>
        <c:axId val="358509952"/>
      </c:radarChart>
      <c:catAx>
        <c:axId val="3585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58509952"/>
        <c:crosses val="autoZero"/>
        <c:auto val="1"/>
        <c:lblAlgn val="ctr"/>
        <c:lblOffset val="100"/>
        <c:noMultiLvlLbl val="0"/>
      </c:catAx>
      <c:valAx>
        <c:axId val="358509952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358508416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6405070872321713E-2"/>
                  <c:y val="2.53731326717374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7795508545777241E-2"/>
                  <c:y val="-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4.4857142857142858</c:v>
                </c:pt>
                <c:pt idx="1">
                  <c:v>4.3428571428571425</c:v>
                </c:pt>
                <c:pt idx="2">
                  <c:v>4.1142857142857139</c:v>
                </c:pt>
                <c:pt idx="3">
                  <c:v>4.1714285714285717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4.4857142857142858</c:v>
                </c:pt>
                <c:pt idx="1">
                  <c:v>3.7714285714285714</c:v>
                </c:pt>
                <c:pt idx="2">
                  <c:v>3.2857142857142856</c:v>
                </c:pt>
                <c:pt idx="3">
                  <c:v>3.6285714285714286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58593664"/>
        <c:axId val="358595200"/>
      </c:radarChart>
      <c:catAx>
        <c:axId val="35859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58595200"/>
        <c:crosses val="autoZero"/>
        <c:auto val="1"/>
        <c:lblAlgn val="ctr"/>
        <c:lblOffset val="100"/>
        <c:noMultiLvlLbl val="0"/>
      </c:catAx>
      <c:valAx>
        <c:axId val="358595200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358593664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2.1003410599289988E-3"/>
                  <c:y val="2.81923696352639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2675467306516726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933021516379699E-3"/>
                  <c:y val="-3.665008052584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42.857142857142854</c:v>
                </c:pt>
                <c:pt idx="2">
                  <c:v>37.142857142857146</c:v>
                </c:pt>
                <c:pt idx="3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2.288267260967512E-3"/>
                  <c:y val="0.132504137285740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288267260967512E-3"/>
                  <c:y val="-3.38308435623168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25.714285714285712</c:v>
                </c:pt>
                <c:pt idx="2">
                  <c:v>14.285714285714285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2090880"/>
        <c:axId val="362092416"/>
      </c:radarChart>
      <c:catAx>
        <c:axId val="3620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62092416"/>
        <c:crosses val="autoZero"/>
        <c:auto val="1"/>
        <c:lblAlgn val="ctr"/>
        <c:lblOffset val="100"/>
        <c:noMultiLvlLbl val="0"/>
      </c:catAx>
      <c:valAx>
        <c:axId val="362092416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362090880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36166586577312532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6575964797442279E-3"/>
                  <c:y val="7.04809240881598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0852509283248029E-2"/>
                  <c:y val="1.6915421781158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806587723248035E-2"/>
                  <c:y val="-1.97346587446847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7459207131610142E-2"/>
                  <c:y val="-6.76616871246335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5765345219349815E-3"/>
                  <c:y val="-4.7927028379948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6.4071483307090338E-2"/>
                  <c:y val="4.5107791416422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####.0</c:formatCode>
                <c:ptCount val="7"/>
                <c:pt idx="0">
                  <c:v>4.2285714285714286</c:v>
                </c:pt>
                <c:pt idx="1">
                  <c:v>4.5714285714285712</c:v>
                </c:pt>
                <c:pt idx="2">
                  <c:v>4.3428571428571425</c:v>
                </c:pt>
                <c:pt idx="3">
                  <c:v>4.4285714285714288</c:v>
                </c:pt>
                <c:pt idx="4">
                  <c:v>4.4857142857142858</c:v>
                </c:pt>
                <c:pt idx="5">
                  <c:v>4.2285714285714286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395343213963337E-2"/>
                  <c:y val="6.2023213197580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4665888655797855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9749724822348564E-2"/>
                  <c:y val="-8.1757871942265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6612276175480109E-2"/>
                  <c:y val="-9.0215582832844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0089354133862867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6.4071483307090296E-2"/>
                  <c:y val="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####.0</c:formatCode>
                <c:ptCount val="7"/>
                <c:pt idx="0">
                  <c:v>3.9714285714285715</c:v>
                </c:pt>
                <c:pt idx="1">
                  <c:v>3.8285714285714287</c:v>
                </c:pt>
                <c:pt idx="2">
                  <c:v>3.9142857142857141</c:v>
                </c:pt>
                <c:pt idx="3">
                  <c:v>3.9142857142857141</c:v>
                </c:pt>
                <c:pt idx="4">
                  <c:v>4.0857142857142854</c:v>
                </c:pt>
                <c:pt idx="5">
                  <c:v>3.657142857142857</c:v>
                </c:pt>
                <c:pt idx="6">
                  <c:v>3.1142857142857143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2162048"/>
        <c:axId val="362163584"/>
      </c:radarChart>
      <c:catAx>
        <c:axId val="36216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62163584"/>
        <c:crosses val="autoZero"/>
        <c:auto val="1"/>
        <c:lblAlgn val="ctr"/>
        <c:lblOffset val="100"/>
        <c:noMultiLvlLbl val="0"/>
      </c:catAx>
      <c:valAx>
        <c:axId val="362163584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36216204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7.0527279839410484E-3"/>
                  <c:y val="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1234131001679167E-2"/>
                  <c:y val="3.9469317489369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2546371195507933E-2"/>
                  <c:y val="2.81923696352639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6365251418410474E-2"/>
                  <c:y val="-8.1757871942265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70939870642631E-2"/>
                  <c:y val="-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7.5512819611927809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0341879741285261E-2"/>
                  <c:y val="6.4842450161107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</c:formatCode>
                <c:ptCount val="7"/>
                <c:pt idx="0">
                  <c:v>40</c:v>
                </c:pt>
                <c:pt idx="1">
                  <c:v>65.714285714285708</c:v>
                </c:pt>
                <c:pt idx="2">
                  <c:v>42.857142857142854</c:v>
                </c:pt>
                <c:pt idx="3">
                  <c:v>51.428571428571423</c:v>
                </c:pt>
                <c:pt idx="4">
                  <c:v>60</c:v>
                </c:pt>
                <c:pt idx="5">
                  <c:v>54.285714285714285</c:v>
                </c:pt>
                <c:pt idx="6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1.8306138087740009E-2"/>
                  <c:y val="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476928950742976E-2"/>
                  <c:y val="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0089354133862825E-2"/>
                  <c:y val="-1.9734658744684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2884923039446026E-2"/>
                  <c:y val="-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6612276175480192E-2"/>
                  <c:y val="-9.0215582832844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237762139483043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4918414263220201E-2"/>
                  <c:y val="5.6384739270527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</c:formatCode>
                <c:ptCount val="7"/>
                <c:pt idx="0">
                  <c:v>28.571428571428569</c:v>
                </c:pt>
                <c:pt idx="1">
                  <c:v>28.571428571428569</c:v>
                </c:pt>
                <c:pt idx="2">
                  <c:v>34.285714285714285</c:v>
                </c:pt>
                <c:pt idx="3">
                  <c:v>34.285714285714285</c:v>
                </c:pt>
                <c:pt idx="4">
                  <c:v>37.142857142857146</c:v>
                </c:pt>
                <c:pt idx="5">
                  <c:v>34.285714285714285</c:v>
                </c:pt>
                <c:pt idx="6">
                  <c:v>5.7142857142857144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0240256"/>
        <c:axId val="360241792"/>
      </c:radarChart>
      <c:catAx>
        <c:axId val="36024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60241792"/>
        <c:crosses val="autoZero"/>
        <c:auto val="1"/>
        <c:lblAlgn val="ctr"/>
        <c:lblOffset val="100"/>
        <c:noMultiLvlLbl val="0"/>
      </c:catAx>
      <c:valAx>
        <c:axId val="360241792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360240256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4116803611354204E-2"/>
                  <c:y val="2.81923696352639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7795508545777241E-2"/>
                  <c:y val="-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4.4571428571428573</c:v>
                </c:pt>
                <c:pt idx="1">
                  <c:v>3.9714285714285715</c:v>
                </c:pt>
                <c:pt idx="2">
                  <c:v>4.1428571428571432</c:v>
                </c:pt>
                <c:pt idx="3">
                  <c:v>4.1714285714285717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3.7714285714285714</c:v>
                </c:pt>
                <c:pt idx="1">
                  <c:v>3.1142857142857143</c:v>
                </c:pt>
                <c:pt idx="2">
                  <c:v>3.5428571428571427</c:v>
                </c:pt>
                <c:pt idx="3">
                  <c:v>3.657142857142857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0262272"/>
        <c:axId val="360272256"/>
      </c:radarChart>
      <c:catAx>
        <c:axId val="36026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60272256"/>
        <c:crosses val="autoZero"/>
        <c:auto val="1"/>
        <c:lblAlgn val="ctr"/>
        <c:lblOffset val="100"/>
        <c:noMultiLvlLbl val="0"/>
      </c:catAx>
      <c:valAx>
        <c:axId val="360272256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360262272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2.1003410599289988E-3"/>
                  <c:y val="3.10116065987903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4458683352639549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933021516379699E-3"/>
                  <c:y val="-9.3034819796371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3471577108030137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60</c:v>
                </c:pt>
                <c:pt idx="1">
                  <c:v>42.857142857142854</c:v>
                </c:pt>
                <c:pt idx="2">
                  <c:v>37.142857142857146</c:v>
                </c:pt>
                <c:pt idx="3">
                  <c:v>45.714285714285715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2.288267260967512E-3"/>
                  <c:y val="3.665008052584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395343213963337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34.285714285714285</c:v>
                </c:pt>
                <c:pt idx="1">
                  <c:v>14.285714285714285</c:v>
                </c:pt>
                <c:pt idx="2">
                  <c:v>17.142857142857142</c:v>
                </c:pt>
                <c:pt idx="3">
                  <c:v>25.714285714285712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0351616"/>
        <c:axId val="360353152"/>
      </c:radarChart>
      <c:catAx>
        <c:axId val="36035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60353152"/>
        <c:crosses val="autoZero"/>
        <c:auto val="1"/>
        <c:lblAlgn val="ctr"/>
        <c:lblOffset val="100"/>
        <c:noMultiLvlLbl val="0"/>
      </c:catAx>
      <c:valAx>
        <c:axId val="360353152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360351616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2065919754611346E-2"/>
                  <c:y val="-3.0021987828443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76683061110618E-3"/>
                  <c:y val="-9.1384345243314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4.6857142857142859</c:v>
                </c:pt>
                <c:pt idx="1">
                  <c:v>4.2285714285714286</c:v>
                </c:pt>
                <c:pt idx="2">
                  <c:v>4.0285714285714285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6405070872321713E-2"/>
                  <c:y val="2.53731326717374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7795508545777241E-2"/>
                  <c:y val="-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4.4857142857142858</c:v>
                </c:pt>
                <c:pt idx="1">
                  <c:v>4.3428571428571425</c:v>
                </c:pt>
                <c:pt idx="2">
                  <c:v>4.1142857142857139</c:v>
                </c:pt>
                <c:pt idx="3">
                  <c:v>4.1714285714285717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Sheet1!$D$2:$D$5</c:f>
              <c:numCache>
                <c:formatCode>####.0</c:formatCode>
                <c:ptCount val="4"/>
                <c:pt idx="0">
                  <c:v>4.4857142857142858</c:v>
                </c:pt>
                <c:pt idx="1">
                  <c:v>3.7714285714285714</c:v>
                </c:pt>
                <c:pt idx="2">
                  <c:v>3.2857142857142856</c:v>
                </c:pt>
                <c:pt idx="3">
                  <c:v>3.6285714285714286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2268928"/>
        <c:axId val="222388224"/>
      </c:radarChart>
      <c:catAx>
        <c:axId val="36226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2388224"/>
        <c:crosses val="autoZero"/>
        <c:auto val="1"/>
        <c:lblAlgn val="ctr"/>
        <c:lblOffset val="100"/>
        <c:noMultiLvlLbl val="0"/>
      </c:catAx>
      <c:valAx>
        <c:axId val="222388224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36226892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489385232676239E-2"/>
                  <c:y val="3.2001225369136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76683061110618E-3"/>
                  <c:y val="-9.1384345243314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74.285714285714292</c:v>
                </c:pt>
                <c:pt idx="1">
                  <c:v>40</c:v>
                </c:pt>
                <c:pt idx="2">
                  <c:v>34.285714285714285</c:v>
                </c:pt>
                <c:pt idx="3">
                  <c:v>34.285714285714285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3.4511935115551187E-2"/>
                  <c:y val="3.9469317489369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2675467306516726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3933021516379699E-3"/>
                  <c:y val="-3.665008052584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42.857142857142854</c:v>
                </c:pt>
                <c:pt idx="2">
                  <c:v>37.142857142857146</c:v>
                </c:pt>
                <c:pt idx="3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0"/>
                  <c:y val="0.14096184817631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836679518800822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7.9240172747962134E-2"/>
                  <c:y val="-1.6915421781158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Sheet1!$D$2:$D$5</c:f>
              <c:numCache>
                <c:formatCode>####</c:formatCode>
                <c:ptCount val="4"/>
                <c:pt idx="0">
                  <c:v>57</c:v>
                </c:pt>
                <c:pt idx="1">
                  <c:v>26</c:v>
                </c:pt>
                <c:pt idx="2">
                  <c:v>14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2456448"/>
        <c:axId val="222470528"/>
      </c:radarChart>
      <c:catAx>
        <c:axId val="22245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2470528"/>
        <c:crosses val="autoZero"/>
        <c:auto val="1"/>
        <c:lblAlgn val="ctr"/>
        <c:lblOffset val="100"/>
        <c:noMultiLvlLbl val="0"/>
      </c:catAx>
      <c:valAx>
        <c:axId val="222470528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222456448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179E-2"/>
                  <c:y val="3.80885573387291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072968698846276E-2"/>
                  <c:y val="-5.1915027753944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4038698022774842E-2"/>
                  <c:y val="-7.4428965772909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89005434364477E-2"/>
                  <c:y val="-2.8192369635264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0594405348707608E-2"/>
                  <c:y val="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4.1188810697415174E-2"/>
                  <c:y val="-8.45771089057919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####.0</c:formatCode>
                <c:ptCount val="7"/>
                <c:pt idx="0">
                  <c:v>4.4285714285714288</c:v>
                </c:pt>
                <c:pt idx="1">
                  <c:v>4.5999999999999996</c:v>
                </c:pt>
                <c:pt idx="2">
                  <c:v>4.5142857142857142</c:v>
                </c:pt>
                <c:pt idx="3">
                  <c:v>4.5428571428571427</c:v>
                </c:pt>
                <c:pt idx="4">
                  <c:v>4.7428571428571429</c:v>
                </c:pt>
                <c:pt idx="5">
                  <c:v>4.5999999999999996</c:v>
                </c:pt>
                <c:pt idx="6">
                  <c:v>4.3142857142857141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6575964797442279E-3"/>
                  <c:y val="7.04809240881598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0852509283248029E-2"/>
                  <c:y val="1.6915421781158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806587723248035E-2"/>
                  <c:y val="-1.97346587446847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7459207131610142E-2"/>
                  <c:y val="-6.76616871246335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5765345219349815E-3"/>
                  <c:y val="-4.7927028379948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6.4071483307090338E-2"/>
                  <c:y val="4.5107791416422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####.0</c:formatCode>
                <c:ptCount val="7"/>
                <c:pt idx="0">
                  <c:v>4.2285714285714286</c:v>
                </c:pt>
                <c:pt idx="1">
                  <c:v>4.5714285714285712</c:v>
                </c:pt>
                <c:pt idx="2">
                  <c:v>4.3428571428571425</c:v>
                </c:pt>
                <c:pt idx="3">
                  <c:v>4.4285714285714288</c:v>
                </c:pt>
                <c:pt idx="4">
                  <c:v>4.4857142857142858</c:v>
                </c:pt>
                <c:pt idx="5">
                  <c:v>4.2285714285714286</c:v>
                </c:pt>
                <c:pt idx="6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395343213963337E-2"/>
                  <c:y val="6.2023213197580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4665888655797855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9749724822348564E-2"/>
                  <c:y val="-8.1757871942265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6612276175480109E-2"/>
                  <c:y val="-9.0215582832844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0089354133862867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6.4071483307090296E-2"/>
                  <c:y val="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Sheet1!$D$2:$D$8</c:f>
              <c:numCache>
                <c:formatCode>####.0</c:formatCode>
                <c:ptCount val="7"/>
                <c:pt idx="0">
                  <c:v>3.9714285714285715</c:v>
                </c:pt>
                <c:pt idx="1">
                  <c:v>3.8285714285714287</c:v>
                </c:pt>
                <c:pt idx="2">
                  <c:v>3.9142857142857141</c:v>
                </c:pt>
                <c:pt idx="3">
                  <c:v>3.9142857142857141</c:v>
                </c:pt>
                <c:pt idx="4">
                  <c:v>4.0857142857142854</c:v>
                </c:pt>
                <c:pt idx="5">
                  <c:v>3.657142857142857</c:v>
                </c:pt>
                <c:pt idx="6">
                  <c:v>3.1142857142857143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1840896"/>
        <c:axId val="221842432"/>
      </c:radarChart>
      <c:catAx>
        <c:axId val="22184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1842432"/>
        <c:crosses val="autoZero"/>
        <c:auto val="1"/>
        <c:lblAlgn val="ctr"/>
        <c:lblOffset val="100"/>
        <c:noMultiLvlLbl val="0"/>
      </c:catAx>
      <c:valAx>
        <c:axId val="221842432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221840896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179E-2"/>
                  <c:y val="3.80885573387291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072968698846276E-2"/>
                  <c:y val="-5.1915027753944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4038698022774842E-2"/>
                  <c:y val="-7.4428965772909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89005434364477E-2"/>
                  <c:y val="-2.8192369635264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0594405348707608E-2"/>
                  <c:y val="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4.1188810697415174E-2"/>
                  <c:y val="-8.45771089057919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####.0</c:formatCode>
                <c:ptCount val="7"/>
                <c:pt idx="0">
                  <c:v>4.4285714285714288</c:v>
                </c:pt>
                <c:pt idx="1">
                  <c:v>4.5999999999999996</c:v>
                </c:pt>
                <c:pt idx="2">
                  <c:v>4.5142857142857142</c:v>
                </c:pt>
                <c:pt idx="3">
                  <c:v>4.5428571428571427</c:v>
                </c:pt>
                <c:pt idx="4">
                  <c:v>4.7428571428571429</c:v>
                </c:pt>
                <c:pt idx="5">
                  <c:v>4.5999999999999996</c:v>
                </c:pt>
                <c:pt idx="6">
                  <c:v>4.3142857142857141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6575964797442279E-3"/>
                  <c:y val="7.04809240881598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0852509283248029E-2"/>
                  <c:y val="1.6915421781158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806587723248035E-2"/>
                  <c:y val="-1.97346587446847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7459207131610142E-2"/>
                  <c:y val="-6.76616871246335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5765345219349815E-3"/>
                  <c:y val="-4.7927028379948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6.4071483307090338E-2"/>
                  <c:y val="4.5107791416422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####.0</c:formatCode>
                <c:ptCount val="7"/>
                <c:pt idx="0">
                  <c:v>4.2285714285714286</c:v>
                </c:pt>
                <c:pt idx="1">
                  <c:v>4.5714285714285712</c:v>
                </c:pt>
                <c:pt idx="2">
                  <c:v>4.3428571428571425</c:v>
                </c:pt>
                <c:pt idx="3">
                  <c:v>4.4285714285714288</c:v>
                </c:pt>
                <c:pt idx="4">
                  <c:v>4.4857142857142858</c:v>
                </c:pt>
                <c:pt idx="5">
                  <c:v>4.2285714285714286</c:v>
                </c:pt>
                <c:pt idx="6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395343213963337E-2"/>
                  <c:y val="6.20232131975807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4665888655797855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9749724822348564E-2"/>
                  <c:y val="-8.1757871942265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6612276175480109E-2"/>
                  <c:y val="-9.0215582832844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0089354133862867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6.4071483307090296E-2"/>
                  <c:y val="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Sheet1!$D$2:$D$8</c:f>
              <c:numCache>
                <c:formatCode>####.0</c:formatCode>
                <c:ptCount val="7"/>
                <c:pt idx="0">
                  <c:v>3.9714285714285715</c:v>
                </c:pt>
                <c:pt idx="1">
                  <c:v>3.8285714285714287</c:v>
                </c:pt>
                <c:pt idx="2">
                  <c:v>3.9142857142857141</c:v>
                </c:pt>
                <c:pt idx="3">
                  <c:v>3.9142857142857141</c:v>
                </c:pt>
                <c:pt idx="4">
                  <c:v>4.0857142857142854</c:v>
                </c:pt>
                <c:pt idx="5">
                  <c:v>3.657142857142857</c:v>
                </c:pt>
                <c:pt idx="6">
                  <c:v>3.1142857142857143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2546176"/>
        <c:axId val="363868160"/>
      </c:radarChart>
      <c:catAx>
        <c:axId val="22254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63868160"/>
        <c:crosses val="autoZero"/>
        <c:auto val="1"/>
        <c:lblAlgn val="ctr"/>
        <c:lblOffset val="100"/>
        <c:noMultiLvlLbl val="0"/>
      </c:catAx>
      <c:valAx>
        <c:axId val="363868160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222546176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6377952202601383E-4"/>
                  <c:y val="3.2541098148294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4354187015578694E-2"/>
                  <c:y val="-4.64885515670628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0816691594374E-2"/>
                  <c:y val="-2.0903421155154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9970436307702404E-3"/>
                  <c:y val="-2.0863463465907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70939870642631E-2"/>
                  <c:y val="-1.6915421781158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0594405348707608E-2"/>
                  <c:y val="-5.63847392705290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3729603565805071E-2"/>
                  <c:y val="5.63847392705274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</c:formatCode>
                <c:ptCount val="7"/>
                <c:pt idx="0">
                  <c:v>51.428571428571423</c:v>
                </c:pt>
                <c:pt idx="1">
                  <c:v>65.714285714285708</c:v>
                </c:pt>
                <c:pt idx="2">
                  <c:v>54.285714285714285</c:v>
                </c:pt>
                <c:pt idx="3">
                  <c:v>62.857142857142854</c:v>
                </c:pt>
                <c:pt idx="4">
                  <c:v>74.285714285714292</c:v>
                </c:pt>
                <c:pt idx="5">
                  <c:v>65.714285714285708</c:v>
                </c:pt>
                <c:pt idx="6">
                  <c:v>51.428571428571423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7.0527279839410484E-3"/>
                  <c:y val="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1234131001679167E-2"/>
                  <c:y val="3.9469317489369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2546371195507933E-2"/>
                  <c:y val="2.81923696352639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6365251418410474E-2"/>
                  <c:y val="-8.1757871942265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70939870642631E-2"/>
                  <c:y val="-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7.5512819611927809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0341879741285261E-2"/>
                  <c:y val="6.4842450161107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</c:formatCode>
                <c:ptCount val="7"/>
                <c:pt idx="0">
                  <c:v>40</c:v>
                </c:pt>
                <c:pt idx="1">
                  <c:v>65.714285714285708</c:v>
                </c:pt>
                <c:pt idx="2">
                  <c:v>42.857142857142854</c:v>
                </c:pt>
                <c:pt idx="3">
                  <c:v>51.428571428571423</c:v>
                </c:pt>
                <c:pt idx="4">
                  <c:v>60</c:v>
                </c:pt>
                <c:pt idx="5">
                  <c:v>54.285714285714285</c:v>
                </c:pt>
                <c:pt idx="6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1.8306138087740009E-2"/>
                  <c:y val="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476928950742976E-2"/>
                  <c:y val="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0089354133862825E-2"/>
                  <c:y val="-1.9734658744684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2884923039446026E-2"/>
                  <c:y val="-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6612276175480192E-2"/>
                  <c:y val="-9.0215582832844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237762139483043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4918414263220201E-2"/>
                  <c:y val="5.6384739270527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Sheet1!$D$2:$D$8</c:f>
              <c:numCache>
                <c:formatCode>####</c:formatCode>
                <c:ptCount val="7"/>
                <c:pt idx="0">
                  <c:v>28.571428571428569</c:v>
                </c:pt>
                <c:pt idx="1">
                  <c:v>28.571428571428569</c:v>
                </c:pt>
                <c:pt idx="2">
                  <c:v>34.285714285714285</c:v>
                </c:pt>
                <c:pt idx="3">
                  <c:v>34.285714285714285</c:v>
                </c:pt>
                <c:pt idx="4">
                  <c:v>37.142857142857146</c:v>
                </c:pt>
                <c:pt idx="5">
                  <c:v>34.285714285714285</c:v>
                </c:pt>
                <c:pt idx="6">
                  <c:v>5.7142857142857144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3625088"/>
        <c:axId val="363663744"/>
      </c:radarChart>
      <c:catAx>
        <c:axId val="36362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63663744"/>
        <c:crosses val="autoZero"/>
        <c:auto val="1"/>
        <c:lblAlgn val="ctr"/>
        <c:lblOffset val="100"/>
        <c:noMultiLvlLbl val="0"/>
      </c:catAx>
      <c:valAx>
        <c:axId val="363663744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363625088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346E-2"/>
                  <c:y val="-3.0021987828443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379106786586369E-2"/>
                  <c:y val="-4.6276553826892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4.5142857142857142</c:v>
                </c:pt>
                <c:pt idx="1">
                  <c:v>4.2571428571428571</c:v>
                </c:pt>
                <c:pt idx="2">
                  <c:v>4.3142857142857141</c:v>
                </c:pt>
                <c:pt idx="3">
                  <c:v>4.2571428571428571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4116803611354204E-2"/>
                  <c:y val="2.81923696352639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7795508545777241E-2"/>
                  <c:y val="-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4.4571428571428573</c:v>
                </c:pt>
                <c:pt idx="1">
                  <c:v>3.9714285714285715</c:v>
                </c:pt>
                <c:pt idx="2">
                  <c:v>4.1428571428571432</c:v>
                </c:pt>
                <c:pt idx="3">
                  <c:v>4.1714285714285717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Sheet1!$D$2:$D$5</c:f>
              <c:numCache>
                <c:formatCode>####.0</c:formatCode>
                <c:ptCount val="4"/>
                <c:pt idx="0">
                  <c:v>3.7714285714285714</c:v>
                </c:pt>
                <c:pt idx="1">
                  <c:v>3.1142857142857143</c:v>
                </c:pt>
                <c:pt idx="2">
                  <c:v>3.5428571428571427</c:v>
                </c:pt>
                <c:pt idx="3">
                  <c:v>3.657142857142857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3726720"/>
        <c:axId val="363728256"/>
      </c:radarChart>
      <c:catAx>
        <c:axId val="3637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63728256"/>
        <c:crosses val="autoZero"/>
        <c:auto val="1"/>
        <c:lblAlgn val="ctr"/>
        <c:lblOffset val="100"/>
        <c:noMultiLvlLbl val="0"/>
      </c:catAx>
      <c:valAx>
        <c:axId val="363728256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36372672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IN" sz="1600" dirty="0" smtClean="0"/>
              <a:t>Top Box %</a:t>
            </a:r>
            <a:endParaRPr lang="en-IN" sz="1600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8244877389414981E-3"/>
                  <c:y val="9.45643113458748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336316188806193E-2"/>
                  <c:y val="2.6362751442084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8097039108289277E-3"/>
                  <c:y val="-2.0903421155154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717389623987239E-2"/>
                  <c:y val="7.32890616935622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54.285714285714285</c:v>
                </c:pt>
                <c:pt idx="2">
                  <c:v>48.571428571428569</c:v>
                </c:pt>
                <c:pt idx="3">
                  <c:v>51.428571428571423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2.1003410599289988E-3"/>
                  <c:y val="3.10116065987903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4458683352639549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933021516379699E-3"/>
                  <c:y val="-9.3034819796371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3471577108030137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60</c:v>
                </c:pt>
                <c:pt idx="1">
                  <c:v>42.857142857142854</c:v>
                </c:pt>
                <c:pt idx="2">
                  <c:v>37.142857142857146</c:v>
                </c:pt>
                <c:pt idx="3">
                  <c:v>45.714285714285715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6.8648017829026197E-3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395343213963337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Sheet1!$D$2:$D$5</c:f>
              <c:numCache>
                <c:formatCode>####</c:formatCode>
                <c:ptCount val="4"/>
                <c:pt idx="0">
                  <c:v>34.285714285714285</c:v>
                </c:pt>
                <c:pt idx="1">
                  <c:v>14.285714285714285</c:v>
                </c:pt>
                <c:pt idx="2">
                  <c:v>17.142857142857142</c:v>
                </c:pt>
                <c:pt idx="3">
                  <c:v>25.714285714285712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3968768"/>
        <c:axId val="363798528"/>
      </c:radarChart>
      <c:catAx>
        <c:axId val="36396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63798528"/>
        <c:crosses val="autoZero"/>
        <c:auto val="1"/>
        <c:lblAlgn val="ctr"/>
        <c:lblOffset val="100"/>
        <c:noMultiLvlLbl val="0"/>
      </c:catAx>
      <c:valAx>
        <c:axId val="363798528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363968768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3"/>
          <c:order val="2"/>
          <c:tx>
            <c:strRef>
              <c:f>Sheet1!$B$1</c:f>
              <c:strCache>
                <c:ptCount val="1"/>
                <c:pt idx="0">
                  <c:v>Data Set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4103936"/>
        <c:axId val="364102400"/>
      </c:barChart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P/59/K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8608174883233731E-3"/>
                  <c:y val="2.5930644713415333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2.9536058294411245E-3"/>
                  <c:y val="-2.304946196748029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Sheet1!$D$2:$D$8</c:f>
              <c:numCache>
                <c:formatCode>####</c:formatCode>
                <c:ptCount val="7"/>
                <c:pt idx="0">
                  <c:v>54.285714285714285</c:v>
                </c:pt>
                <c:pt idx="1">
                  <c:v>57.142857142857139</c:v>
                </c:pt>
                <c:pt idx="2">
                  <c:v>57.142857142857139</c:v>
                </c:pt>
                <c:pt idx="3">
                  <c:v>57.142857142857139</c:v>
                </c:pt>
                <c:pt idx="4">
                  <c:v>51.428571428571423</c:v>
                </c:pt>
                <c:pt idx="5">
                  <c:v>54.285714285714285</c:v>
                </c:pt>
                <c:pt idx="6">
                  <c:v>54.285714285714285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S/37/T</c:v>
                </c:pt>
              </c:strCache>
            </c:strRef>
          </c:tx>
          <c:spPr>
            <a:ln w="28575" cap="rnd">
              <a:solidFill>
                <a:srgbClr val="D4AF3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4AF37"/>
              </a:solidFill>
              <a:ln w="9525">
                <a:solidFill>
                  <a:srgbClr val="D4AF37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476802914720573E-2"/>
                  <c:y val="2.5930644713415333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1814423317764498E-2"/>
                  <c:y val="-2.016827922154525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D4AF3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Sheet1!$E$2:$E$8</c:f>
              <c:numCache>
                <c:formatCode>####</c:formatCode>
                <c:ptCount val="7"/>
                <c:pt idx="0">
                  <c:v>34.285714285714285</c:v>
                </c:pt>
                <c:pt idx="1">
                  <c:v>31.428571428571427</c:v>
                </c:pt>
                <c:pt idx="2">
                  <c:v>31.428571428571427</c:v>
                </c:pt>
                <c:pt idx="3">
                  <c:v>31.428571428571427</c:v>
                </c:pt>
                <c:pt idx="4">
                  <c:v>34.285714285714285</c:v>
                </c:pt>
                <c:pt idx="5">
                  <c:v>34.285714285714285</c:v>
                </c:pt>
                <c:pt idx="6">
                  <c:v>37.142857142857146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J/12/L</c:v>
                </c:pt>
              </c:strCache>
            </c:strRef>
          </c:tx>
          <c:spPr>
            <a:ln w="28575" cap="rnd">
              <a:solidFill>
                <a:srgbClr val="FF4B9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4B93"/>
              </a:solidFill>
              <a:ln w="9525">
                <a:solidFill>
                  <a:srgbClr val="FF4B9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536058294411245E-3"/>
                  <c:y val="2.5930644713415333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2.9536058294411245E-3"/>
                  <c:y val="-2.304946196748029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F4B9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Sheet1!$F$2:$F$8</c:f>
              <c:numCache>
                <c:formatCode>####</c:formatCode>
                <c:ptCount val="7"/>
                <c:pt idx="0">
                  <c:v>8.5714285714285712</c:v>
                </c:pt>
                <c:pt idx="1">
                  <c:v>11.428571428571429</c:v>
                </c:pt>
                <c:pt idx="2">
                  <c:v>11.428571428571429</c:v>
                </c:pt>
                <c:pt idx="3">
                  <c:v>11.428571428571429</c:v>
                </c:pt>
                <c:pt idx="4">
                  <c:v>14.285714285714285</c:v>
                </c:pt>
                <c:pt idx="5">
                  <c:v>11.428571428571429</c:v>
                </c:pt>
                <c:pt idx="6">
                  <c:v>8.5714285714285712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078592"/>
        <c:axId val="364080128"/>
      </c:scatterChart>
      <c:valAx>
        <c:axId val="364078592"/>
        <c:scaling>
          <c:orientation val="minMax"/>
          <c:max val="100"/>
        </c:scaling>
        <c:delete val="0"/>
        <c:axPos val="b"/>
        <c:numFmt formatCode="####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80128"/>
        <c:crosses val="autoZero"/>
        <c:crossBetween val="midCat"/>
      </c:valAx>
      <c:valAx>
        <c:axId val="364080128"/>
        <c:scaling>
          <c:orientation val="minMax"/>
          <c:max val="7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64078592"/>
        <c:crosses val="autoZero"/>
        <c:crossBetween val="midCat"/>
        <c:majorUnit val="1"/>
      </c:valAx>
      <c:valAx>
        <c:axId val="364102400"/>
        <c:scaling>
          <c:orientation val="minMax"/>
          <c:max val="5"/>
        </c:scaling>
        <c:delete val="1"/>
        <c:axPos val="t"/>
        <c:numFmt formatCode="General" sourceLinked="1"/>
        <c:majorTickMark val="out"/>
        <c:minorTickMark val="none"/>
        <c:tickLblPos val="nextTo"/>
        <c:crossAx val="364103936"/>
        <c:crossesAt val="1"/>
        <c:crossBetween val="midCat"/>
      </c:valAx>
      <c:catAx>
        <c:axId val="3641039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102400"/>
        <c:crosses val="autoZero"/>
        <c:auto val="1"/>
        <c:lblAlgn val="ctr"/>
        <c:lblOffset val="100"/>
        <c:tickLblSkip val="1"/>
        <c:noMultiLvlLbl val="0"/>
      </c:catAx>
      <c:spPr>
        <a:noFill/>
        <a:ln w="25400"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15187999336717806"/>
          <c:y val="0.89692035594177011"/>
          <c:w val="0.7773468607666405"/>
          <c:h val="5.7868806857316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6029399788957648"/>
          <c:y val="6.9148385902440879E-2"/>
          <c:w val="0.47721502824272183"/>
          <c:h val="0.79797713747461385"/>
        </c:manualLayout>
      </c:layout>
      <c:barChart>
        <c:barDir val="bar"/>
        <c:grouping val="clustered"/>
        <c:varyColors val="0"/>
        <c:ser>
          <c:idx val="3"/>
          <c:order val="2"/>
          <c:tx>
            <c:strRef>
              <c:f>Sheet1!$B$1</c:f>
              <c:strCache>
                <c:ptCount val="1"/>
                <c:pt idx="0">
                  <c:v>Data Set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269056"/>
        <c:axId val="372259072"/>
      </c:barChart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P/59/K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0"/>
                  <c:y val="-2.3049461967480294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Sheet1!$D$2:$D$5</c:f>
              <c:numCache>
                <c:formatCode>####</c:formatCode>
                <c:ptCount val="4"/>
                <c:pt idx="0">
                  <c:v>48.571428571428569</c:v>
                </c:pt>
                <c:pt idx="1">
                  <c:v>48.571428571428569</c:v>
                </c:pt>
                <c:pt idx="2">
                  <c:v>48.571428571428569</c:v>
                </c:pt>
                <c:pt idx="3">
                  <c:v>45.714285714285715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S/37/T</c:v>
                </c:pt>
              </c:strCache>
            </c:strRef>
          </c:tx>
          <c:spPr>
            <a:ln w="28575" cap="rnd">
              <a:solidFill>
                <a:srgbClr val="D4AF3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4AF37"/>
              </a:solidFill>
              <a:ln w="9525">
                <a:solidFill>
                  <a:srgbClr val="D4AF37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7.8113717334627228E-2"/>
                  <c:y val="-2.3049461967480294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D4AF3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Sheet1!$E$2:$E$5</c:f>
              <c:numCache>
                <c:formatCode>####</c:formatCode>
                <c:ptCount val="4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J/12/L</c:v>
                </c:pt>
              </c:strCache>
            </c:strRef>
          </c:tx>
          <c:spPr>
            <a:ln w="28575" cap="rnd">
              <a:solidFill>
                <a:srgbClr val="FF4B9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4B93"/>
              </a:solidFill>
              <a:ln w="9525">
                <a:solidFill>
                  <a:srgbClr val="FF4B9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498194773540338E-2"/>
                  <c:y val="5.7623654918700735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3736460801552533E-3"/>
                  <c:y val="-5.2821073481927412E-1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2498194773540338E-2"/>
                  <c:y val="2.8811827459349314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5622743466925422E-2"/>
                  <c:y val="-2.304946196748029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F4B9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Sheet1!$F$2:$F$5</c:f>
              <c:numCache>
                <c:formatCode>####</c:formatCode>
                <c:ptCount val="4"/>
                <c:pt idx="0">
                  <c:v>11.428571428571429</c:v>
                </c:pt>
                <c:pt idx="1">
                  <c:v>11.428571428571429</c:v>
                </c:pt>
                <c:pt idx="2">
                  <c:v>11.428571428571429</c:v>
                </c:pt>
                <c:pt idx="3">
                  <c:v>14.285714285714285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911680"/>
        <c:axId val="372257536"/>
      </c:scatterChart>
      <c:valAx>
        <c:axId val="371911680"/>
        <c:scaling>
          <c:orientation val="minMax"/>
          <c:max val="100"/>
        </c:scaling>
        <c:delete val="0"/>
        <c:axPos val="b"/>
        <c:numFmt formatCode="####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257536"/>
        <c:crosses val="autoZero"/>
        <c:crossBetween val="midCat"/>
        <c:majorUnit val="20"/>
      </c:valAx>
      <c:valAx>
        <c:axId val="372257536"/>
        <c:scaling>
          <c:orientation val="minMax"/>
          <c:max val="4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71911680"/>
        <c:crosses val="autoZero"/>
        <c:crossBetween val="midCat"/>
        <c:majorUnit val="1"/>
      </c:valAx>
      <c:valAx>
        <c:axId val="372259072"/>
        <c:scaling>
          <c:orientation val="minMax"/>
          <c:max val="5"/>
        </c:scaling>
        <c:delete val="1"/>
        <c:axPos val="t"/>
        <c:numFmt formatCode="General" sourceLinked="1"/>
        <c:majorTickMark val="out"/>
        <c:minorTickMark val="none"/>
        <c:tickLblPos val="nextTo"/>
        <c:crossAx val="372269056"/>
        <c:crossesAt val="1"/>
        <c:crossBetween val="midCat"/>
      </c:valAx>
      <c:catAx>
        <c:axId val="3722690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259072"/>
        <c:crosses val="autoZero"/>
        <c:auto val="1"/>
        <c:lblAlgn val="ctr"/>
        <c:lblOffset val="100"/>
        <c:tickLblSkip val="1"/>
        <c:noMultiLvlLbl val="0"/>
      </c:catAx>
      <c:spPr>
        <a:noFill/>
        <a:ln w="25400"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14006564504585584"/>
          <c:y val="0.92285100065518544"/>
          <c:w val="0.7773468607666405"/>
          <c:h val="5.7868806857316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6463712057338175"/>
          <c:y val="6.8447653040463616E-2"/>
          <c:w val="0.47287190555891656"/>
          <c:h val="0.80287637338823514"/>
        </c:manualLayout>
      </c:layout>
      <c:barChart>
        <c:barDir val="bar"/>
        <c:grouping val="clustered"/>
        <c:varyColors val="0"/>
        <c:ser>
          <c:idx val="3"/>
          <c:order val="2"/>
          <c:tx>
            <c:strRef>
              <c:f>Sheet1!$B$1</c:f>
              <c:strCache>
                <c:ptCount val="1"/>
                <c:pt idx="0">
                  <c:v>Data Set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Ease of coming out from pump</c:v>
                </c:pt>
                <c:pt idx="1">
                  <c:v>Colour</c:v>
                </c:pt>
                <c:pt idx="2">
                  <c:v>Fragrance</c:v>
                </c:pt>
                <c:pt idx="3">
                  <c:v>Texture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2311552"/>
        <c:axId val="372310016"/>
      </c:barChart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P/59/K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1.2498194773540453E-2"/>
                  <c:y val="-2.6257059599849763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Sheet1!$D$2:$D$5</c:f>
              <c:numCache>
                <c:formatCode>####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45.714285714285715</c:v>
                </c:pt>
                <c:pt idx="3">
                  <c:v>42.857142857142854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S/37/T</c:v>
                </c:pt>
              </c:strCache>
            </c:strRef>
          </c:tx>
          <c:spPr>
            <a:ln w="28575" cap="rnd">
              <a:solidFill>
                <a:srgbClr val="D4AF3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4AF37"/>
              </a:solidFill>
              <a:ln w="9525">
                <a:solidFill>
                  <a:srgbClr val="D4AF37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1245486933851991E-3"/>
                  <c:y val="1.4587255333249862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611912108167561E-2"/>
                  <c:y val="-8.7523531999499204E-3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0611912108167561E-2"/>
                  <c:y val="-2.33396085331997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D4AF3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Sheet1!$E$2:$E$5</c:f>
              <c:numCache>
                <c:formatCode>####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J/12/L</c:v>
                </c:pt>
              </c:strCache>
            </c:strRef>
          </c:tx>
          <c:spPr>
            <a:ln w="28575" cap="rnd">
              <a:solidFill>
                <a:srgbClr val="FF4B9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4B93"/>
              </a:solidFill>
              <a:ln w="9525">
                <a:solidFill>
                  <a:srgbClr val="FF4B9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1552256108677E-2"/>
                  <c:y val="1.4587255333249862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3736460801552651E-2"/>
                  <c:y val="0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8.4362814721397283E-2"/>
                  <c:y val="-1.7504706399899841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F4B9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Sheet1!$F$2:$F$5</c:f>
              <c:numCache>
                <c:formatCode>####</c:formatCode>
                <c:ptCount val="4"/>
                <c:pt idx="0">
                  <c:v>8.5714285714285712</c:v>
                </c:pt>
                <c:pt idx="1">
                  <c:v>20</c:v>
                </c:pt>
                <c:pt idx="2">
                  <c:v>14.285714285714285</c:v>
                </c:pt>
                <c:pt idx="3">
                  <c:v>14.285714285714285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421376"/>
        <c:axId val="372422912"/>
      </c:scatterChart>
      <c:valAx>
        <c:axId val="372421376"/>
        <c:scaling>
          <c:orientation val="minMax"/>
          <c:max val="100"/>
        </c:scaling>
        <c:delete val="0"/>
        <c:axPos val="b"/>
        <c:numFmt formatCode="####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422912"/>
        <c:crosses val="autoZero"/>
        <c:crossBetween val="midCat"/>
        <c:majorUnit val="20"/>
      </c:valAx>
      <c:valAx>
        <c:axId val="372422912"/>
        <c:scaling>
          <c:orientation val="minMax"/>
          <c:max val="4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72421376"/>
        <c:crosses val="autoZero"/>
        <c:crossBetween val="midCat"/>
        <c:majorUnit val="1"/>
      </c:valAx>
      <c:valAx>
        <c:axId val="372310016"/>
        <c:scaling>
          <c:orientation val="minMax"/>
          <c:max val="5"/>
        </c:scaling>
        <c:delete val="1"/>
        <c:axPos val="t"/>
        <c:numFmt formatCode="General" sourceLinked="1"/>
        <c:majorTickMark val="out"/>
        <c:minorTickMark val="none"/>
        <c:tickLblPos val="nextTo"/>
        <c:crossAx val="372311552"/>
        <c:crossesAt val="1"/>
        <c:crossBetween val="midCat"/>
      </c:valAx>
      <c:catAx>
        <c:axId val="3723115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310016"/>
        <c:crosses val="autoZero"/>
        <c:auto val="1"/>
        <c:lblAlgn val="ctr"/>
        <c:lblOffset val="100"/>
        <c:tickLblSkip val="1"/>
        <c:noMultiLvlLbl val="0"/>
      </c:catAx>
      <c:spPr>
        <a:noFill/>
        <a:ln w="25400"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12444290157893043"/>
          <c:y val="0.93958326877066856"/>
          <c:w val="0.7773468607666405"/>
          <c:h val="5.7868806857316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Top Box %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6377952202601383E-4"/>
                  <c:y val="3.2541098148294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4354187015578694E-2"/>
                  <c:y val="-4.64885515670628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0816691594374E-2"/>
                  <c:y val="-2.0903421155154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9970436307702404E-3"/>
                  <c:y val="-2.0863463465907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70939870642631E-2"/>
                  <c:y val="-1.6915421781158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0594405348707608E-2"/>
                  <c:y val="-5.63847392705290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3729603565805071E-2"/>
                  <c:y val="5.63847392705274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Sheet1!$B$2:$B$8</c:f>
              <c:numCache>
                <c:formatCode>####</c:formatCode>
                <c:ptCount val="7"/>
                <c:pt idx="0">
                  <c:v>51.428571428571423</c:v>
                </c:pt>
                <c:pt idx="1">
                  <c:v>65.714285714285708</c:v>
                </c:pt>
                <c:pt idx="2">
                  <c:v>54.285714285714285</c:v>
                </c:pt>
                <c:pt idx="3">
                  <c:v>62.857142857142854</c:v>
                </c:pt>
                <c:pt idx="4">
                  <c:v>74.285714285714292</c:v>
                </c:pt>
                <c:pt idx="5">
                  <c:v>65.714285714285708</c:v>
                </c:pt>
                <c:pt idx="6">
                  <c:v>51.428571428571423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7.0527279839410484E-3"/>
                  <c:y val="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1234131001679167E-2"/>
                  <c:y val="3.9469317489369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2546371195507933E-2"/>
                  <c:y val="2.81923696352639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6365251418410474E-2"/>
                  <c:y val="-8.1757871942265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70939870642631E-2"/>
                  <c:y val="-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7.5512819611927809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0341879741285261E-2"/>
                  <c:y val="6.4842450161107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Sheet1!$C$2:$C$8</c:f>
              <c:numCache>
                <c:formatCode>####</c:formatCode>
                <c:ptCount val="7"/>
                <c:pt idx="0">
                  <c:v>40</c:v>
                </c:pt>
                <c:pt idx="1">
                  <c:v>65.714285714285708</c:v>
                </c:pt>
                <c:pt idx="2">
                  <c:v>42.857142857142854</c:v>
                </c:pt>
                <c:pt idx="3">
                  <c:v>51.428571428571423</c:v>
                </c:pt>
                <c:pt idx="4">
                  <c:v>60</c:v>
                </c:pt>
                <c:pt idx="5">
                  <c:v>54.285714285714285</c:v>
                </c:pt>
                <c:pt idx="6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1.8306138087740009E-2"/>
                  <c:y val="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0476928950742976E-2"/>
                  <c:y val="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0089354133862825E-2"/>
                  <c:y val="-1.9734658744684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2884923039446026E-2"/>
                  <c:y val="-8.175787194226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6612276175480192E-2"/>
                  <c:y val="-9.0215582832844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237762139483043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4918414263220201E-2"/>
                  <c:y val="5.6384739270527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Viscosity (Texture)</c:v>
                </c:pt>
                <c:pt idx="1">
                  <c:v>Lathering capacity</c:v>
                </c:pt>
                <c:pt idx="2">
                  <c:v>Lathering quality - Creaminess of lather</c:v>
                </c:pt>
                <c:pt idx="3">
                  <c:v>Feel on skin during use</c:v>
                </c:pt>
                <c:pt idx="4">
                  <c:v>Cleaning ability</c:v>
                </c:pt>
                <c:pt idx="5">
                  <c:v>Rinse-off ability</c:v>
                </c:pt>
                <c:pt idx="6">
                  <c:v>Fragrance</c:v>
                </c:pt>
              </c:strCache>
            </c:strRef>
          </c:cat>
          <c:val>
            <c:numRef>
              <c:f>Sheet1!$D$2:$D$8</c:f>
              <c:numCache>
                <c:formatCode>####</c:formatCode>
                <c:ptCount val="7"/>
                <c:pt idx="0">
                  <c:v>28.571428571428569</c:v>
                </c:pt>
                <c:pt idx="1">
                  <c:v>28.571428571428569</c:v>
                </c:pt>
                <c:pt idx="2">
                  <c:v>34.285714285714285</c:v>
                </c:pt>
                <c:pt idx="3">
                  <c:v>34.285714285714285</c:v>
                </c:pt>
                <c:pt idx="4">
                  <c:v>37.142857142857146</c:v>
                </c:pt>
                <c:pt idx="5">
                  <c:v>34.285714285714285</c:v>
                </c:pt>
                <c:pt idx="6">
                  <c:v>5.7142857142857144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1661440"/>
        <c:axId val="221662592"/>
      </c:radarChart>
      <c:catAx>
        <c:axId val="22166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1662592"/>
        <c:crosses val="autoZero"/>
        <c:auto val="1"/>
        <c:lblAlgn val="ctr"/>
        <c:lblOffset val="100"/>
        <c:noMultiLvlLbl val="0"/>
      </c:catAx>
      <c:valAx>
        <c:axId val="221662592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221661440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Mean Score</a:t>
            </a:r>
            <a:endParaRPr lang="en-IN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5634719392668644E-2"/>
                  <c:y val="5.22757568929789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2065919754611346E-2"/>
                  <c:y val="-3.0021987828443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379106786586369E-2"/>
                  <c:y val="-4.6276553826892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8615232544709948E-2"/>
                  <c:y val="2.424432795051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####.0</c:formatCode>
                <c:ptCount val="4"/>
                <c:pt idx="0">
                  <c:v>4.5142857142857142</c:v>
                </c:pt>
                <c:pt idx="1">
                  <c:v>4.2571428571428571</c:v>
                </c:pt>
                <c:pt idx="2">
                  <c:v>4.3142857142857141</c:v>
                </c:pt>
                <c:pt idx="3">
                  <c:v>4.2571428571428571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3.413608271347425E-2"/>
                  <c:y val="4.2288554452895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4116803611354204E-2"/>
                  <c:y val="2.81923696352639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7795508545777241E-2"/>
                  <c:y val="-5.9203976234054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6859300932549945E-2"/>
                  <c:y val="-2.53731326717376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####.0</c:formatCode>
                <c:ptCount val="4"/>
                <c:pt idx="0">
                  <c:v>4.4571428571428573</c:v>
                </c:pt>
                <c:pt idx="1">
                  <c:v>3.9714285714285715</c:v>
                </c:pt>
                <c:pt idx="2">
                  <c:v>4.1428571428571432</c:v>
                </c:pt>
                <c:pt idx="3">
                  <c:v>4.1714285714285717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8.3902163657187887E-17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836684794689117E-2"/>
                  <c:y val="-1.0337082784734371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Sheet1!$D$2:$D$5</c:f>
              <c:numCache>
                <c:formatCode>####.0</c:formatCode>
                <c:ptCount val="4"/>
                <c:pt idx="0">
                  <c:v>3.7714285714285714</c:v>
                </c:pt>
                <c:pt idx="1">
                  <c:v>3.1142857142857143</c:v>
                </c:pt>
                <c:pt idx="2">
                  <c:v>3.5428571428571427</c:v>
                </c:pt>
                <c:pt idx="3">
                  <c:v>3.657142857142857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1639808"/>
        <c:axId val="221641344"/>
      </c:radarChart>
      <c:catAx>
        <c:axId val="22163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1641344"/>
        <c:crosses val="autoZero"/>
        <c:auto val="1"/>
        <c:lblAlgn val="ctr"/>
        <c:lblOffset val="100"/>
        <c:noMultiLvlLbl val="0"/>
      </c:catAx>
      <c:valAx>
        <c:axId val="221641344"/>
        <c:scaling>
          <c:orientation val="minMax"/>
          <c:max val="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.0" sourceLinked="1"/>
        <c:majorTickMark val="out"/>
        <c:minorTickMark val="none"/>
        <c:tickLblPos val="nextTo"/>
        <c:crossAx val="22163980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IN" sz="1600" dirty="0" smtClean="0"/>
              <a:t>Top Box %</a:t>
            </a:r>
            <a:endParaRPr lang="en-IN" sz="1600" dirty="0"/>
          </a:p>
        </c:rich>
      </c:tx>
      <c:layout>
        <c:manualLayout>
          <c:xMode val="edge"/>
          <c:yMode val="edge"/>
          <c:x val="0.39820535698269421"/>
          <c:y val="2.255389570821119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896276411135123"/>
          <c:y val="0.23760085154275529"/>
          <c:w val="0.56254889145570386"/>
          <c:h val="0.6141159416750929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P/59/K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8244877389414981E-3"/>
                  <c:y val="9.45643113458748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336316188806193E-2"/>
                  <c:y val="2.63627514420841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8097039108289277E-3"/>
                  <c:y val="-2.0903421155154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717389623987239E-2"/>
                  <c:y val="7.32890616935622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Sheet1!$B$2:$B$5</c:f>
              <c:numCache>
                <c:formatCode>####</c:formatCode>
                <c:ptCount val="4"/>
                <c:pt idx="0">
                  <c:v>57.142857142857139</c:v>
                </c:pt>
                <c:pt idx="1">
                  <c:v>54.285714285714285</c:v>
                </c:pt>
                <c:pt idx="2">
                  <c:v>48.571428571428569</c:v>
                </c:pt>
                <c:pt idx="3">
                  <c:v>51.428571428571423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2.1003410599289988E-3"/>
                  <c:y val="3.10116065987903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4458683352639549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933021516379699E-3"/>
                  <c:y val="-9.3034819796371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3471577108030137E-2"/>
                  <c:y val="-5.63847392705279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Sheet1!$C$2:$C$5</c:f>
              <c:numCache>
                <c:formatCode>####</c:formatCode>
                <c:ptCount val="4"/>
                <c:pt idx="0">
                  <c:v>60</c:v>
                </c:pt>
                <c:pt idx="1">
                  <c:v>42.857142857142854</c:v>
                </c:pt>
                <c:pt idx="2">
                  <c:v>37.142857142857146</c:v>
                </c:pt>
                <c:pt idx="3">
                  <c:v>45.714285714285715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J/12/L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6.8648017829026197E-3"/>
                  <c:y val="9.8673293723423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5395343213963337E-2"/>
                  <c:y val="-1.4096184817631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0795047662635356E-17"/>
                  <c:y val="-9.585405675989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240229703075316E-2"/>
                  <c:y val="-2.81923696352639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3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Removing dirt </c:v>
                </c:pt>
                <c:pt idx="1">
                  <c:v>Fragrance after washing hand</c:v>
                </c:pt>
                <c:pt idx="2">
                  <c:v>Moisturizing ability</c:v>
                </c:pt>
                <c:pt idx="3">
                  <c:v>Skin softening ability</c:v>
                </c:pt>
              </c:strCache>
            </c:strRef>
          </c:cat>
          <c:val>
            <c:numRef>
              <c:f>Sheet1!$D$2:$D$5</c:f>
              <c:numCache>
                <c:formatCode>####</c:formatCode>
                <c:ptCount val="4"/>
                <c:pt idx="0">
                  <c:v>34.285714285714285</c:v>
                </c:pt>
                <c:pt idx="1">
                  <c:v>14.285714285714285</c:v>
                </c:pt>
                <c:pt idx="2">
                  <c:v>17.142857142857142</c:v>
                </c:pt>
                <c:pt idx="3">
                  <c:v>25.714285714285712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2250496"/>
        <c:axId val="222252032"/>
      </c:radarChart>
      <c:catAx>
        <c:axId val="2222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2252032"/>
        <c:crosses val="autoZero"/>
        <c:auto val="1"/>
        <c:lblAlgn val="ctr"/>
        <c:lblOffset val="100"/>
        <c:noMultiLvlLbl val="0"/>
      </c:catAx>
      <c:valAx>
        <c:axId val="222252032"/>
        <c:scaling>
          <c:orientation val="minMax"/>
          <c:max val="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####" sourceLinked="1"/>
        <c:majorTickMark val="out"/>
        <c:minorTickMark val="none"/>
        <c:tickLblPos val="nextTo"/>
        <c:crossAx val="222250496"/>
        <c:crosses val="autoZero"/>
        <c:crossBetween val="between"/>
        <c:majorUnit val="20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82899867872975"/>
          <c:y val="0.9552931790575504"/>
          <c:w val="0.5952980750707586"/>
          <c:h val="4.4706882600979186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Performance Indicator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142720445320071"/>
          <c:y val="0.13522501342486998"/>
          <c:w val="0.70832532935392323"/>
          <c:h val="0.645907068841113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J/12/L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Appealing</c:v>
                </c:pt>
                <c:pt idx="1">
                  <c:v>Pleasantness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S/37/T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Appealing</c:v>
                </c:pt>
                <c:pt idx="1">
                  <c:v>Pleasantness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66</c:v>
                </c:pt>
                <c:pt idx="1">
                  <c:v>71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P/59/K2</c:v>
                </c:pt>
              </c:strCache>
            </c:strRef>
          </c:tx>
          <c:spPr>
            <a:solidFill>
              <a:srgbClr val="FF4040"/>
            </a:solidFill>
            <a:ln>
              <a:solidFill>
                <a:srgbClr val="FF404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Appealing</c:v>
                </c:pt>
                <c:pt idx="1">
                  <c:v>Pleasantness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77</c:v>
                </c:pt>
                <c:pt idx="1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22000256"/>
        <c:axId val="222001792"/>
      </c:barChart>
      <c:catAx>
        <c:axId val="222000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001792"/>
        <c:crosses val="autoZero"/>
        <c:auto val="1"/>
        <c:lblAlgn val="ctr"/>
        <c:lblOffset val="100"/>
        <c:noMultiLvlLbl val="0"/>
      </c:catAx>
      <c:valAx>
        <c:axId val="222001792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00025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58055237943999"/>
          <c:y val="0.9227966421764402"/>
          <c:w val="0.64647641797375865"/>
          <c:h val="5.94752602526412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6908281240583987"/>
          <c:y val="5.089274795928015E-2"/>
          <c:w val="0.6924171795101689"/>
          <c:h val="0.74923004191748876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Sheet2!$B$1</c:f>
              <c:strCache>
                <c:ptCount val="1"/>
                <c:pt idx="0">
                  <c:v>Data Set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Sheet2!$A$2:$A$4</c:f>
              <c:strCache>
                <c:ptCount val="3"/>
                <c:pt idx="0">
                  <c:v>Likeability</c:v>
                </c:pt>
                <c:pt idx="1">
                  <c:v>Satisfation</c:v>
                </c:pt>
                <c:pt idx="2">
                  <c:v>Trial Intention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586944"/>
        <c:axId val="219576960"/>
      </c:barChart>
      <c:scatterChart>
        <c:scatterStyle val="smooth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P/59/K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7099239267269873E-2"/>
                  <c:y val="1.280847174509124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1399492844846585E-3"/>
                  <c:y val="-3.202117936272810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numRef>
              <c:f>Sheet2!$D$2:$D$4</c:f>
              <c:numCache>
                <c:formatCode>General</c:formatCode>
                <c:ptCount val="3"/>
                <c:pt idx="0">
                  <c:v>26</c:v>
                </c:pt>
                <c:pt idx="1">
                  <c:v>37</c:v>
                </c:pt>
                <c:pt idx="2">
                  <c:v>37</c:v>
                </c:pt>
              </c:numCache>
            </c:numRef>
          </c:xVal>
          <c:yVal>
            <c:numRef>
              <c:f>Sheet2!$C$2:$C$4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S/37/T</c:v>
                </c:pt>
              </c:strCache>
            </c:strRef>
          </c:tx>
          <c:spPr>
            <a:ln w="28575" cap="rnd">
              <a:solidFill>
                <a:srgbClr val="D4AF3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4AF37"/>
              </a:solidFill>
              <a:ln w="9525">
                <a:solidFill>
                  <a:srgbClr val="D4AF37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0839695706907948E-4"/>
                  <c:y val="2.5616943490182485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1987788370885075E-2"/>
                  <c:y val="-3.2021179362728101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numRef>
              <c:f>Sheet2!$E$2:$E$4</c:f>
              <c:numCache>
                <c:formatCode>General</c:formatCode>
                <c:ptCount val="3"/>
                <c:pt idx="0">
                  <c:v>29</c:v>
                </c:pt>
                <c:pt idx="1">
                  <c:v>31</c:v>
                </c:pt>
                <c:pt idx="2">
                  <c:v>29</c:v>
                </c:pt>
              </c:numCache>
            </c:numRef>
          </c:xVal>
          <c:yVal>
            <c:numRef>
              <c:f>Sheet2!$C$2:$C$4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J/12/L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4B9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4B93"/>
              </a:solidFill>
              <a:ln w="9525">
                <a:solidFill>
                  <a:srgbClr val="FF4B9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1399492844847053E-3"/>
                  <c:y val="2.241482555390966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711565749034684E-17"/>
                  <c:y val="-2.241482555390967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559797137938634E-2"/>
                  <c:y val="-2.561694349018259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Sheet2!$F$2:$F$4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14</c:v>
                </c:pt>
              </c:numCache>
              <c:extLst xmlns:c15="http://schemas.microsoft.com/office/drawing/2012/chart"/>
            </c:numRef>
          </c:xVal>
          <c:yVal>
            <c:numRef>
              <c:f>Sheet2!$C$2:$C$4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  <c:extLst xmlns:c15="http://schemas.microsoft.com/office/drawing/2012/chart"/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557248"/>
        <c:axId val="219575424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Sheet2!$G$1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2</c:v>
                      </c:pt>
                      <c:pt idx="2">
                        <c:v>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19557248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575424"/>
        <c:crosses val="autoZero"/>
        <c:crossBetween val="midCat"/>
        <c:majorUnit val="20"/>
      </c:valAx>
      <c:valAx>
        <c:axId val="219575424"/>
        <c:scaling>
          <c:orientation val="minMax"/>
          <c:max val="3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one"/>
        <c:crossAx val="219557248"/>
        <c:crosses val="autoZero"/>
        <c:crossBetween val="midCat"/>
        <c:majorUnit val="1"/>
      </c:valAx>
      <c:valAx>
        <c:axId val="21957696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219586944"/>
        <c:crossesAt val="4"/>
        <c:crossBetween val="midCat"/>
      </c:valAx>
      <c:catAx>
        <c:axId val="2195869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576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27412583931425794"/>
          <c:y val="0.89975858047842683"/>
          <c:w val="0.63841501594016081"/>
          <c:h val="5.8613925112809759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+mn-lt"/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6908281240583987"/>
          <c:y val="4.6983399130459562E-2"/>
          <c:w val="0.6924171795101689"/>
          <c:h val="0.75313931940031886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Sheet2!$B$1</c:f>
              <c:strCache>
                <c:ptCount val="1"/>
                <c:pt idx="0">
                  <c:v>Data Set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Sheet2!$A$2:$A$4</c:f>
              <c:strCache>
                <c:ptCount val="3"/>
                <c:pt idx="0">
                  <c:v>Likeability</c:v>
                </c:pt>
                <c:pt idx="1">
                  <c:v>Satisfation</c:v>
                </c:pt>
                <c:pt idx="2">
                  <c:v>Trial Intention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654784"/>
        <c:axId val="219653248"/>
      </c:barChart>
      <c:scatterChart>
        <c:scatterStyle val="smooth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P/59/K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011546717961885E-3"/>
                  <c:y val="2.493954737176199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6808082702573321E-2"/>
                  <c:y val="-3.429187763617275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xVal>
            <c:numRef>
              <c:f>Sheet2!$D$2:$D$4</c:f>
              <c:numCache>
                <c:formatCode>####.0</c:formatCode>
                <c:ptCount val="3"/>
                <c:pt idx="0">
                  <c:v>4.1142857142857139</c:v>
                </c:pt>
                <c:pt idx="1">
                  <c:v>4.1142857142857139</c:v>
                </c:pt>
                <c:pt idx="2">
                  <c:v>4.1142857142857139</c:v>
                </c:pt>
              </c:numCache>
            </c:numRef>
          </c:xVal>
          <c:yVal>
            <c:numRef>
              <c:f>Sheet2!$C$2:$C$4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S/37/T</c:v>
                </c:pt>
              </c:strCache>
            </c:strRef>
          </c:tx>
          <c:spPr>
            <a:ln w="28575" cap="rnd">
              <a:solidFill>
                <a:srgbClr val="D4AF3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4AF37"/>
              </a:solidFill>
              <a:ln w="9525">
                <a:solidFill>
                  <a:srgbClr val="D4AF37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774668082906771E-2"/>
                  <c:y val="2.182210395029175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6175822754702948E-2"/>
                  <c:y val="-2.8056990793232251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l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xVal>
            <c:numRef>
              <c:f>Sheet2!$E$2:$E$4</c:f>
              <c:numCache>
                <c:formatCode>####.0</c:formatCode>
                <c:ptCount val="3"/>
                <c:pt idx="0">
                  <c:v>3.9714285714285715</c:v>
                </c:pt>
                <c:pt idx="1">
                  <c:v>3.9714285714285715</c:v>
                </c:pt>
                <c:pt idx="2">
                  <c:v>3.9142857142857141</c:v>
                </c:pt>
              </c:numCache>
            </c:numRef>
          </c:xVal>
          <c:yVal>
            <c:numRef>
              <c:f>Sheet2!$C$2:$C$4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J/12/L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4B9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4B93"/>
              </a:solidFill>
              <a:ln w="9525">
                <a:solidFill>
                  <a:srgbClr val="FF4B9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8023093435924646E-3"/>
                  <c:y val="1.5587094373358283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774668082906771E-2"/>
                      <c:h val="6.3907590140140122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2.4011546717961885E-3"/>
                  <c:y val="-2.182210395029180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4011546717961885E-3"/>
                  <c:y val="-3.117443421470261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Sheet2!$F$2:$F$4</c:f>
              <c:numCache>
                <c:formatCode>####.0</c:formatCode>
                <c:ptCount val="3"/>
                <c:pt idx="0">
                  <c:v>3.0285714285714285</c:v>
                </c:pt>
                <c:pt idx="1">
                  <c:v>2.9714285714285715</c:v>
                </c:pt>
                <c:pt idx="2">
                  <c:v>3</c:v>
                </c:pt>
              </c:numCache>
              <c:extLst xmlns:c15="http://schemas.microsoft.com/office/drawing/2012/chart"/>
            </c:numRef>
          </c:xVal>
          <c:yVal>
            <c:numRef>
              <c:f>Sheet2!$C$2:$C$4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  <c:extLst xmlns:c15="http://schemas.microsoft.com/office/drawing/2012/chart"/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629440"/>
        <c:axId val="21963097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Sheet2!$G$1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</c:v>
                      </c:pt>
                      <c:pt idx="1">
                        <c:v>2</c:v>
                      </c:pt>
                      <c:pt idx="2">
                        <c:v>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19629440"/>
        <c:scaling>
          <c:orientation val="minMax"/>
          <c:max val="5"/>
          <c:min val="1"/>
        </c:scaling>
        <c:delete val="0"/>
        <c:axPos val="b"/>
        <c:numFmt formatCode="####.0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630976"/>
        <c:crosses val="autoZero"/>
        <c:crossBetween val="midCat"/>
        <c:majorUnit val="1"/>
      </c:valAx>
      <c:valAx>
        <c:axId val="219630976"/>
        <c:scaling>
          <c:orientation val="minMax"/>
          <c:max val="3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one"/>
        <c:crossAx val="219629440"/>
        <c:crosses val="autoZero"/>
        <c:crossBetween val="midCat"/>
        <c:majorUnit val="1"/>
      </c:valAx>
      <c:valAx>
        <c:axId val="21965324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219654784"/>
        <c:crossesAt val="4"/>
        <c:crossBetween val="midCat"/>
      </c:valAx>
      <c:catAx>
        <c:axId val="2196547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653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27172468322719723"/>
          <c:y val="0.87903730401529157"/>
          <c:w val="0.63841501594016081"/>
          <c:h val="5.8613925112809759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+mn-lt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E2C9B-220F-41EE-8833-5ED11256FF0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192FD0A-ACFB-4F32-9CA5-F7A53034FA79}">
      <dgm:prSet phldrT="[Text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solidFill>
                <a:schemeClr val="tx1"/>
              </a:solidFill>
            </a:rPr>
            <a:t>Monadic evaluation of </a:t>
          </a:r>
          <a:r>
            <a:rPr lang="en-US" sz="1800" dirty="0" err="1" smtClean="0">
              <a:solidFill>
                <a:schemeClr val="tx1"/>
              </a:solidFill>
            </a:rPr>
            <a:t>handwash</a:t>
          </a:r>
          <a:r>
            <a:rPr lang="en-US" sz="1800" dirty="0" smtClean="0">
              <a:solidFill>
                <a:schemeClr val="tx1"/>
              </a:solidFill>
            </a:rPr>
            <a:t> samples</a:t>
          </a:r>
          <a:endParaRPr lang="en-IN" sz="1800" dirty="0">
            <a:solidFill>
              <a:schemeClr val="tx1"/>
            </a:solidFill>
          </a:endParaRPr>
        </a:p>
      </dgm:t>
    </dgm:pt>
    <dgm:pt modelId="{6CB50EF9-7097-4023-8493-792E70C3B3DE}" type="parTrans" cxnId="{670668AB-2D36-4012-B146-52D213F5DBE1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25E0E09C-EDBD-4EF3-94A8-30148C725301}" type="sibTrans" cxnId="{670668AB-2D36-4012-B146-52D213F5DBE1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DEB073D0-BC02-46D5-8BF6-9EAAE973046A}">
      <dgm:prSet phldrT="[Text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solidFill>
                <a:schemeClr val="tx1"/>
              </a:solidFill>
            </a:rPr>
            <a:t>Sum up &amp; Way Ahead</a:t>
          </a:r>
          <a:endParaRPr lang="en-IN" sz="1800" dirty="0">
            <a:solidFill>
              <a:schemeClr val="tx1"/>
            </a:solidFill>
          </a:endParaRPr>
        </a:p>
      </dgm:t>
    </dgm:pt>
    <dgm:pt modelId="{7B50D8DD-B95A-49BA-92DF-0F30E9FADA32}" type="parTrans" cxnId="{BA5667FA-EB31-4400-A7D7-861585F7D506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647641C3-8F15-4201-A0C5-9A9C3EAB218E}" type="sibTrans" cxnId="{BA5667FA-EB31-4400-A7D7-861585F7D506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1BDA96C2-9EE9-4BE3-B7D9-70B03AF1362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Sig. Test Results</a:t>
          </a:r>
          <a:endParaRPr lang="en-IN" sz="2000" dirty="0">
            <a:solidFill>
              <a:schemeClr val="tx1"/>
            </a:solidFill>
          </a:endParaRPr>
        </a:p>
      </dgm:t>
    </dgm:pt>
    <dgm:pt modelId="{C8CA0009-758A-44B7-AC8D-6DEE75E73F09}" type="parTrans" cxnId="{9C9796A2-7949-438D-8F45-E0B07CE6E666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8A373321-2F46-470A-B42D-DAD3F25547C1}" type="sibTrans" cxnId="{9C9796A2-7949-438D-8F45-E0B07CE6E666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0D62A165-7EB0-445E-B328-FE98F4E74BF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Additional Slides</a:t>
          </a:r>
          <a:endParaRPr lang="en-IN" sz="2000" dirty="0">
            <a:solidFill>
              <a:schemeClr val="tx1"/>
            </a:solidFill>
          </a:endParaRPr>
        </a:p>
      </dgm:t>
    </dgm:pt>
    <dgm:pt modelId="{5FF4352E-4C89-433F-9162-FC56106DB7FD}" type="parTrans" cxnId="{84B883FC-C982-43B8-A0FF-22631056F18C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1189DE45-DA10-4C5E-B1E9-773EAEC06F01}" type="sibTrans" cxnId="{84B883FC-C982-43B8-A0FF-22631056F18C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58EB3561-8A1B-4644-8E3C-2131DAB9A024}">
      <dgm:prSet phldrT="[Text]"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solidFill>
                <a:schemeClr val="tx1"/>
              </a:solidFill>
            </a:rPr>
            <a:t>Comparative Assessment</a:t>
          </a:r>
          <a:endParaRPr lang="en-IN" sz="1800" dirty="0">
            <a:solidFill>
              <a:schemeClr val="tx1"/>
            </a:solidFill>
          </a:endParaRPr>
        </a:p>
      </dgm:t>
    </dgm:pt>
    <dgm:pt modelId="{589AE834-1C49-4CD3-AD5C-D0B967CF19E2}" type="parTrans" cxnId="{1C933D4F-DA9D-4010-9FD0-002F58F34805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D6F61608-E24F-43A5-915A-B32712ED5C13}" type="sibTrans" cxnId="{1C933D4F-DA9D-4010-9FD0-002F58F34805}">
      <dgm:prSet/>
      <dgm:spPr/>
      <dgm:t>
        <a:bodyPr/>
        <a:lstStyle/>
        <a:p>
          <a:endParaRPr lang="en-IN" sz="2000">
            <a:solidFill>
              <a:schemeClr val="tx1"/>
            </a:solidFill>
          </a:endParaRPr>
        </a:p>
      </dgm:t>
    </dgm:pt>
    <dgm:pt modelId="{F834DD0C-1A72-4151-9C1F-3EFADBC539B9}" type="pres">
      <dgm:prSet presAssocID="{6FCE2C9B-220F-41EE-8833-5ED11256FF05}" presName="CompostProcess" presStyleCnt="0">
        <dgm:presLayoutVars>
          <dgm:dir/>
          <dgm:resizeHandles val="exact"/>
        </dgm:presLayoutVars>
      </dgm:prSet>
      <dgm:spPr/>
    </dgm:pt>
    <dgm:pt modelId="{37C38298-E585-49DD-BA29-A3A94A532ED7}" type="pres">
      <dgm:prSet presAssocID="{6FCE2C9B-220F-41EE-8833-5ED11256FF05}" presName="arrow" presStyleLbl="bgShp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561116DB-76CA-4EAA-B694-50A2188FF640}" type="pres">
      <dgm:prSet presAssocID="{6FCE2C9B-220F-41EE-8833-5ED11256FF05}" presName="linearProcess" presStyleCnt="0"/>
      <dgm:spPr/>
    </dgm:pt>
    <dgm:pt modelId="{1F455C51-2F45-49A6-9DAF-A2B8A72E1A6A}" type="pres">
      <dgm:prSet presAssocID="{9192FD0A-ACFB-4F32-9CA5-F7A53034FA79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9B9481-E023-43C6-B732-CCC535840DFE}" type="pres">
      <dgm:prSet presAssocID="{25E0E09C-EDBD-4EF3-94A8-30148C725301}" presName="sibTrans" presStyleCnt="0"/>
      <dgm:spPr/>
    </dgm:pt>
    <dgm:pt modelId="{D7D7AC59-68E7-46CF-8A1C-7DAC2CBE1B0F}" type="pres">
      <dgm:prSet presAssocID="{58EB3561-8A1B-4644-8E3C-2131DAB9A02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28F24D-7C58-41FE-A7FE-6791C2442FC4}" type="pres">
      <dgm:prSet presAssocID="{D6F61608-E24F-43A5-915A-B32712ED5C13}" presName="sibTrans" presStyleCnt="0"/>
      <dgm:spPr/>
    </dgm:pt>
    <dgm:pt modelId="{60DC255D-DBE2-4334-AC33-87CED2F7DC51}" type="pres">
      <dgm:prSet presAssocID="{DEB073D0-BC02-46D5-8BF6-9EAAE973046A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C60252-0E4E-4ED6-B9BE-6EE60F025619}" type="pres">
      <dgm:prSet presAssocID="{647641C3-8F15-4201-A0C5-9A9C3EAB218E}" presName="sibTrans" presStyleCnt="0"/>
      <dgm:spPr/>
    </dgm:pt>
    <dgm:pt modelId="{6032EC7F-A62B-402B-8063-10C92EBA5406}" type="pres">
      <dgm:prSet presAssocID="{1BDA96C2-9EE9-4BE3-B7D9-70B03AF1362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5F1EBF-19A5-4D38-9592-7F3F1A2A68CA}" type="pres">
      <dgm:prSet presAssocID="{8A373321-2F46-470A-B42D-DAD3F25547C1}" presName="sibTrans" presStyleCnt="0"/>
      <dgm:spPr/>
    </dgm:pt>
    <dgm:pt modelId="{987423FC-DD1A-4E9B-A635-8C7A2305D369}" type="pres">
      <dgm:prSet presAssocID="{0D62A165-7EB0-445E-B328-FE98F4E74BF9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EF0252A-8181-4FFD-8D97-6335629295CD}" type="presOf" srcId="{9192FD0A-ACFB-4F32-9CA5-F7A53034FA79}" destId="{1F455C51-2F45-49A6-9DAF-A2B8A72E1A6A}" srcOrd="0" destOrd="0" presId="urn:microsoft.com/office/officeart/2005/8/layout/hProcess9"/>
    <dgm:cxn modelId="{14F29C1C-84F7-42A7-8005-3395CE6683C9}" type="presOf" srcId="{0D62A165-7EB0-445E-B328-FE98F4E74BF9}" destId="{987423FC-DD1A-4E9B-A635-8C7A2305D369}" srcOrd="0" destOrd="0" presId="urn:microsoft.com/office/officeart/2005/8/layout/hProcess9"/>
    <dgm:cxn modelId="{2ED52B7F-B2B5-4262-8AAD-ABBAB0913AD0}" type="presOf" srcId="{58EB3561-8A1B-4644-8E3C-2131DAB9A024}" destId="{D7D7AC59-68E7-46CF-8A1C-7DAC2CBE1B0F}" srcOrd="0" destOrd="0" presId="urn:microsoft.com/office/officeart/2005/8/layout/hProcess9"/>
    <dgm:cxn modelId="{A669B5D1-1354-4AC1-9D7A-D0BE45B86262}" type="presOf" srcId="{1BDA96C2-9EE9-4BE3-B7D9-70B03AF1362B}" destId="{6032EC7F-A62B-402B-8063-10C92EBA5406}" srcOrd="0" destOrd="0" presId="urn:microsoft.com/office/officeart/2005/8/layout/hProcess9"/>
    <dgm:cxn modelId="{84B883FC-C982-43B8-A0FF-22631056F18C}" srcId="{6FCE2C9B-220F-41EE-8833-5ED11256FF05}" destId="{0D62A165-7EB0-445E-B328-FE98F4E74BF9}" srcOrd="4" destOrd="0" parTransId="{5FF4352E-4C89-433F-9162-FC56106DB7FD}" sibTransId="{1189DE45-DA10-4C5E-B1E9-773EAEC06F01}"/>
    <dgm:cxn modelId="{BFEC157E-9F59-4FDF-B0DF-7AC75DE8C550}" type="presOf" srcId="{DEB073D0-BC02-46D5-8BF6-9EAAE973046A}" destId="{60DC255D-DBE2-4334-AC33-87CED2F7DC51}" srcOrd="0" destOrd="0" presId="urn:microsoft.com/office/officeart/2005/8/layout/hProcess9"/>
    <dgm:cxn modelId="{BA5667FA-EB31-4400-A7D7-861585F7D506}" srcId="{6FCE2C9B-220F-41EE-8833-5ED11256FF05}" destId="{DEB073D0-BC02-46D5-8BF6-9EAAE973046A}" srcOrd="2" destOrd="0" parTransId="{7B50D8DD-B95A-49BA-92DF-0F30E9FADA32}" sibTransId="{647641C3-8F15-4201-A0C5-9A9C3EAB218E}"/>
    <dgm:cxn modelId="{1C933D4F-DA9D-4010-9FD0-002F58F34805}" srcId="{6FCE2C9B-220F-41EE-8833-5ED11256FF05}" destId="{58EB3561-8A1B-4644-8E3C-2131DAB9A024}" srcOrd="1" destOrd="0" parTransId="{589AE834-1C49-4CD3-AD5C-D0B967CF19E2}" sibTransId="{D6F61608-E24F-43A5-915A-B32712ED5C13}"/>
    <dgm:cxn modelId="{670668AB-2D36-4012-B146-52D213F5DBE1}" srcId="{6FCE2C9B-220F-41EE-8833-5ED11256FF05}" destId="{9192FD0A-ACFB-4F32-9CA5-F7A53034FA79}" srcOrd="0" destOrd="0" parTransId="{6CB50EF9-7097-4023-8493-792E70C3B3DE}" sibTransId="{25E0E09C-EDBD-4EF3-94A8-30148C725301}"/>
    <dgm:cxn modelId="{9C9796A2-7949-438D-8F45-E0B07CE6E666}" srcId="{6FCE2C9B-220F-41EE-8833-5ED11256FF05}" destId="{1BDA96C2-9EE9-4BE3-B7D9-70B03AF1362B}" srcOrd="3" destOrd="0" parTransId="{C8CA0009-758A-44B7-AC8D-6DEE75E73F09}" sibTransId="{8A373321-2F46-470A-B42D-DAD3F25547C1}"/>
    <dgm:cxn modelId="{AC10A65F-5B51-473E-8343-14ED84E0896D}" type="presOf" srcId="{6FCE2C9B-220F-41EE-8833-5ED11256FF05}" destId="{F834DD0C-1A72-4151-9C1F-3EFADBC539B9}" srcOrd="0" destOrd="0" presId="urn:microsoft.com/office/officeart/2005/8/layout/hProcess9"/>
    <dgm:cxn modelId="{1C60484C-F7C8-4FA9-98AA-D0BC0EF21F9F}" type="presParOf" srcId="{F834DD0C-1A72-4151-9C1F-3EFADBC539B9}" destId="{37C38298-E585-49DD-BA29-A3A94A532ED7}" srcOrd="0" destOrd="0" presId="urn:microsoft.com/office/officeart/2005/8/layout/hProcess9"/>
    <dgm:cxn modelId="{DB7DF255-E962-4043-8A06-EEAE5A3E23B9}" type="presParOf" srcId="{F834DD0C-1A72-4151-9C1F-3EFADBC539B9}" destId="{561116DB-76CA-4EAA-B694-50A2188FF640}" srcOrd="1" destOrd="0" presId="urn:microsoft.com/office/officeart/2005/8/layout/hProcess9"/>
    <dgm:cxn modelId="{90604005-8ABE-4CE7-9703-D4D34B8AE9F2}" type="presParOf" srcId="{561116DB-76CA-4EAA-B694-50A2188FF640}" destId="{1F455C51-2F45-49A6-9DAF-A2B8A72E1A6A}" srcOrd="0" destOrd="0" presId="urn:microsoft.com/office/officeart/2005/8/layout/hProcess9"/>
    <dgm:cxn modelId="{C30EE65E-FF57-48A9-8DC7-1AC326BF804D}" type="presParOf" srcId="{561116DB-76CA-4EAA-B694-50A2188FF640}" destId="{F29B9481-E023-43C6-B732-CCC535840DFE}" srcOrd="1" destOrd="0" presId="urn:microsoft.com/office/officeart/2005/8/layout/hProcess9"/>
    <dgm:cxn modelId="{452A7699-9DAF-4006-9930-0B6C819937A2}" type="presParOf" srcId="{561116DB-76CA-4EAA-B694-50A2188FF640}" destId="{D7D7AC59-68E7-46CF-8A1C-7DAC2CBE1B0F}" srcOrd="2" destOrd="0" presId="urn:microsoft.com/office/officeart/2005/8/layout/hProcess9"/>
    <dgm:cxn modelId="{56941329-1732-4FB2-8570-AF4685C3C58B}" type="presParOf" srcId="{561116DB-76CA-4EAA-B694-50A2188FF640}" destId="{D028F24D-7C58-41FE-A7FE-6791C2442FC4}" srcOrd="3" destOrd="0" presId="urn:microsoft.com/office/officeart/2005/8/layout/hProcess9"/>
    <dgm:cxn modelId="{D40EB0C3-DC76-4C69-80AF-9770CA7FE6D4}" type="presParOf" srcId="{561116DB-76CA-4EAA-B694-50A2188FF640}" destId="{60DC255D-DBE2-4334-AC33-87CED2F7DC51}" srcOrd="4" destOrd="0" presId="urn:microsoft.com/office/officeart/2005/8/layout/hProcess9"/>
    <dgm:cxn modelId="{151C2974-D52F-43A2-94E7-459BEBA039F5}" type="presParOf" srcId="{561116DB-76CA-4EAA-B694-50A2188FF640}" destId="{E4C60252-0E4E-4ED6-B9BE-6EE60F025619}" srcOrd="5" destOrd="0" presId="urn:microsoft.com/office/officeart/2005/8/layout/hProcess9"/>
    <dgm:cxn modelId="{A6521E5F-E1A0-42DF-8E81-FC8A43FEC20E}" type="presParOf" srcId="{561116DB-76CA-4EAA-B694-50A2188FF640}" destId="{6032EC7F-A62B-402B-8063-10C92EBA5406}" srcOrd="6" destOrd="0" presId="urn:microsoft.com/office/officeart/2005/8/layout/hProcess9"/>
    <dgm:cxn modelId="{E3B4A3AE-ECAF-4549-BFC9-FB3E99C4EA6A}" type="presParOf" srcId="{561116DB-76CA-4EAA-B694-50A2188FF640}" destId="{3B5F1EBF-19A5-4D38-9592-7F3F1A2A68CA}" srcOrd="7" destOrd="0" presId="urn:microsoft.com/office/officeart/2005/8/layout/hProcess9"/>
    <dgm:cxn modelId="{310CFF2B-9218-40A3-B56E-91E5DA180D4E}" type="presParOf" srcId="{561116DB-76CA-4EAA-B694-50A2188FF640}" destId="{987423FC-DD1A-4E9B-A635-8C7A2305D36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38298-E585-49DD-BA29-A3A94A532ED7}">
      <dsp:nvSpPr>
        <dsp:cNvPr id="0" name=""/>
        <dsp:cNvSpPr/>
      </dsp:nvSpPr>
      <dsp:spPr>
        <a:xfrm>
          <a:off x="845551" y="0"/>
          <a:ext cx="9582911" cy="3141231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55C51-2F45-49A6-9DAF-A2B8A72E1A6A}">
      <dsp:nvSpPr>
        <dsp:cNvPr id="0" name=""/>
        <dsp:cNvSpPr/>
      </dsp:nvSpPr>
      <dsp:spPr>
        <a:xfrm>
          <a:off x="3302" y="942369"/>
          <a:ext cx="1988366" cy="125649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solidFill>
                <a:schemeClr val="tx1"/>
              </a:solidFill>
            </a:rPr>
            <a:t>Monadic evaluation of </a:t>
          </a:r>
          <a:r>
            <a:rPr lang="en-US" sz="1800" kern="1200" dirty="0" err="1" smtClean="0">
              <a:solidFill>
                <a:schemeClr val="tx1"/>
              </a:solidFill>
            </a:rPr>
            <a:t>handwash</a:t>
          </a:r>
          <a:r>
            <a:rPr lang="en-US" sz="1800" kern="1200" dirty="0" smtClean="0">
              <a:solidFill>
                <a:schemeClr val="tx1"/>
              </a:solidFill>
            </a:rPr>
            <a:t> samples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64639" y="1003706"/>
        <a:ext cx="1865692" cy="1133818"/>
      </dsp:txXfrm>
    </dsp:sp>
    <dsp:sp modelId="{D7D7AC59-68E7-46CF-8A1C-7DAC2CBE1B0F}">
      <dsp:nvSpPr>
        <dsp:cNvPr id="0" name=""/>
        <dsp:cNvSpPr/>
      </dsp:nvSpPr>
      <dsp:spPr>
        <a:xfrm>
          <a:off x="2323063" y="942369"/>
          <a:ext cx="1988366" cy="125649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Comparative Assessment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2384400" y="1003706"/>
        <a:ext cx="1865692" cy="1133818"/>
      </dsp:txXfrm>
    </dsp:sp>
    <dsp:sp modelId="{60DC255D-DBE2-4334-AC33-87CED2F7DC51}">
      <dsp:nvSpPr>
        <dsp:cNvPr id="0" name=""/>
        <dsp:cNvSpPr/>
      </dsp:nvSpPr>
      <dsp:spPr>
        <a:xfrm>
          <a:off x="4642823" y="942369"/>
          <a:ext cx="1988366" cy="125649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solidFill>
                <a:schemeClr val="tx1"/>
              </a:solidFill>
            </a:rPr>
            <a:t>Sum up &amp; Way Ahead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704160" y="1003706"/>
        <a:ext cx="1865692" cy="1133818"/>
      </dsp:txXfrm>
    </dsp:sp>
    <dsp:sp modelId="{6032EC7F-A62B-402B-8063-10C92EBA5406}">
      <dsp:nvSpPr>
        <dsp:cNvPr id="0" name=""/>
        <dsp:cNvSpPr/>
      </dsp:nvSpPr>
      <dsp:spPr>
        <a:xfrm>
          <a:off x="6962584" y="942369"/>
          <a:ext cx="1988366" cy="125649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Sig. Test Results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023921" y="1003706"/>
        <a:ext cx="1865692" cy="1133818"/>
      </dsp:txXfrm>
    </dsp:sp>
    <dsp:sp modelId="{987423FC-DD1A-4E9B-A635-8C7A2305D369}">
      <dsp:nvSpPr>
        <dsp:cNvPr id="0" name=""/>
        <dsp:cNvSpPr/>
      </dsp:nvSpPr>
      <dsp:spPr>
        <a:xfrm>
          <a:off x="9282344" y="942369"/>
          <a:ext cx="1988366" cy="125649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Additional Slides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9343681" y="1003706"/>
        <a:ext cx="1865692" cy="1133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6E003-68D4-4B4A-8DD4-1E6A70767332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827E5-C4A6-4993-AE51-7F7E4B9AC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37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26457-1773-46F7-BF59-5EE713B78F6E}" type="datetimeFigureOut">
              <a:rPr lang="en-IN" smtClean="0"/>
              <a:t>05-01-2017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B5CAE-94FB-4DD5-B6F9-435DBD9E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4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1557255" y="3975995"/>
            <a:ext cx="9144000" cy="2244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845619" y="1400655"/>
            <a:ext cx="10352472" cy="2244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504" y="1400655"/>
            <a:ext cx="9117496" cy="2387600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568" y="420436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5348" y="6344126"/>
            <a:ext cx="4114800" cy="390938"/>
          </a:xfrm>
        </p:spPr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264" y="6327064"/>
            <a:ext cx="384314" cy="365125"/>
          </a:xfrm>
        </p:spPr>
        <p:txBody>
          <a:bodyPr/>
          <a:lstStyle/>
          <a:p>
            <a:fld id="{308D7598-2774-4DD7-8B26-5E2A482CBA76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19" y="504210"/>
            <a:ext cx="1508951" cy="731520"/>
          </a:xfrm>
          <a:prstGeom prst="rect">
            <a:avLst/>
          </a:prstGeom>
        </p:spPr>
      </p:pic>
      <p:sp>
        <p:nvSpPr>
          <p:cNvPr id="13" name="Half Frame 12"/>
          <p:cNvSpPr/>
          <p:nvPr/>
        </p:nvSpPr>
        <p:spPr>
          <a:xfrm rot="5400000">
            <a:off x="7287385" y="-1267991"/>
            <a:ext cx="3602942" cy="6171247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200000" flipH="1">
            <a:off x="1194031" y="-1194029"/>
            <a:ext cx="3615174" cy="6003232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6200000" flipV="1">
            <a:off x="7476202" y="2142206"/>
            <a:ext cx="3242827" cy="6188764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 rot="5400000" flipH="1" flipV="1">
            <a:off x="1389514" y="2225903"/>
            <a:ext cx="3242827" cy="6021855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4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826996" y="2275298"/>
            <a:ext cx="10352472" cy="2244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881" y="2275298"/>
            <a:ext cx="9117496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5348" y="6344126"/>
            <a:ext cx="4114800" cy="390938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264" y="6327064"/>
            <a:ext cx="384314" cy="365125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44" y="508080"/>
            <a:ext cx="1508951" cy="731520"/>
          </a:xfrm>
          <a:prstGeom prst="rect">
            <a:avLst/>
          </a:prstGeom>
        </p:spPr>
      </p:pic>
      <p:sp>
        <p:nvSpPr>
          <p:cNvPr id="13" name="Half Frame 12"/>
          <p:cNvSpPr/>
          <p:nvPr/>
        </p:nvSpPr>
        <p:spPr>
          <a:xfrm rot="5400000">
            <a:off x="7287385" y="-1267991"/>
            <a:ext cx="3602942" cy="6171247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200000" flipH="1">
            <a:off x="1194031" y="-1194029"/>
            <a:ext cx="3615174" cy="6003232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6200000" flipV="1">
            <a:off x="7476202" y="2142206"/>
            <a:ext cx="3242827" cy="6188764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 rot="5400000" flipH="1" flipV="1">
            <a:off x="1389514" y="2225903"/>
            <a:ext cx="3242827" cy="6021855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54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6506" y="818998"/>
            <a:ext cx="12070080" cy="464209"/>
            <a:chOff x="0" y="818952"/>
            <a:chExt cx="12070080" cy="46420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537" b="84665" l="36471" r="981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6" t="67281" r="27546" b="13667"/>
            <a:stretch/>
          </p:blipFill>
          <p:spPr>
            <a:xfrm>
              <a:off x="0" y="818952"/>
              <a:ext cx="12070080" cy="464209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24526" y="1131790"/>
              <a:ext cx="457200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2013" y="978468"/>
              <a:ext cx="448056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73" y="26805"/>
            <a:ext cx="11042373" cy="888207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5677" y="1258063"/>
            <a:ext cx="11766896" cy="4624495"/>
          </a:xfrm>
        </p:spPr>
        <p:txBody>
          <a:bodyPr/>
          <a:lstStyle>
            <a:lvl1pPr marL="228600" indent="-228600">
              <a:buSzPct val="15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1pPr>
            <a:lvl2pPr>
              <a:buClr>
                <a:srgbClr val="D4AF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D4AF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D4AF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4AF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613" y="6471554"/>
            <a:ext cx="4114800" cy="365125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7650" y="6498765"/>
            <a:ext cx="383680" cy="365125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67" y="92974"/>
            <a:ext cx="1422537" cy="67137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7525" y="13971"/>
            <a:ext cx="2" cy="6798817"/>
          </a:xfrm>
          <a:prstGeom prst="line">
            <a:avLst/>
          </a:prstGeom>
          <a:ln w="174625" cap="flat" cmpd="sng"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59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14514" y="6841816"/>
            <a:ext cx="12252960" cy="0"/>
          </a:xfrm>
          <a:prstGeom prst="line">
            <a:avLst/>
          </a:prstGeom>
          <a:ln w="174625" cap="flat" cmpd="sng">
            <a:gradFill>
              <a:gsLst>
                <a:gs pos="0">
                  <a:schemeClr val="accent1"/>
                </a:gs>
                <a:gs pos="36000">
                  <a:schemeClr val="accent1"/>
                </a:gs>
                <a:gs pos="41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124668" y="26504"/>
            <a:ext cx="1683" cy="6949440"/>
          </a:xfrm>
          <a:prstGeom prst="line">
            <a:avLst/>
          </a:prstGeom>
          <a:ln w="174625" cap="flat" cmpd="sng">
            <a:gradFill>
              <a:gsLst>
                <a:gs pos="100000">
                  <a:schemeClr val="accent1"/>
                </a:gs>
                <a:gs pos="68000">
                  <a:schemeClr val="accent1"/>
                </a:gs>
                <a:gs pos="37000">
                  <a:schemeClr val="accent1"/>
                </a:gs>
                <a:gs pos="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1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99730"/>
            <a:ext cx="12202602" cy="464209"/>
            <a:chOff x="0" y="818952"/>
            <a:chExt cx="12070080" cy="46420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537" b="84665" l="36471" r="981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6" t="67281" r="27546" b="13667"/>
            <a:stretch/>
          </p:blipFill>
          <p:spPr>
            <a:xfrm>
              <a:off x="0" y="818952"/>
              <a:ext cx="12070080" cy="464209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58985" y="1131790"/>
              <a:ext cx="457200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2013" y="978468"/>
              <a:ext cx="448056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4" y="66470"/>
            <a:ext cx="11042373" cy="77850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6565" y="1681833"/>
            <a:ext cx="11766896" cy="4351338"/>
          </a:xfrm>
        </p:spPr>
        <p:txBody>
          <a:bodyPr/>
          <a:lstStyle>
            <a:lvl1pPr marL="228600" indent="-228600">
              <a:buSzPct val="15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1pPr>
            <a:lvl2pPr>
              <a:buClr>
                <a:srgbClr val="D4AF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D4AF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D4AF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4AF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613" y="6551066"/>
            <a:ext cx="4114800" cy="285613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1696" y="6633274"/>
            <a:ext cx="416254" cy="216000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92" y="66470"/>
            <a:ext cx="1356229" cy="64008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0" y="9525"/>
            <a:ext cx="12192000" cy="6836679"/>
          </a:xfrm>
          <a:prstGeom prst="frame">
            <a:avLst>
              <a:gd name="adj1" fmla="val 481"/>
            </a:avLst>
          </a:prstGeom>
          <a:gradFill>
            <a:gsLst>
              <a:gs pos="0">
                <a:schemeClr val="accent1"/>
              </a:gs>
              <a:gs pos="37000">
                <a:schemeClr val="accent1"/>
              </a:gs>
              <a:gs pos="75000">
                <a:schemeClr val="accent1"/>
              </a:gs>
              <a:gs pos="90000">
                <a:schemeClr val="accent1"/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239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1557255" y="3975995"/>
            <a:ext cx="9144000" cy="2244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845619" y="1400655"/>
            <a:ext cx="10352472" cy="2244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504" y="1400655"/>
            <a:ext cx="9117496" cy="2387600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568" y="420436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5348" y="6344126"/>
            <a:ext cx="4114800" cy="390938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264" y="6327064"/>
            <a:ext cx="384314" cy="365125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19" y="504210"/>
            <a:ext cx="1508951" cy="731520"/>
          </a:xfrm>
          <a:prstGeom prst="rect">
            <a:avLst/>
          </a:prstGeom>
        </p:spPr>
      </p:pic>
      <p:sp>
        <p:nvSpPr>
          <p:cNvPr id="13" name="Half Frame 12"/>
          <p:cNvSpPr/>
          <p:nvPr/>
        </p:nvSpPr>
        <p:spPr>
          <a:xfrm rot="5400000">
            <a:off x="7287385" y="-1267991"/>
            <a:ext cx="3602942" cy="6171247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200000" flipH="1">
            <a:off x="1194031" y="-1194029"/>
            <a:ext cx="3615174" cy="6003232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6200000" flipV="1">
            <a:off x="7476202" y="2142206"/>
            <a:ext cx="3242827" cy="6188764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 rot="5400000" flipH="1" flipV="1">
            <a:off x="1389514" y="2225903"/>
            <a:ext cx="3242827" cy="6021855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54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826996" y="2275298"/>
            <a:ext cx="10352472" cy="2244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881" y="2275298"/>
            <a:ext cx="9117496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5348" y="6344126"/>
            <a:ext cx="4114800" cy="390938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264" y="6327064"/>
            <a:ext cx="384314" cy="365125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44" y="508080"/>
            <a:ext cx="1508951" cy="731520"/>
          </a:xfrm>
          <a:prstGeom prst="rect">
            <a:avLst/>
          </a:prstGeom>
        </p:spPr>
      </p:pic>
      <p:sp>
        <p:nvSpPr>
          <p:cNvPr id="13" name="Half Frame 12"/>
          <p:cNvSpPr/>
          <p:nvPr/>
        </p:nvSpPr>
        <p:spPr>
          <a:xfrm rot="5400000">
            <a:off x="7287385" y="-1267991"/>
            <a:ext cx="3602942" cy="6171247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200000" flipH="1">
            <a:off x="1194031" y="-1194029"/>
            <a:ext cx="3615174" cy="6003232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6200000" flipV="1">
            <a:off x="7476202" y="2142206"/>
            <a:ext cx="3242827" cy="6188764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 rot="5400000" flipH="1" flipV="1">
            <a:off x="1389514" y="2225903"/>
            <a:ext cx="3242827" cy="6021855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27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6506" y="818998"/>
            <a:ext cx="12070080" cy="464209"/>
            <a:chOff x="0" y="818952"/>
            <a:chExt cx="12070080" cy="46420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537" b="84665" l="36471" r="981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6" t="67281" r="27546" b="13667"/>
            <a:stretch/>
          </p:blipFill>
          <p:spPr>
            <a:xfrm>
              <a:off x="0" y="818952"/>
              <a:ext cx="12070080" cy="464209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24526" y="1131790"/>
              <a:ext cx="457200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2013" y="978468"/>
              <a:ext cx="448056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73" y="26805"/>
            <a:ext cx="11042373" cy="888207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5677" y="1258063"/>
            <a:ext cx="11766896" cy="4624495"/>
          </a:xfrm>
        </p:spPr>
        <p:txBody>
          <a:bodyPr/>
          <a:lstStyle>
            <a:lvl1pPr marL="228600" indent="-228600">
              <a:buSzPct val="15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1pPr>
            <a:lvl2pPr>
              <a:buClr>
                <a:srgbClr val="D4AF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D4AF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D4AF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4AF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613" y="6471554"/>
            <a:ext cx="4114800" cy="365125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7650" y="6498765"/>
            <a:ext cx="383680" cy="365125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67" y="92974"/>
            <a:ext cx="1422537" cy="67137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7525" y="13971"/>
            <a:ext cx="2" cy="6798817"/>
          </a:xfrm>
          <a:prstGeom prst="line">
            <a:avLst/>
          </a:prstGeom>
          <a:ln w="174625" cap="flat" cmpd="sng"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59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14514" y="6841816"/>
            <a:ext cx="12252960" cy="0"/>
          </a:xfrm>
          <a:prstGeom prst="line">
            <a:avLst/>
          </a:prstGeom>
          <a:ln w="174625" cap="flat" cmpd="sng">
            <a:gradFill>
              <a:gsLst>
                <a:gs pos="0">
                  <a:schemeClr val="accent1"/>
                </a:gs>
                <a:gs pos="36000">
                  <a:schemeClr val="accent1"/>
                </a:gs>
                <a:gs pos="41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124668" y="26504"/>
            <a:ext cx="1683" cy="6949440"/>
          </a:xfrm>
          <a:prstGeom prst="line">
            <a:avLst/>
          </a:prstGeom>
          <a:ln w="174625" cap="flat" cmpd="sng">
            <a:gradFill>
              <a:gsLst>
                <a:gs pos="100000">
                  <a:schemeClr val="accent1"/>
                </a:gs>
                <a:gs pos="68000">
                  <a:schemeClr val="accent1"/>
                </a:gs>
                <a:gs pos="37000">
                  <a:schemeClr val="accent1"/>
                </a:gs>
                <a:gs pos="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99730"/>
            <a:ext cx="12202602" cy="464209"/>
            <a:chOff x="0" y="818952"/>
            <a:chExt cx="12070080" cy="46420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537" b="84665" l="36471" r="981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6" t="67281" r="27546" b="13667"/>
            <a:stretch/>
          </p:blipFill>
          <p:spPr>
            <a:xfrm>
              <a:off x="0" y="818952"/>
              <a:ext cx="12070080" cy="464209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58985" y="1131790"/>
              <a:ext cx="457200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2013" y="978468"/>
              <a:ext cx="448056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4" y="66470"/>
            <a:ext cx="11042373" cy="77850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6565" y="1681833"/>
            <a:ext cx="11766896" cy="4351338"/>
          </a:xfrm>
        </p:spPr>
        <p:txBody>
          <a:bodyPr/>
          <a:lstStyle>
            <a:lvl1pPr marL="228600" indent="-228600">
              <a:buSzPct val="15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1pPr>
            <a:lvl2pPr>
              <a:buClr>
                <a:srgbClr val="D4AF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D4AF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D4AF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4AF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613" y="6551066"/>
            <a:ext cx="4114800" cy="285613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1696" y="6633274"/>
            <a:ext cx="416254" cy="216000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92" y="66470"/>
            <a:ext cx="1356229" cy="64008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0" y="9525"/>
            <a:ext cx="12192000" cy="6836679"/>
          </a:xfrm>
          <a:prstGeom prst="frame">
            <a:avLst>
              <a:gd name="adj1" fmla="val 481"/>
            </a:avLst>
          </a:prstGeom>
          <a:gradFill>
            <a:gsLst>
              <a:gs pos="0">
                <a:schemeClr val="accent1"/>
              </a:gs>
              <a:gs pos="37000">
                <a:schemeClr val="accent1"/>
              </a:gs>
              <a:gs pos="75000">
                <a:schemeClr val="accent1"/>
              </a:gs>
              <a:gs pos="90000">
                <a:schemeClr val="accent1"/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005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826996" y="2275298"/>
            <a:ext cx="10352472" cy="2244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881" y="2275298"/>
            <a:ext cx="9117496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5348" y="6344126"/>
            <a:ext cx="4114800" cy="390938"/>
          </a:xfrm>
        </p:spPr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264" y="6327064"/>
            <a:ext cx="384314" cy="365125"/>
          </a:xfrm>
        </p:spPr>
        <p:txBody>
          <a:bodyPr/>
          <a:lstStyle/>
          <a:p>
            <a:fld id="{308D7598-2774-4DD7-8B26-5E2A482CBA76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44" y="508080"/>
            <a:ext cx="1508951" cy="731520"/>
          </a:xfrm>
          <a:prstGeom prst="rect">
            <a:avLst/>
          </a:prstGeom>
        </p:spPr>
      </p:pic>
      <p:sp>
        <p:nvSpPr>
          <p:cNvPr id="13" name="Half Frame 12"/>
          <p:cNvSpPr/>
          <p:nvPr/>
        </p:nvSpPr>
        <p:spPr>
          <a:xfrm rot="5400000">
            <a:off x="7287385" y="-1267991"/>
            <a:ext cx="3602942" cy="6171247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200000" flipH="1">
            <a:off x="1194031" y="-1194029"/>
            <a:ext cx="3615174" cy="6003232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6200000" flipV="1">
            <a:off x="7476202" y="2142206"/>
            <a:ext cx="3242827" cy="6188764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 rot="5400000" flipH="1" flipV="1">
            <a:off x="1389514" y="2225903"/>
            <a:ext cx="3242827" cy="6021855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890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6506" y="818998"/>
            <a:ext cx="12070080" cy="464209"/>
            <a:chOff x="0" y="818952"/>
            <a:chExt cx="12070080" cy="46420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537" b="84665" l="36471" r="981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6" t="67281" r="27546" b="13667"/>
            <a:stretch/>
          </p:blipFill>
          <p:spPr>
            <a:xfrm>
              <a:off x="0" y="818952"/>
              <a:ext cx="12070080" cy="464209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24526" y="1131790"/>
              <a:ext cx="457200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2013" y="978468"/>
              <a:ext cx="448056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73" y="26805"/>
            <a:ext cx="11042373" cy="888207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5677" y="1258063"/>
            <a:ext cx="11766896" cy="4624495"/>
          </a:xfrm>
        </p:spPr>
        <p:txBody>
          <a:bodyPr/>
          <a:lstStyle>
            <a:lvl1pPr marL="228600" indent="-228600">
              <a:buSzPct val="15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1pPr>
            <a:lvl2pPr>
              <a:buClr>
                <a:srgbClr val="D4AF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D4AF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D4AF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4AF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613" y="6471554"/>
            <a:ext cx="4114800" cy="365125"/>
          </a:xfrm>
        </p:spPr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7650" y="6498765"/>
            <a:ext cx="383680" cy="365125"/>
          </a:xfrm>
        </p:spPr>
        <p:txBody>
          <a:bodyPr/>
          <a:lstStyle/>
          <a:p>
            <a:fld id="{308D7598-2774-4DD7-8B26-5E2A482CBA76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67" y="92974"/>
            <a:ext cx="1422537" cy="67137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7525" y="13971"/>
            <a:ext cx="2" cy="6798817"/>
          </a:xfrm>
          <a:prstGeom prst="line">
            <a:avLst/>
          </a:prstGeom>
          <a:ln w="174625" cap="flat" cmpd="sng"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59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14514" y="6841816"/>
            <a:ext cx="12252960" cy="0"/>
          </a:xfrm>
          <a:prstGeom prst="line">
            <a:avLst/>
          </a:prstGeom>
          <a:ln w="174625" cap="flat" cmpd="sng">
            <a:gradFill>
              <a:gsLst>
                <a:gs pos="0">
                  <a:schemeClr val="accent1"/>
                </a:gs>
                <a:gs pos="36000">
                  <a:schemeClr val="accent1"/>
                </a:gs>
                <a:gs pos="41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124668" y="26504"/>
            <a:ext cx="1683" cy="6949440"/>
          </a:xfrm>
          <a:prstGeom prst="line">
            <a:avLst/>
          </a:prstGeom>
          <a:ln w="174625" cap="flat" cmpd="sng">
            <a:gradFill>
              <a:gsLst>
                <a:gs pos="100000">
                  <a:schemeClr val="accent1"/>
                </a:gs>
                <a:gs pos="68000">
                  <a:schemeClr val="accent1"/>
                </a:gs>
                <a:gs pos="37000">
                  <a:schemeClr val="accent1"/>
                </a:gs>
                <a:gs pos="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5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99730"/>
            <a:ext cx="12202602" cy="464209"/>
            <a:chOff x="0" y="818952"/>
            <a:chExt cx="12070080" cy="46420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537" b="84665" l="36471" r="981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6" t="67281" r="27546" b="13667"/>
            <a:stretch/>
          </p:blipFill>
          <p:spPr>
            <a:xfrm>
              <a:off x="0" y="818952"/>
              <a:ext cx="12070080" cy="464209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58985" y="1131790"/>
              <a:ext cx="457200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2013" y="978468"/>
              <a:ext cx="448056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4" y="66470"/>
            <a:ext cx="11042373" cy="77850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6565" y="1681833"/>
            <a:ext cx="11766896" cy="4351338"/>
          </a:xfrm>
        </p:spPr>
        <p:txBody>
          <a:bodyPr/>
          <a:lstStyle>
            <a:lvl1pPr marL="228600" indent="-228600">
              <a:buSzPct val="15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1pPr>
            <a:lvl2pPr>
              <a:buClr>
                <a:srgbClr val="D4AF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D4AF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D4AF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4AF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613" y="6551066"/>
            <a:ext cx="4114800" cy="285613"/>
          </a:xfrm>
        </p:spPr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1696" y="6633274"/>
            <a:ext cx="416254" cy="216000"/>
          </a:xfrm>
        </p:spPr>
        <p:txBody>
          <a:bodyPr/>
          <a:lstStyle/>
          <a:p>
            <a:fld id="{308D7598-2774-4DD7-8B26-5E2A482CBA76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92" y="66470"/>
            <a:ext cx="1356229" cy="64008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0" y="9525"/>
            <a:ext cx="12192000" cy="6836679"/>
          </a:xfrm>
          <a:prstGeom prst="frame">
            <a:avLst>
              <a:gd name="adj1" fmla="val 481"/>
            </a:avLst>
          </a:prstGeom>
          <a:gradFill>
            <a:gsLst>
              <a:gs pos="0">
                <a:schemeClr val="accent1"/>
              </a:gs>
              <a:gs pos="37000">
                <a:schemeClr val="accent1"/>
              </a:gs>
              <a:gs pos="75000">
                <a:schemeClr val="accent1"/>
              </a:gs>
              <a:gs pos="90000">
                <a:schemeClr val="accent1"/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849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1557255" y="3975995"/>
            <a:ext cx="9144000" cy="2244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845619" y="1400655"/>
            <a:ext cx="10352472" cy="2244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504" y="1400655"/>
            <a:ext cx="9117496" cy="2387600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568" y="420436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5348" y="6344126"/>
            <a:ext cx="4114800" cy="390938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264" y="6327064"/>
            <a:ext cx="384314" cy="365125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19" y="504210"/>
            <a:ext cx="1508951" cy="731520"/>
          </a:xfrm>
          <a:prstGeom prst="rect">
            <a:avLst/>
          </a:prstGeom>
        </p:spPr>
      </p:pic>
      <p:sp>
        <p:nvSpPr>
          <p:cNvPr id="13" name="Half Frame 12"/>
          <p:cNvSpPr/>
          <p:nvPr/>
        </p:nvSpPr>
        <p:spPr>
          <a:xfrm rot="5400000">
            <a:off x="7287385" y="-1267991"/>
            <a:ext cx="3602942" cy="6171247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200000" flipH="1">
            <a:off x="1194031" y="-1194029"/>
            <a:ext cx="3615174" cy="6003232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6200000" flipV="1">
            <a:off x="7476202" y="2142206"/>
            <a:ext cx="3242827" cy="6188764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 rot="5400000" flipH="1" flipV="1">
            <a:off x="1389514" y="2225903"/>
            <a:ext cx="3242827" cy="6021855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826996" y="2275298"/>
            <a:ext cx="10352472" cy="2244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881" y="2275298"/>
            <a:ext cx="9117496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5348" y="6344126"/>
            <a:ext cx="4114800" cy="390938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264" y="6327064"/>
            <a:ext cx="384314" cy="365125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44" y="508080"/>
            <a:ext cx="1508951" cy="731520"/>
          </a:xfrm>
          <a:prstGeom prst="rect">
            <a:avLst/>
          </a:prstGeom>
        </p:spPr>
      </p:pic>
      <p:sp>
        <p:nvSpPr>
          <p:cNvPr id="13" name="Half Frame 12"/>
          <p:cNvSpPr/>
          <p:nvPr/>
        </p:nvSpPr>
        <p:spPr>
          <a:xfrm rot="5400000">
            <a:off x="7287385" y="-1267991"/>
            <a:ext cx="3602942" cy="6171247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200000" flipH="1">
            <a:off x="1194031" y="-1194029"/>
            <a:ext cx="3615174" cy="6003232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6200000" flipV="1">
            <a:off x="7476202" y="2142206"/>
            <a:ext cx="3242827" cy="6188764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 rot="5400000" flipH="1" flipV="1">
            <a:off x="1389514" y="2225903"/>
            <a:ext cx="3242827" cy="6021855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651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6506" y="818998"/>
            <a:ext cx="12070080" cy="464209"/>
            <a:chOff x="0" y="818952"/>
            <a:chExt cx="12070080" cy="46420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537" b="84665" l="36471" r="981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6" t="67281" r="27546" b="13667"/>
            <a:stretch/>
          </p:blipFill>
          <p:spPr>
            <a:xfrm>
              <a:off x="0" y="818952"/>
              <a:ext cx="12070080" cy="464209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24526" y="1131790"/>
              <a:ext cx="457200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2013" y="978468"/>
              <a:ext cx="448056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73" y="26805"/>
            <a:ext cx="11042373" cy="888207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5677" y="1258063"/>
            <a:ext cx="11766896" cy="4624495"/>
          </a:xfrm>
        </p:spPr>
        <p:txBody>
          <a:bodyPr/>
          <a:lstStyle>
            <a:lvl1pPr marL="228600" indent="-228600">
              <a:buSzPct val="15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1pPr>
            <a:lvl2pPr>
              <a:buClr>
                <a:srgbClr val="D4AF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D4AF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D4AF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4AF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613" y="6471554"/>
            <a:ext cx="4114800" cy="365125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7650" y="6498765"/>
            <a:ext cx="383680" cy="365125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67" y="92974"/>
            <a:ext cx="1422537" cy="67137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7525" y="13971"/>
            <a:ext cx="2" cy="6798817"/>
          </a:xfrm>
          <a:prstGeom prst="line">
            <a:avLst/>
          </a:prstGeom>
          <a:ln w="174625" cap="flat" cmpd="sng"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59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14514" y="6841816"/>
            <a:ext cx="12252960" cy="0"/>
          </a:xfrm>
          <a:prstGeom prst="line">
            <a:avLst/>
          </a:prstGeom>
          <a:ln w="174625" cap="flat" cmpd="sng">
            <a:gradFill>
              <a:gsLst>
                <a:gs pos="0">
                  <a:schemeClr val="accent1"/>
                </a:gs>
                <a:gs pos="36000">
                  <a:schemeClr val="accent1"/>
                </a:gs>
                <a:gs pos="41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124668" y="26504"/>
            <a:ext cx="1683" cy="6949440"/>
          </a:xfrm>
          <a:prstGeom prst="line">
            <a:avLst/>
          </a:prstGeom>
          <a:ln w="174625" cap="flat" cmpd="sng">
            <a:gradFill>
              <a:gsLst>
                <a:gs pos="100000">
                  <a:schemeClr val="accent1"/>
                </a:gs>
                <a:gs pos="68000">
                  <a:schemeClr val="accent1"/>
                </a:gs>
                <a:gs pos="37000">
                  <a:schemeClr val="accent1"/>
                </a:gs>
                <a:gs pos="0">
                  <a:schemeClr val="accent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5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99730"/>
            <a:ext cx="12202602" cy="464209"/>
            <a:chOff x="0" y="818952"/>
            <a:chExt cx="12070080" cy="46420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4537" b="84665" l="36471" r="981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16" t="67281" r="27546" b="13667"/>
            <a:stretch/>
          </p:blipFill>
          <p:spPr>
            <a:xfrm>
              <a:off x="0" y="818952"/>
              <a:ext cx="12070080" cy="464209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58985" y="1131790"/>
              <a:ext cx="457200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2013" y="978468"/>
              <a:ext cx="4480560" cy="0"/>
            </a:xfrm>
            <a:prstGeom prst="line">
              <a:avLst/>
            </a:prstGeom>
            <a:ln w="174625" cap="flat" cmpd="sng">
              <a:solidFill>
                <a:schemeClr val="accent1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4" y="66470"/>
            <a:ext cx="11042373" cy="77850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6565" y="1681833"/>
            <a:ext cx="11766896" cy="4351338"/>
          </a:xfrm>
        </p:spPr>
        <p:txBody>
          <a:bodyPr/>
          <a:lstStyle>
            <a:lvl1pPr marL="228600" indent="-228600">
              <a:buSzPct val="15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1pPr>
            <a:lvl2pPr>
              <a:buClr>
                <a:srgbClr val="D4AF3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D4AF37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D4AF37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D4AF37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613" y="6551066"/>
            <a:ext cx="4114800" cy="285613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1696" y="6633274"/>
            <a:ext cx="416254" cy="216000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92" y="66470"/>
            <a:ext cx="1356229" cy="64008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0" y="9525"/>
            <a:ext cx="12192000" cy="6836679"/>
          </a:xfrm>
          <a:prstGeom prst="frame">
            <a:avLst>
              <a:gd name="adj1" fmla="val 481"/>
            </a:avLst>
          </a:prstGeom>
          <a:gradFill>
            <a:gsLst>
              <a:gs pos="0">
                <a:schemeClr val="accent1"/>
              </a:gs>
              <a:gs pos="37000">
                <a:schemeClr val="accent1"/>
              </a:gs>
              <a:gs pos="75000">
                <a:schemeClr val="accent1"/>
              </a:gs>
              <a:gs pos="90000">
                <a:schemeClr val="accent1"/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874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1557255" y="3975995"/>
            <a:ext cx="9144000" cy="2244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23498" r="12901" b="27062"/>
          <a:stretch/>
        </p:blipFill>
        <p:spPr>
          <a:xfrm>
            <a:off x="845619" y="1400655"/>
            <a:ext cx="10352472" cy="2244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504" y="1400655"/>
            <a:ext cx="9117496" cy="2387600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568" y="420436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5348" y="6344126"/>
            <a:ext cx="4114800" cy="390938"/>
          </a:xfrm>
        </p:spPr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264" y="6327064"/>
            <a:ext cx="384314" cy="365125"/>
          </a:xfrm>
        </p:spPr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19" y="504210"/>
            <a:ext cx="1508951" cy="731520"/>
          </a:xfrm>
          <a:prstGeom prst="rect">
            <a:avLst/>
          </a:prstGeom>
        </p:spPr>
      </p:pic>
      <p:sp>
        <p:nvSpPr>
          <p:cNvPr id="13" name="Half Frame 12"/>
          <p:cNvSpPr/>
          <p:nvPr/>
        </p:nvSpPr>
        <p:spPr>
          <a:xfrm rot="5400000">
            <a:off x="7287385" y="-1267991"/>
            <a:ext cx="3602942" cy="6171247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200000" flipH="1">
            <a:off x="1194031" y="-1194029"/>
            <a:ext cx="3615174" cy="6003232"/>
          </a:xfrm>
          <a:prstGeom prst="halfFrame">
            <a:avLst>
              <a:gd name="adj1" fmla="val 10817"/>
              <a:gd name="adj2" fmla="val 11947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Half Frame 17"/>
          <p:cNvSpPr/>
          <p:nvPr/>
        </p:nvSpPr>
        <p:spPr>
          <a:xfrm rot="16200000" flipV="1">
            <a:off x="7476202" y="2142206"/>
            <a:ext cx="3242827" cy="6188764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Half Frame 18"/>
          <p:cNvSpPr/>
          <p:nvPr/>
        </p:nvSpPr>
        <p:spPr>
          <a:xfrm rot="5400000" flipH="1" flipV="1">
            <a:off x="1389514" y="2225903"/>
            <a:ext cx="3242827" cy="6021855"/>
          </a:xfrm>
          <a:prstGeom prst="halfFrame">
            <a:avLst>
              <a:gd name="adj1" fmla="val 12452"/>
              <a:gd name="adj2" fmla="val 8269"/>
            </a:avLst>
          </a:prstGeom>
          <a:gradFill>
            <a:gsLst>
              <a:gs pos="0">
                <a:schemeClr val="accent1"/>
              </a:gs>
              <a:gs pos="23000">
                <a:schemeClr val="accent1"/>
              </a:gs>
              <a:gs pos="47000">
                <a:schemeClr val="accent1">
                  <a:lumMod val="60000"/>
                  <a:lumOff val="40000"/>
                </a:schemeClr>
              </a:gs>
              <a:gs pos="71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2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096" y="153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095" y="1741832"/>
            <a:ext cx="116055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7490" y="65458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86" y="6492874"/>
            <a:ext cx="38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598-2774-4DD7-8B26-5E2A482CB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1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Wingdings" panose="05000000000000000000" pitchFamily="2" charset="2"/>
        <a:buChar char="F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096" y="153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095" y="1741832"/>
            <a:ext cx="116055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7490" y="65458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86" y="6492874"/>
            <a:ext cx="38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8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Wingdings" panose="05000000000000000000" pitchFamily="2" charset="2"/>
        <a:buChar char="F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096" y="153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095" y="1741832"/>
            <a:ext cx="116055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7490" y="65458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86" y="6492874"/>
            <a:ext cx="38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Wingdings" panose="05000000000000000000" pitchFamily="2" charset="2"/>
        <a:buChar char="F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096" y="153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095" y="1741832"/>
            <a:ext cx="116055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7490" y="65458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86" y="6492874"/>
            <a:ext cx="38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9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Wingdings" panose="05000000000000000000" pitchFamily="2" charset="2"/>
        <a:buChar char="F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4AF37"/>
        </a:buClr>
        <a:buFont typeface="Gabriola" panose="04040605051002020D02" pitchFamily="82" charset="0"/>
        <a:buChar char="Ω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iserve/175139339176064" TargetMode="External"/><Relationship Id="rId2" Type="http://schemas.openxmlformats.org/officeDocument/2006/relationships/hyperlink" Target="http://www.irsindi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504" y="1400655"/>
            <a:ext cx="9117496" cy="21170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“Liquid Handwash Assessment”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sz="2700" dirty="0" smtClean="0"/>
              <a:t>Presentation of Quantitative Findings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>For VVF Ltd.</a:t>
            </a:r>
            <a:endParaRPr lang="en-IN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Innovative Research Service India Pvt. Ltd.</a:t>
            </a:r>
          </a:p>
          <a:p>
            <a:r>
              <a:rPr lang="en-US" dirty="0" smtClean="0"/>
              <a:t>Date:24</a:t>
            </a:r>
            <a:r>
              <a:rPr lang="en-US" baseline="30000" dirty="0" smtClean="0"/>
              <a:t>th</a:t>
            </a:r>
            <a:r>
              <a:rPr lang="en-US" dirty="0" smtClean="0"/>
              <a:t> August, 2016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 – J/12/L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77" y="1258063"/>
            <a:ext cx="11766896" cy="52407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Phase wise experience</a:t>
            </a:r>
          </a:p>
          <a:p>
            <a:pPr marL="432000" lvl="1" algn="just">
              <a:spcBef>
                <a:spcPts val="0"/>
              </a:spcBef>
            </a:pPr>
            <a:r>
              <a:rPr lang="en-US" b="1" dirty="0"/>
              <a:t>Pre usage </a:t>
            </a:r>
            <a:r>
              <a:rPr lang="en-US" dirty="0" smtClean="0"/>
              <a:t>: </a:t>
            </a:r>
            <a:r>
              <a:rPr lang="en-US" dirty="0"/>
              <a:t>All the attribute received a </a:t>
            </a:r>
            <a:r>
              <a:rPr lang="en-US" dirty="0" smtClean="0"/>
              <a:t>moderate </a:t>
            </a:r>
            <a:r>
              <a:rPr lang="en-US" dirty="0"/>
              <a:t>ratings MS </a:t>
            </a:r>
            <a:r>
              <a:rPr lang="en-US" dirty="0" smtClean="0"/>
              <a:t>3.3 </a:t>
            </a:r>
            <a:r>
              <a:rPr lang="en-US" dirty="0"/>
              <a:t>&amp; above. Ease of coming out from pump</a:t>
            </a:r>
            <a:r>
              <a:rPr lang="en-US" dirty="0" smtClean="0"/>
              <a:t> </a:t>
            </a:r>
            <a:r>
              <a:rPr lang="en-US" dirty="0"/>
              <a:t>was the highest rated attribute with a top box of </a:t>
            </a:r>
            <a:r>
              <a:rPr lang="en-US" dirty="0" smtClean="0"/>
              <a:t>57%</a:t>
            </a:r>
            <a:endParaRPr lang="en-US" dirty="0"/>
          </a:p>
          <a:p>
            <a:pPr marL="432000" lvl="1" algn="just">
              <a:spcBef>
                <a:spcPts val="0"/>
              </a:spcBef>
            </a:pPr>
            <a:r>
              <a:rPr lang="en-US" b="1" dirty="0"/>
              <a:t>While usage </a:t>
            </a:r>
            <a:r>
              <a:rPr lang="en-US" dirty="0" smtClean="0"/>
              <a:t>: </a:t>
            </a:r>
            <a:r>
              <a:rPr lang="en-US" dirty="0"/>
              <a:t>All the attribute received a moderate</a:t>
            </a:r>
            <a:r>
              <a:rPr lang="en-US" dirty="0" smtClean="0"/>
              <a:t> </a:t>
            </a:r>
            <a:r>
              <a:rPr lang="en-US" dirty="0"/>
              <a:t>rating of MS </a:t>
            </a:r>
            <a:r>
              <a:rPr lang="en-US" dirty="0" smtClean="0"/>
              <a:t>3.1 </a:t>
            </a:r>
            <a:r>
              <a:rPr lang="en-US" dirty="0"/>
              <a:t>&amp; above. . Cleaning ability</a:t>
            </a:r>
            <a:r>
              <a:rPr lang="en-US" dirty="0" smtClean="0"/>
              <a:t> </a:t>
            </a:r>
            <a:r>
              <a:rPr lang="en-US" dirty="0"/>
              <a:t>was the top rated attribute with a top box of </a:t>
            </a:r>
            <a:r>
              <a:rPr lang="en-US" dirty="0" smtClean="0"/>
              <a:t>37%</a:t>
            </a:r>
            <a:endParaRPr lang="en-US" dirty="0"/>
          </a:p>
          <a:p>
            <a:pPr marL="432000" lvl="1" algn="just">
              <a:spcBef>
                <a:spcPts val="0"/>
              </a:spcBef>
            </a:pPr>
            <a:r>
              <a:rPr lang="en-US" b="1" dirty="0"/>
              <a:t>Post usage </a:t>
            </a:r>
            <a:r>
              <a:rPr lang="en-US" dirty="0" smtClean="0"/>
              <a:t>: </a:t>
            </a:r>
            <a:r>
              <a:rPr lang="en-US" dirty="0"/>
              <a:t>All the attribute received a moderate</a:t>
            </a:r>
            <a:r>
              <a:rPr lang="en-US" dirty="0" smtClean="0"/>
              <a:t> </a:t>
            </a:r>
            <a:r>
              <a:rPr lang="en-US" dirty="0"/>
              <a:t>rating of MS </a:t>
            </a:r>
            <a:r>
              <a:rPr lang="en-US" dirty="0" smtClean="0"/>
              <a:t>3.1 </a:t>
            </a:r>
            <a:r>
              <a:rPr lang="en-US" dirty="0"/>
              <a:t>&amp; above. Removing dirt was the top rated attribute with a top box of </a:t>
            </a:r>
            <a:r>
              <a:rPr lang="en-US" dirty="0" smtClean="0"/>
              <a:t>34%.</a:t>
            </a:r>
          </a:p>
          <a:p>
            <a:pPr marL="432000" lvl="1">
              <a:spcBef>
                <a:spcPts val="0"/>
              </a:spcBef>
            </a:pPr>
            <a:endParaRPr lang="en-US" sz="1000" dirty="0"/>
          </a:p>
          <a:p>
            <a:pPr algn="just">
              <a:spcBef>
                <a:spcPts val="0"/>
              </a:spcBef>
            </a:pPr>
            <a:r>
              <a:rPr lang="en-US" b="1" dirty="0" smtClean="0"/>
              <a:t>Fragrance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432000" lvl="1">
              <a:spcBef>
                <a:spcPts val="0"/>
              </a:spcBef>
            </a:pPr>
            <a:endParaRPr lang="en-US" sz="1000" dirty="0"/>
          </a:p>
          <a:p>
            <a:pPr algn="just">
              <a:spcBef>
                <a:spcPts val="0"/>
              </a:spcBef>
            </a:pPr>
            <a:r>
              <a:rPr lang="en-US" b="1" dirty="0"/>
              <a:t>Overall Appeal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432000" lvl="1">
              <a:spcBef>
                <a:spcPts val="0"/>
              </a:spcBef>
            </a:pPr>
            <a:endParaRPr lang="en-US" sz="1000" dirty="0"/>
          </a:p>
          <a:p>
            <a:pPr marL="228600" lvl="1" algn="just">
              <a:spcBef>
                <a:spcPts val="0"/>
              </a:spcBef>
              <a:buSzPct val="150000"/>
              <a:buBlip>
                <a:blip r:embed="rId2"/>
              </a:buBlip>
            </a:pPr>
            <a:r>
              <a:rPr lang="en-US" sz="1800" dirty="0" smtClean="0"/>
              <a:t>Good </a:t>
            </a:r>
            <a:r>
              <a:rPr lang="en-US" sz="1800" dirty="0"/>
              <a:t>germ cleaning ability </a:t>
            </a:r>
            <a:r>
              <a:rPr lang="en-US" sz="1800" dirty="0" smtClean="0"/>
              <a:t>(34%),Good </a:t>
            </a:r>
            <a:r>
              <a:rPr lang="en-US" sz="1800" dirty="0"/>
              <a:t>cleaning </a:t>
            </a:r>
            <a:r>
              <a:rPr lang="en-US" sz="1800" dirty="0" smtClean="0"/>
              <a:t>ability (31%) and Light pink colour (31%) </a:t>
            </a:r>
            <a:r>
              <a:rPr lang="en-US" sz="1800" dirty="0"/>
              <a:t>were considered as the most like thing of the sample while </a:t>
            </a:r>
            <a:r>
              <a:rPr lang="en-US" sz="1800" dirty="0" smtClean="0"/>
              <a:t>29% </a:t>
            </a:r>
            <a:r>
              <a:rPr lang="en-US" sz="1800" dirty="0"/>
              <a:t>felt </a:t>
            </a:r>
            <a:r>
              <a:rPr lang="en-US" sz="1800" dirty="0" smtClean="0"/>
              <a:t>that it is not easy to rinse off easily.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72036"/>
              </p:ext>
            </p:extLst>
          </p:nvPr>
        </p:nvGraphicFramePr>
        <p:xfrm>
          <a:off x="572222" y="3298929"/>
          <a:ext cx="5693872" cy="67056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9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5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8225"/>
              </a:tblGrid>
              <a:tr h="238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Nature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Ratings to Pleasantness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Ratings to Appeal</a:t>
                      </a:r>
                      <a:endParaRPr lang="en-IN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Floral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Top 2 Box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37%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Top 2 Box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37%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35260"/>
              </p:ext>
            </p:extLst>
          </p:nvPr>
        </p:nvGraphicFramePr>
        <p:xfrm>
          <a:off x="544063" y="4384888"/>
          <a:ext cx="6657400" cy="10058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64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4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4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7233"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Likeability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Satisfaction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Trial Intention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Top 2 Box %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Mean scores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06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3645450" y="1422136"/>
            <a:ext cx="361786" cy="5983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462835" y="1418055"/>
            <a:ext cx="361786" cy="5983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274138" y="1422538"/>
            <a:ext cx="361786" cy="5983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436466" y="1415861"/>
            <a:ext cx="797763" cy="4676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P/59/K</a:t>
            </a:r>
          </a:p>
        </p:txBody>
      </p:sp>
      <p:sp>
        <p:nvSpPr>
          <p:cNvPr id="66" name="Oval 65"/>
          <p:cNvSpPr/>
          <p:nvPr/>
        </p:nvSpPr>
        <p:spPr>
          <a:xfrm>
            <a:off x="4253851" y="1422538"/>
            <a:ext cx="797763" cy="46763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S/37/T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065154" y="1416263"/>
            <a:ext cx="797763" cy="46763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prstClr val="black"/>
                </a:solidFill>
              </a:rPr>
              <a:t>J/12/L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Feel About the Sample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Flowchart: Terminator 8"/>
          <p:cNvSpPr/>
          <p:nvPr/>
        </p:nvSpPr>
        <p:spPr>
          <a:xfrm>
            <a:off x="339241" y="2072969"/>
            <a:ext cx="3219197" cy="30456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Rinse-off easily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Flowchart: Terminator 8"/>
          <p:cNvSpPr/>
          <p:nvPr/>
        </p:nvSpPr>
        <p:spPr>
          <a:xfrm>
            <a:off x="339240" y="2416363"/>
            <a:ext cx="3219197" cy="30456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Pleasant Fragrance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Flowchart: Terminator 8"/>
          <p:cNvSpPr/>
          <p:nvPr/>
        </p:nvSpPr>
        <p:spPr>
          <a:xfrm>
            <a:off x="339239" y="2811320"/>
            <a:ext cx="3219197" cy="30456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Good Cleaning ability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Flowchart: Terminator 8"/>
          <p:cNvSpPr/>
          <p:nvPr/>
        </p:nvSpPr>
        <p:spPr>
          <a:xfrm>
            <a:off x="339239" y="3190307"/>
            <a:ext cx="3219197" cy="30456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Light </a:t>
            </a:r>
            <a:r>
              <a:rPr lang="en-IN" sz="1400" dirty="0">
                <a:solidFill>
                  <a:prstClr val="black"/>
                </a:solidFill>
              </a:rPr>
              <a:t>P</a:t>
            </a:r>
            <a:r>
              <a:rPr lang="en-IN" sz="1400" dirty="0" smtClean="0">
                <a:solidFill>
                  <a:prstClr val="black"/>
                </a:solidFill>
              </a:rPr>
              <a:t>ink </a:t>
            </a:r>
            <a:r>
              <a:rPr lang="en-IN" sz="1400" dirty="0">
                <a:solidFill>
                  <a:prstClr val="black"/>
                </a:solidFill>
              </a:rPr>
              <a:t>C</a:t>
            </a:r>
            <a:r>
              <a:rPr lang="en-IN" sz="1400" dirty="0" smtClean="0">
                <a:solidFill>
                  <a:prstClr val="black"/>
                </a:solidFill>
              </a:rPr>
              <a:t>olour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Flowchart: Terminator 8"/>
          <p:cNvSpPr/>
          <p:nvPr/>
        </p:nvSpPr>
        <p:spPr>
          <a:xfrm>
            <a:off x="339238" y="3541722"/>
            <a:ext cx="3219197" cy="30456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Lathering capacity is good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4" name="Flowchart: Terminator 8"/>
          <p:cNvSpPr/>
          <p:nvPr/>
        </p:nvSpPr>
        <p:spPr>
          <a:xfrm>
            <a:off x="6061216" y="2016495"/>
            <a:ext cx="3543272" cy="467632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Mild Fragrance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0" name="Flowchart: Terminator 8"/>
          <p:cNvSpPr/>
          <p:nvPr/>
        </p:nvSpPr>
        <p:spPr>
          <a:xfrm>
            <a:off x="6061214" y="2565693"/>
            <a:ext cx="3543272" cy="467632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Makes skin Dry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1" name="Flowchart: Terminator 8"/>
          <p:cNvSpPr/>
          <p:nvPr/>
        </p:nvSpPr>
        <p:spPr>
          <a:xfrm>
            <a:off x="6061214" y="3112320"/>
            <a:ext cx="3543272" cy="467632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Too strong Fragrance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2" name="Flowchart: Terminator 8"/>
          <p:cNvSpPr/>
          <p:nvPr/>
        </p:nvSpPr>
        <p:spPr>
          <a:xfrm>
            <a:off x="6061213" y="3633168"/>
            <a:ext cx="3543272" cy="467632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Fragrance is too low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Flowchart: Terminator 8"/>
          <p:cNvSpPr/>
          <p:nvPr/>
        </p:nvSpPr>
        <p:spPr>
          <a:xfrm>
            <a:off x="6061212" y="4169106"/>
            <a:ext cx="3543272" cy="467632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Gives sticky feeling on skin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ound Diagonal Corner Rectangle 53"/>
          <p:cNvSpPr/>
          <p:nvPr/>
        </p:nvSpPr>
        <p:spPr>
          <a:xfrm>
            <a:off x="819794" y="1556089"/>
            <a:ext cx="2370057" cy="306422"/>
          </a:xfrm>
          <a:prstGeom prst="round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60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prstClr val="black"/>
                </a:solidFill>
              </a:rPr>
              <a:t>Positives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6763935" y="1543242"/>
            <a:ext cx="2370057" cy="306422"/>
          </a:xfrm>
          <a:prstGeom prst="round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60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prstClr val="black"/>
                </a:solidFill>
              </a:rPr>
              <a:t>Negatives</a:t>
            </a:r>
          </a:p>
        </p:txBody>
      </p:sp>
      <p:sp>
        <p:nvSpPr>
          <p:cNvPr id="25" name="Oval 24"/>
          <p:cNvSpPr/>
          <p:nvPr/>
        </p:nvSpPr>
        <p:spPr>
          <a:xfrm>
            <a:off x="3570875" y="2072969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70875" y="2441045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70875" y="2809121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70875" y="3177197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570875" y="3545273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370379" y="2068888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40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370379" y="2436452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370379" y="2804016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370379" y="3171580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370379" y="3539144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181682" y="2073371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181682" y="2438306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181682" y="2803241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181682" y="3168176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181682" y="3533111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P/59/K </a:t>
            </a:r>
            <a:r>
              <a:rPr lang="en-US" sz="1400" dirty="0" smtClean="0">
                <a:solidFill>
                  <a:schemeClr val="tx1"/>
                </a:solidFill>
              </a:rPr>
              <a:t>: Was </a:t>
            </a:r>
            <a:r>
              <a:rPr lang="en-US" sz="1400" dirty="0">
                <a:solidFill>
                  <a:schemeClr val="tx1"/>
                </a:solidFill>
              </a:rPr>
              <a:t>appreciated as </a:t>
            </a:r>
            <a:r>
              <a:rPr lang="en-US" sz="1400" dirty="0" smtClean="0">
                <a:solidFill>
                  <a:schemeClr val="tx1"/>
                </a:solidFill>
              </a:rPr>
              <a:t>it rinse off easily and has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dirty="0" smtClean="0">
                <a:solidFill>
                  <a:schemeClr val="tx1"/>
                </a:solidFill>
              </a:rPr>
              <a:t>leasant fragrance 34% each followed by its cleaning ability and Light pink colour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26% each.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</a:t>
            </a:r>
            <a:r>
              <a:rPr lang="en-US" sz="1400" b="1" dirty="0">
                <a:solidFill>
                  <a:schemeClr val="tx1"/>
                </a:solidFill>
              </a:rPr>
              <a:t>S/37/T </a:t>
            </a:r>
            <a:r>
              <a:rPr lang="en-US" sz="1400" dirty="0" smtClean="0">
                <a:solidFill>
                  <a:schemeClr val="tx1"/>
                </a:solidFill>
              </a:rPr>
              <a:t>: 40% of the respondent appreciated the ability to rinse off followed by is Pleasant fragrance (34%).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J/12/L </a:t>
            </a:r>
            <a:r>
              <a:rPr lang="en-US" sz="1400" dirty="0" smtClean="0">
                <a:solidFill>
                  <a:schemeClr val="tx1"/>
                </a:solidFill>
              </a:rPr>
              <a:t>: Light pink colour and Lathering capacity was appreciated by 23% each. However 23% of the respondent said that it does not rinse off easily. 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9190" r="16599" b="9190"/>
          <a:stretch/>
        </p:blipFill>
        <p:spPr>
          <a:xfrm>
            <a:off x="45204" y="1125470"/>
            <a:ext cx="441158" cy="540000"/>
          </a:xfrm>
          <a:prstGeom prst="rect">
            <a:avLst/>
          </a:prstGeom>
        </p:spPr>
      </p:pic>
      <p:sp>
        <p:nvSpPr>
          <p:cNvPr id="92" name="Rounded Rectangle 91"/>
          <p:cNvSpPr/>
          <p:nvPr/>
        </p:nvSpPr>
        <p:spPr>
          <a:xfrm rot="21510484">
            <a:off x="-80502" y="1110423"/>
            <a:ext cx="669454" cy="353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</a:rPr>
              <a:t>Base:35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613887" y="2013694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9613887" y="2550948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9613887" y="3088202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613887" y="3625456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613887" y="4162710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423511" y="2009967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0423511" y="2548692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0423511" y="3087417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0423511" y="3626142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-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0423511" y="4164867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1226209" y="2013802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1226209" y="2551034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1226209" y="3088266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-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1226209" y="3625498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1226209" y="4162730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905565" y="1162724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92131" y="1439390"/>
            <a:ext cx="361786" cy="5983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0509516" y="1435309"/>
            <a:ext cx="361786" cy="5983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1320819" y="1439792"/>
            <a:ext cx="361786" cy="5983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483147" y="1443873"/>
            <a:ext cx="797763" cy="4676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P/59/K</a:t>
            </a:r>
          </a:p>
        </p:txBody>
      </p:sp>
      <p:sp>
        <p:nvSpPr>
          <p:cNvPr id="75" name="Oval 74"/>
          <p:cNvSpPr/>
          <p:nvPr/>
        </p:nvSpPr>
        <p:spPr>
          <a:xfrm>
            <a:off x="10300532" y="1429034"/>
            <a:ext cx="797763" cy="46763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S/37/T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1111835" y="1444275"/>
            <a:ext cx="797763" cy="46763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prstClr val="black"/>
                </a:solidFill>
              </a:rPr>
              <a:t>J/12/L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65" name="Flowchart: Terminator 8"/>
          <p:cNvSpPr/>
          <p:nvPr/>
        </p:nvSpPr>
        <p:spPr>
          <a:xfrm>
            <a:off x="357169" y="3910169"/>
            <a:ext cx="3219197" cy="30456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Soft &amp; Smooth Texture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7" name="Flowchart: Terminator 8"/>
          <p:cNvSpPr/>
          <p:nvPr/>
        </p:nvSpPr>
        <p:spPr>
          <a:xfrm>
            <a:off x="357168" y="4276824"/>
            <a:ext cx="3219197" cy="30456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Makes skin Soft &amp; Smooth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8" name="Flowchart: Terminator 8"/>
          <p:cNvSpPr/>
          <p:nvPr/>
        </p:nvSpPr>
        <p:spPr>
          <a:xfrm>
            <a:off x="6079143" y="4699964"/>
            <a:ext cx="3543272" cy="467632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prstClr val="black"/>
                </a:solidFill>
              </a:rPr>
              <a:t>Does not rinse-off easily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570875" y="3913349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570875" y="4281425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370379" y="3906708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370379" y="4274272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181682" y="3898046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81682" y="4262981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9613887" y="4699964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423511" y="4703590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11226209" y="4699964"/>
            <a:ext cx="645459" cy="4676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23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6" name="Flowchart: Terminator 8"/>
          <p:cNvSpPr/>
          <p:nvPr/>
        </p:nvSpPr>
        <p:spPr>
          <a:xfrm>
            <a:off x="372408" y="4642584"/>
            <a:ext cx="3219197" cy="30456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Have the right consistency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570875" y="4649501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17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4370379" y="4641836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5181682" y="4627916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3" name="Flowchart: Terminator 8"/>
          <p:cNvSpPr/>
          <p:nvPr/>
        </p:nvSpPr>
        <p:spPr>
          <a:xfrm>
            <a:off x="387648" y="5008344"/>
            <a:ext cx="3219197" cy="304561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18745"/>
              <a:gd name="connsiteY0" fmla="*/ 0 h 21600"/>
              <a:gd name="connsiteX1" fmla="*/ 18125 w 18745"/>
              <a:gd name="connsiteY1" fmla="*/ 0 h 21600"/>
              <a:gd name="connsiteX2" fmla="*/ 16902 w 18745"/>
              <a:gd name="connsiteY2" fmla="*/ 11421 h 21600"/>
              <a:gd name="connsiteX3" fmla="*/ 18125 w 18745"/>
              <a:gd name="connsiteY3" fmla="*/ 21600 h 21600"/>
              <a:gd name="connsiteX4" fmla="*/ 3475 w 18745"/>
              <a:gd name="connsiteY4" fmla="*/ 21600 h 21600"/>
              <a:gd name="connsiteX5" fmla="*/ 0 w 18745"/>
              <a:gd name="connsiteY5" fmla="*/ 10800 h 21600"/>
              <a:gd name="connsiteX6" fmla="*/ 3475 w 1874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16902" y="5456"/>
                  <a:pt x="16902" y="11421"/>
                </a:cubicBezTo>
                <a:cubicBezTo>
                  <a:pt x="16902" y="17386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Creamy Texture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570875" y="5017577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14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370379" y="5009400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181682" y="4992851"/>
            <a:ext cx="645459" cy="30456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14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Intrinsic Assessment- Pre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12</a:t>
            </a:fld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P/59/K </a:t>
            </a:r>
            <a:r>
              <a:rPr lang="en-US" sz="1400" dirty="0" smtClean="0">
                <a:solidFill>
                  <a:schemeClr val="tx1"/>
                </a:solidFill>
              </a:rPr>
              <a:t>received </a:t>
            </a:r>
            <a:r>
              <a:rPr lang="en-US" sz="1400" dirty="0">
                <a:solidFill>
                  <a:schemeClr val="tx1"/>
                </a:solidFill>
              </a:rPr>
              <a:t>good ratings (MS </a:t>
            </a:r>
            <a:r>
              <a:rPr lang="en-US" sz="1400" dirty="0" smtClean="0">
                <a:solidFill>
                  <a:schemeClr val="tx1"/>
                </a:solidFill>
              </a:rPr>
              <a:t>4.0 &amp; </a:t>
            </a:r>
            <a:r>
              <a:rPr lang="en-US" sz="1400" dirty="0">
                <a:solidFill>
                  <a:schemeClr val="tx1"/>
                </a:solidFill>
              </a:rPr>
              <a:t>above) in all the </a:t>
            </a:r>
            <a:r>
              <a:rPr lang="en-US" sz="1400" dirty="0" smtClean="0">
                <a:solidFill>
                  <a:schemeClr val="tx1"/>
                </a:solidFill>
              </a:rPr>
              <a:t>attributes. Ease of coming out from pump was the </a:t>
            </a:r>
            <a:r>
              <a:rPr lang="en-US" sz="1400" dirty="0">
                <a:solidFill>
                  <a:schemeClr val="tx1"/>
                </a:solidFill>
              </a:rPr>
              <a:t>highest rated </a:t>
            </a:r>
            <a:r>
              <a:rPr lang="en-US" sz="1400" dirty="0" smtClean="0">
                <a:solidFill>
                  <a:schemeClr val="tx1"/>
                </a:solidFill>
              </a:rPr>
              <a:t>attribute (MS 4.7)).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</a:t>
            </a:r>
            <a:r>
              <a:rPr lang="en-US" sz="1400" b="1" dirty="0">
                <a:solidFill>
                  <a:schemeClr val="tx1"/>
                </a:solidFill>
              </a:rPr>
              <a:t>S/37/T </a:t>
            </a:r>
            <a:r>
              <a:rPr lang="en-US" sz="1400" dirty="0">
                <a:solidFill>
                  <a:schemeClr val="tx1"/>
                </a:solidFill>
              </a:rPr>
              <a:t>received good ratings (MS 4.0 &amp; above) in all the attributes. Ease of coming out from pump was the highest rated </a:t>
            </a:r>
            <a:r>
              <a:rPr lang="en-US" sz="1400" dirty="0" smtClean="0">
                <a:solidFill>
                  <a:schemeClr val="tx1"/>
                </a:solidFill>
              </a:rPr>
              <a:t>attribute (</a:t>
            </a:r>
            <a:r>
              <a:rPr lang="en-US" sz="1400" dirty="0">
                <a:solidFill>
                  <a:schemeClr val="tx1"/>
                </a:solidFill>
              </a:rPr>
              <a:t>MS 4.5</a:t>
            </a:r>
            <a:r>
              <a:rPr lang="en-US" sz="1400" dirty="0" smtClean="0">
                <a:solidFill>
                  <a:schemeClr val="tx1"/>
                </a:solidFill>
              </a:rPr>
              <a:t>).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J/12/L </a:t>
            </a:r>
            <a:r>
              <a:rPr lang="en-US" sz="1400" dirty="0" smtClean="0">
                <a:solidFill>
                  <a:schemeClr val="tx1"/>
                </a:solidFill>
              </a:rPr>
              <a:t>received average rating (MS 3.3 &amp; </a:t>
            </a:r>
            <a:r>
              <a:rPr lang="en-US" sz="1400" dirty="0">
                <a:solidFill>
                  <a:schemeClr val="tx1"/>
                </a:solidFill>
              </a:rPr>
              <a:t>above) in all the attributes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>
                <a:solidFill>
                  <a:schemeClr val="tx1"/>
                </a:solidFill>
              </a:rPr>
              <a:t>Ease of coming out from pump was the highest rated attribute (MS 4.5).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Base:35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10905565" y="1162724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098178905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125176806"/>
              </p:ext>
            </p:extLst>
          </p:nvPr>
        </p:nvGraphicFramePr>
        <p:xfrm>
          <a:off x="282388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66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Attributional </a:t>
            </a:r>
            <a:r>
              <a:rPr lang="en-US" dirty="0" smtClean="0"/>
              <a:t>Assessment-While Using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13</a:t>
            </a:fld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282388" y="5335794"/>
            <a:ext cx="11658600" cy="12398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P/59/K </a:t>
            </a:r>
            <a:r>
              <a:rPr lang="en-US" sz="1400" dirty="0" smtClean="0">
                <a:solidFill>
                  <a:schemeClr val="tx1"/>
                </a:solidFill>
              </a:rPr>
              <a:t>: All the attribute received a good rating of 4.3 &amp; above. Cleaning ability was the top rated attribute with a mean score of 4.7. Received more </a:t>
            </a:r>
            <a:r>
              <a:rPr lang="en-US" sz="1400" dirty="0">
                <a:solidFill>
                  <a:schemeClr val="tx1"/>
                </a:solidFill>
              </a:rPr>
              <a:t>than 50% </a:t>
            </a:r>
            <a:r>
              <a:rPr lang="en-US" sz="1400" dirty="0" smtClean="0">
                <a:solidFill>
                  <a:schemeClr val="tx1"/>
                </a:solidFill>
              </a:rPr>
              <a:t>votes </a:t>
            </a:r>
            <a:r>
              <a:rPr lang="en-US" sz="1400" dirty="0">
                <a:solidFill>
                  <a:schemeClr val="tx1"/>
                </a:solidFill>
              </a:rPr>
              <a:t>in the top </a:t>
            </a:r>
            <a:r>
              <a:rPr lang="en-US" sz="1400" dirty="0" smtClean="0">
                <a:solidFill>
                  <a:schemeClr val="tx1"/>
                </a:solidFill>
              </a:rPr>
              <a:t>box in all the attributes.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S/37/T 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All the attribute received a good rating of </a:t>
            </a:r>
            <a:r>
              <a:rPr lang="en-US" sz="1400" dirty="0" smtClean="0">
                <a:solidFill>
                  <a:schemeClr val="tx1"/>
                </a:solidFill>
              </a:rPr>
              <a:t>4.0 </a:t>
            </a:r>
            <a:r>
              <a:rPr lang="en-US" sz="1400" dirty="0">
                <a:solidFill>
                  <a:schemeClr val="tx1"/>
                </a:solidFill>
              </a:rPr>
              <a:t>&amp; above. </a:t>
            </a:r>
            <a:r>
              <a:rPr lang="en-US" sz="1400" dirty="0" smtClean="0">
                <a:solidFill>
                  <a:schemeClr val="tx1"/>
                </a:solidFill>
              </a:rPr>
              <a:t>Lathering capacity </a:t>
            </a:r>
            <a:r>
              <a:rPr lang="en-US" sz="1400" dirty="0">
                <a:solidFill>
                  <a:schemeClr val="tx1"/>
                </a:solidFill>
              </a:rPr>
              <a:t>was the top rated attribute with a mean score of </a:t>
            </a:r>
            <a:r>
              <a:rPr lang="en-US" sz="1400" dirty="0" smtClean="0">
                <a:solidFill>
                  <a:schemeClr val="tx1"/>
                </a:solidFill>
              </a:rPr>
              <a:t>4.6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smtClean="0">
                <a:solidFill>
                  <a:schemeClr val="tx1"/>
                </a:solidFill>
              </a:rPr>
              <a:t>Received </a:t>
            </a:r>
            <a:r>
              <a:rPr lang="en-US" sz="1400" dirty="0">
                <a:solidFill>
                  <a:schemeClr val="tx1"/>
                </a:solidFill>
              </a:rPr>
              <a:t>more than 50% rating in the top box in </a:t>
            </a:r>
            <a:r>
              <a:rPr lang="en-US" sz="1400" dirty="0" smtClean="0">
                <a:solidFill>
                  <a:schemeClr val="tx1"/>
                </a:solidFill>
              </a:rPr>
              <a:t>almost all the attributes except Viscosity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40%), Lathering quality (43%) and Fragrance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40%) 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J/12/L 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All the attribute received a </a:t>
            </a:r>
            <a:r>
              <a:rPr lang="en-US" sz="1400" dirty="0" smtClean="0">
                <a:solidFill>
                  <a:schemeClr val="tx1"/>
                </a:solidFill>
              </a:rPr>
              <a:t>moderate </a:t>
            </a:r>
            <a:r>
              <a:rPr lang="en-US" sz="1400" dirty="0">
                <a:solidFill>
                  <a:schemeClr val="tx1"/>
                </a:solidFill>
              </a:rPr>
              <a:t>rating of </a:t>
            </a:r>
            <a:r>
              <a:rPr lang="en-US" sz="1400" dirty="0" smtClean="0">
                <a:solidFill>
                  <a:schemeClr val="tx1"/>
                </a:solidFill>
              </a:rPr>
              <a:t>3.1 </a:t>
            </a:r>
            <a:r>
              <a:rPr lang="en-US" sz="1400" dirty="0">
                <a:solidFill>
                  <a:schemeClr val="tx1"/>
                </a:solidFill>
              </a:rPr>
              <a:t>&amp; </a:t>
            </a:r>
            <a:r>
              <a:rPr lang="en-US" sz="1400" dirty="0" smtClean="0">
                <a:solidFill>
                  <a:schemeClr val="tx1"/>
                </a:solidFill>
              </a:rPr>
              <a:t>above. Cleaning </a:t>
            </a:r>
            <a:r>
              <a:rPr lang="en-US" sz="1400" dirty="0">
                <a:solidFill>
                  <a:schemeClr val="tx1"/>
                </a:solidFill>
              </a:rPr>
              <a:t>ability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was the top rated attribute with a mean score of </a:t>
            </a:r>
            <a:r>
              <a:rPr lang="en-US" sz="1400" dirty="0" smtClean="0">
                <a:solidFill>
                  <a:schemeClr val="tx1"/>
                </a:solidFill>
              </a:rPr>
              <a:t>4.1. Received around </a:t>
            </a:r>
            <a:r>
              <a:rPr lang="en-US" sz="1400" dirty="0">
                <a:solidFill>
                  <a:schemeClr val="tx1"/>
                </a:solidFill>
              </a:rPr>
              <a:t>one third top box rating </a:t>
            </a:r>
            <a:r>
              <a:rPr lang="en-US" sz="1400" dirty="0" smtClean="0">
                <a:solidFill>
                  <a:schemeClr val="tx1"/>
                </a:solidFill>
              </a:rPr>
              <a:t>for all the parameters except Fragrance (</a:t>
            </a:r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%) 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Base:35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10905565" y="1162724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575835539"/>
              </p:ext>
            </p:extLst>
          </p:nvPr>
        </p:nvGraphicFramePr>
        <p:xfrm>
          <a:off x="6648226" y="1101767"/>
          <a:ext cx="5543774" cy="4147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974243570"/>
              </p:ext>
            </p:extLst>
          </p:nvPr>
        </p:nvGraphicFramePr>
        <p:xfrm>
          <a:off x="39923" y="1162724"/>
          <a:ext cx="5543774" cy="4147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50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Attributional </a:t>
            </a:r>
            <a:r>
              <a:rPr lang="en-US" dirty="0" smtClean="0"/>
              <a:t>Assessment-Post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14</a:t>
            </a:fld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P/59/K </a:t>
            </a:r>
            <a:r>
              <a:rPr lang="en-US" sz="1400" dirty="0">
                <a:solidFill>
                  <a:schemeClr val="tx1"/>
                </a:solidFill>
              </a:rPr>
              <a:t>: All the attribute received a good rating of 4.3 &amp; above. </a:t>
            </a:r>
            <a:r>
              <a:rPr lang="en-US" sz="1400" dirty="0" smtClean="0">
                <a:solidFill>
                  <a:schemeClr val="tx1"/>
                </a:solidFill>
              </a:rPr>
              <a:t>Removing dirt was </a:t>
            </a:r>
            <a:r>
              <a:rPr lang="en-US" sz="1400" dirty="0">
                <a:solidFill>
                  <a:schemeClr val="tx1"/>
                </a:solidFill>
              </a:rPr>
              <a:t>the top rated attribute with a mean score of </a:t>
            </a:r>
            <a:r>
              <a:rPr lang="en-US" sz="1400" dirty="0" smtClean="0">
                <a:solidFill>
                  <a:schemeClr val="tx1"/>
                </a:solidFill>
              </a:rPr>
              <a:t>4.5.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S/37/T </a:t>
            </a:r>
            <a:r>
              <a:rPr lang="en-US" sz="1400" dirty="0">
                <a:solidFill>
                  <a:schemeClr val="tx1"/>
                </a:solidFill>
              </a:rPr>
              <a:t>: All the attribute received a good rating of 4.0 &amp; above. Removing dirt was the top rated attribute with a mean score of </a:t>
            </a:r>
            <a:r>
              <a:rPr lang="en-US" sz="1400" dirty="0" smtClean="0">
                <a:solidFill>
                  <a:schemeClr val="tx1"/>
                </a:solidFill>
              </a:rPr>
              <a:t>4.5.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J/12/L </a:t>
            </a:r>
            <a:r>
              <a:rPr lang="en-US" sz="1400" dirty="0">
                <a:solidFill>
                  <a:schemeClr val="tx1"/>
                </a:solidFill>
              </a:rPr>
              <a:t>: All the attribute received a moderate rating of 3.1 &amp; above. Removing dirt was the top rated attribute with a mean score of </a:t>
            </a:r>
            <a:r>
              <a:rPr lang="en-US" sz="1400" dirty="0" smtClean="0">
                <a:solidFill>
                  <a:schemeClr val="tx1"/>
                </a:solidFill>
              </a:rPr>
              <a:t>3.8.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Base:35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10905565" y="1162724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92203912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644660932"/>
              </p:ext>
            </p:extLst>
          </p:nvPr>
        </p:nvGraphicFramePr>
        <p:xfrm>
          <a:off x="187897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70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Reaction to Fragrance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lowchart: Stored Data 11"/>
          <p:cNvSpPr/>
          <p:nvPr/>
        </p:nvSpPr>
        <p:spPr>
          <a:xfrm>
            <a:off x="358751" y="1908228"/>
            <a:ext cx="2128956" cy="510893"/>
          </a:xfrm>
          <a:prstGeom prst="flowChartOnlineStorage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8" name="Flowchart: Stored Data 7"/>
          <p:cNvSpPr/>
          <p:nvPr/>
        </p:nvSpPr>
        <p:spPr>
          <a:xfrm>
            <a:off x="461358" y="1894781"/>
            <a:ext cx="2128956" cy="510893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Lifebuoy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23" name="Flowchart: Stored Data 22"/>
          <p:cNvSpPr/>
          <p:nvPr/>
        </p:nvSpPr>
        <p:spPr>
          <a:xfrm>
            <a:off x="358751" y="2477243"/>
            <a:ext cx="2128956" cy="510893"/>
          </a:xfrm>
          <a:prstGeom prst="flowChartOnlineStorage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24" name="Flowchart: Stored Data 23"/>
          <p:cNvSpPr/>
          <p:nvPr/>
        </p:nvSpPr>
        <p:spPr>
          <a:xfrm>
            <a:off x="461358" y="2448806"/>
            <a:ext cx="2128956" cy="510893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Floral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9" name="Flowchart: Stored Data 8"/>
          <p:cNvSpPr/>
          <p:nvPr/>
        </p:nvSpPr>
        <p:spPr>
          <a:xfrm>
            <a:off x="2153975" y="1974693"/>
            <a:ext cx="826645" cy="335879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37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0" name="Flowchart: Stored Data 9"/>
          <p:cNvSpPr/>
          <p:nvPr/>
        </p:nvSpPr>
        <p:spPr>
          <a:xfrm>
            <a:off x="2983119" y="1974693"/>
            <a:ext cx="826645" cy="335879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17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1" name="Flowchart: Stored Data 10"/>
          <p:cNvSpPr/>
          <p:nvPr/>
        </p:nvSpPr>
        <p:spPr>
          <a:xfrm>
            <a:off x="3797273" y="1974693"/>
            <a:ext cx="826645" cy="335879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14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20" name="Flowchart: Stored Data 19"/>
          <p:cNvSpPr/>
          <p:nvPr/>
        </p:nvSpPr>
        <p:spPr>
          <a:xfrm>
            <a:off x="2153975" y="2494071"/>
            <a:ext cx="826645" cy="335879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21" name="Flowchart: Stored Data 20"/>
          <p:cNvSpPr/>
          <p:nvPr/>
        </p:nvSpPr>
        <p:spPr>
          <a:xfrm>
            <a:off x="2983119" y="2494071"/>
            <a:ext cx="826645" cy="335879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20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22" name="Flowchart: Stored Data 21"/>
          <p:cNvSpPr/>
          <p:nvPr/>
        </p:nvSpPr>
        <p:spPr>
          <a:xfrm>
            <a:off x="3797273" y="2494071"/>
            <a:ext cx="826645" cy="335879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23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31" name="Flowchart: Stored Data 30"/>
          <p:cNvSpPr/>
          <p:nvPr/>
        </p:nvSpPr>
        <p:spPr>
          <a:xfrm>
            <a:off x="358751" y="3046869"/>
            <a:ext cx="2128956" cy="510893"/>
          </a:xfrm>
          <a:prstGeom prst="flowChartOnlineStorage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32" name="Flowchart: Stored Data 31"/>
          <p:cNvSpPr/>
          <p:nvPr/>
        </p:nvSpPr>
        <p:spPr>
          <a:xfrm>
            <a:off x="461358" y="3018432"/>
            <a:ext cx="2128956" cy="510893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Lemon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39" name="Flowchart: Stored Data 38"/>
          <p:cNvSpPr/>
          <p:nvPr/>
        </p:nvSpPr>
        <p:spPr>
          <a:xfrm>
            <a:off x="358751" y="3615884"/>
            <a:ext cx="2128956" cy="510893"/>
          </a:xfrm>
          <a:prstGeom prst="flowChartOnlineStorage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40" name="Flowchart: Stored Data 39"/>
          <p:cNvSpPr/>
          <p:nvPr/>
        </p:nvSpPr>
        <p:spPr>
          <a:xfrm>
            <a:off x="461358" y="3587447"/>
            <a:ext cx="2128956" cy="510893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Perfume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28" name="Flowchart: Stored Data 27"/>
          <p:cNvSpPr/>
          <p:nvPr/>
        </p:nvSpPr>
        <p:spPr>
          <a:xfrm>
            <a:off x="2153975" y="3108237"/>
            <a:ext cx="826645" cy="335879"/>
          </a:xfrm>
          <a:prstGeom prst="flowChartOnlineStorage">
            <a:avLst/>
          </a:prstGeom>
          <a:solidFill>
            <a:srgbClr val="FF404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29" name="Flowchart: Stored Data 28"/>
          <p:cNvSpPr/>
          <p:nvPr/>
        </p:nvSpPr>
        <p:spPr>
          <a:xfrm>
            <a:off x="2983119" y="3108237"/>
            <a:ext cx="826645" cy="335879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30" name="Flowchart: Stored Data 29"/>
          <p:cNvSpPr/>
          <p:nvPr/>
        </p:nvSpPr>
        <p:spPr>
          <a:xfrm>
            <a:off x="3797273" y="3108237"/>
            <a:ext cx="826645" cy="335879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36" name="Flowchart: Stored Data 35"/>
          <p:cNvSpPr/>
          <p:nvPr/>
        </p:nvSpPr>
        <p:spPr>
          <a:xfrm>
            <a:off x="2153975" y="3667956"/>
            <a:ext cx="826645" cy="335879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-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37" name="Flowchart: Stored Data 36"/>
          <p:cNvSpPr/>
          <p:nvPr/>
        </p:nvSpPr>
        <p:spPr>
          <a:xfrm>
            <a:off x="2983119" y="3667956"/>
            <a:ext cx="826645" cy="335879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38" name="Flowchart: Stored Data 37"/>
          <p:cNvSpPr/>
          <p:nvPr/>
        </p:nvSpPr>
        <p:spPr>
          <a:xfrm>
            <a:off x="3797273" y="3667956"/>
            <a:ext cx="826645" cy="335879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197467" y="1309707"/>
            <a:ext cx="2426451" cy="602809"/>
            <a:chOff x="3519443" y="1309621"/>
            <a:chExt cx="2426451" cy="602809"/>
          </a:xfrm>
        </p:grpSpPr>
        <p:sp>
          <p:nvSpPr>
            <p:cNvPr id="99" name="Oval 98"/>
            <p:cNvSpPr/>
            <p:nvPr/>
          </p:nvSpPr>
          <p:spPr>
            <a:xfrm>
              <a:off x="3728427" y="1313702"/>
              <a:ext cx="361786" cy="5983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4545812" y="1309621"/>
              <a:ext cx="361786" cy="5983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5357115" y="1314104"/>
              <a:ext cx="361786" cy="5983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519443" y="1318185"/>
              <a:ext cx="797763" cy="46763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P/59/K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4336828" y="1314104"/>
              <a:ext cx="797763" cy="46763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solidFill>
                    <a:prstClr val="black"/>
                  </a:solidFill>
                </a:rPr>
                <a:t>S/37/T</a:t>
              </a:r>
              <a:endParaRPr lang="en-US" sz="900" b="1" dirty="0">
                <a:solidFill>
                  <a:prstClr val="black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5148131" y="1318587"/>
              <a:ext cx="797763" cy="46763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prstClr val="black"/>
                  </a:solidFill>
                </a:rPr>
                <a:t>J/12/L</a:t>
              </a:r>
              <a:endParaRPr lang="en-US" sz="1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1" name="Flowchart: Stored Data 120"/>
          <p:cNvSpPr/>
          <p:nvPr/>
        </p:nvSpPr>
        <p:spPr>
          <a:xfrm>
            <a:off x="358751" y="4181990"/>
            <a:ext cx="2128956" cy="510893"/>
          </a:xfrm>
          <a:prstGeom prst="flowChartOnlineStorage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122" name="Flowchart: Stored Data 121"/>
          <p:cNvSpPr/>
          <p:nvPr/>
        </p:nvSpPr>
        <p:spPr>
          <a:xfrm>
            <a:off x="461358" y="4153553"/>
            <a:ext cx="2128956" cy="510893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Cant Say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25" name="Flowchart: Stored Data 124"/>
          <p:cNvSpPr/>
          <p:nvPr/>
        </p:nvSpPr>
        <p:spPr>
          <a:xfrm>
            <a:off x="2153975" y="4189570"/>
            <a:ext cx="826645" cy="335879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-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26" name="Flowchart: Stored Data 125"/>
          <p:cNvSpPr/>
          <p:nvPr/>
        </p:nvSpPr>
        <p:spPr>
          <a:xfrm>
            <a:off x="2983119" y="4189570"/>
            <a:ext cx="826645" cy="335879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27" name="Flowchart: Stored Data 126"/>
          <p:cNvSpPr/>
          <p:nvPr/>
        </p:nvSpPr>
        <p:spPr>
          <a:xfrm>
            <a:off x="3797273" y="4189570"/>
            <a:ext cx="826645" cy="335879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11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82388" y="5296637"/>
            <a:ext cx="11658600" cy="12789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P/59/K </a:t>
            </a:r>
            <a:r>
              <a:rPr lang="en-US" sz="1400" dirty="0" smtClean="0">
                <a:solidFill>
                  <a:schemeClr val="tx1"/>
                </a:solidFill>
              </a:rPr>
              <a:t>: 37% of the respondents sensed the lifebuoy </a:t>
            </a:r>
            <a:r>
              <a:rPr lang="en-US" sz="1400" dirty="0">
                <a:solidFill>
                  <a:schemeClr val="tx1"/>
                </a:solidFill>
              </a:rPr>
              <a:t>fragrance. The fragrance was pleasant (top 2 box : 77%, MS : 4.1) and appealing (top 2 box : 77%, MS : 4.1).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S/37/T </a:t>
            </a:r>
            <a:r>
              <a:rPr lang="en-US" sz="1400" dirty="0">
                <a:solidFill>
                  <a:schemeClr val="tx1"/>
                </a:solidFill>
              </a:rPr>
              <a:t>: 20% of the respondents sensed Floral fragrance in the </a:t>
            </a:r>
            <a:r>
              <a:rPr lang="en-US" sz="1400" dirty="0" smtClean="0">
                <a:solidFill>
                  <a:schemeClr val="tx1"/>
                </a:solidFill>
              </a:rPr>
              <a:t>sample. The </a:t>
            </a:r>
            <a:r>
              <a:rPr lang="en-US" sz="1400" dirty="0">
                <a:solidFill>
                  <a:schemeClr val="tx1"/>
                </a:solidFill>
              </a:rPr>
              <a:t>fragrance was moderately pleasant (top 2 box : 71%, MS : 3.9) and appealing (top 2 box : 66%, MS : 3.8)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</a:t>
            </a:r>
            <a:r>
              <a:rPr lang="en-US" sz="1400" b="1" dirty="0">
                <a:solidFill>
                  <a:schemeClr val="tx1"/>
                </a:solidFill>
              </a:rPr>
              <a:t>J/12/L </a:t>
            </a:r>
            <a:r>
              <a:rPr lang="en-US" sz="1400" dirty="0">
                <a:solidFill>
                  <a:schemeClr val="tx1"/>
                </a:solidFill>
              </a:rPr>
              <a:t>: 23% of the respondents sensed Floral fragrance in the </a:t>
            </a:r>
            <a:r>
              <a:rPr lang="en-US" sz="1400" dirty="0" smtClean="0">
                <a:solidFill>
                  <a:schemeClr val="tx1"/>
                </a:solidFill>
              </a:rPr>
              <a:t>sample. The </a:t>
            </a:r>
            <a:r>
              <a:rPr lang="en-US" sz="1400" dirty="0">
                <a:solidFill>
                  <a:schemeClr val="tx1"/>
                </a:solidFill>
              </a:rPr>
              <a:t>fragrance was moderately pleasant (top 2 box : 37%, MS : 2.9) and appealing (top 2 box : 37%, MS : 3.0).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16" name="Rounded Rectangle 115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black"/>
                  </a:solidFill>
                </a:rPr>
                <a:t>Base:35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11087476" y="1103351"/>
            <a:ext cx="894920" cy="201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5" name="Chart 94"/>
          <p:cNvGraphicFramePr/>
          <p:nvPr>
            <p:extLst>
              <p:ext uri="{D42A27DB-BD31-4B8C-83A1-F6EECF244321}">
                <p14:modId xmlns:p14="http://schemas.microsoft.com/office/powerpoint/2010/main" val="609701764"/>
              </p:ext>
            </p:extLst>
          </p:nvPr>
        </p:nvGraphicFramePr>
        <p:xfrm>
          <a:off x="4736080" y="1318656"/>
          <a:ext cx="4450911" cy="222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6" name="Round Diagonal Corner Rectangle 95"/>
          <p:cNvSpPr/>
          <p:nvPr/>
        </p:nvSpPr>
        <p:spPr>
          <a:xfrm>
            <a:off x="9347616" y="1411182"/>
            <a:ext cx="2112283" cy="251318"/>
          </a:xfrm>
          <a:prstGeom prst="round2DiagRect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60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smtClean="0">
                <a:solidFill>
                  <a:prstClr val="black"/>
                </a:solidFill>
              </a:rPr>
              <a:t>M.S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9347616" y="1924694"/>
            <a:ext cx="2447364" cy="497868"/>
            <a:chOff x="9129485" y="1869720"/>
            <a:chExt cx="2746028" cy="808794"/>
          </a:xfrm>
        </p:grpSpPr>
        <p:sp>
          <p:nvSpPr>
            <p:cNvPr id="146" name="Left Arrow 145"/>
            <p:cNvSpPr/>
            <p:nvPr/>
          </p:nvSpPr>
          <p:spPr>
            <a:xfrm>
              <a:off x="9129485" y="1910879"/>
              <a:ext cx="653142" cy="767635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prstClr val="black"/>
                </a:solidFill>
              </a:endParaRPr>
            </a:p>
          </p:txBody>
        </p:sp>
        <p:sp>
          <p:nvSpPr>
            <p:cNvPr id="147" name="Flowchart: Delay 146"/>
            <p:cNvSpPr/>
            <p:nvPr/>
          </p:nvSpPr>
          <p:spPr>
            <a:xfrm>
              <a:off x="9293891" y="2059745"/>
              <a:ext cx="632652" cy="50107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4.1</a:t>
              </a:r>
              <a:endParaRPr lang="en-IN" sz="1400" dirty="0">
                <a:solidFill>
                  <a:prstClr val="black"/>
                </a:solidFill>
              </a:endParaRPr>
            </a:p>
          </p:txBody>
        </p:sp>
        <p:sp>
          <p:nvSpPr>
            <p:cNvPr id="148" name="Left Arrow 147"/>
            <p:cNvSpPr/>
            <p:nvPr/>
          </p:nvSpPr>
          <p:spPr>
            <a:xfrm>
              <a:off x="10094092" y="1883444"/>
              <a:ext cx="653142" cy="767635"/>
            </a:xfrm>
            <a:prstGeom prst="lef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prstClr val="black"/>
                </a:solidFill>
              </a:endParaRPr>
            </a:p>
          </p:txBody>
        </p:sp>
        <p:sp>
          <p:nvSpPr>
            <p:cNvPr id="149" name="Flowchart: Delay 148"/>
            <p:cNvSpPr/>
            <p:nvPr/>
          </p:nvSpPr>
          <p:spPr>
            <a:xfrm>
              <a:off x="10258498" y="2032310"/>
              <a:ext cx="632652" cy="50107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3.9</a:t>
              </a:r>
              <a:endParaRPr lang="en-IN" sz="1400" dirty="0">
                <a:solidFill>
                  <a:prstClr val="black"/>
                </a:solidFill>
              </a:endParaRPr>
            </a:p>
          </p:txBody>
        </p:sp>
        <p:sp>
          <p:nvSpPr>
            <p:cNvPr id="150" name="Left Arrow 149"/>
            <p:cNvSpPr/>
            <p:nvPr/>
          </p:nvSpPr>
          <p:spPr>
            <a:xfrm>
              <a:off x="11078455" y="1869720"/>
              <a:ext cx="653142" cy="767635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prstClr val="black"/>
                </a:solidFill>
              </a:endParaRPr>
            </a:p>
          </p:txBody>
        </p:sp>
        <p:sp>
          <p:nvSpPr>
            <p:cNvPr id="151" name="Flowchart: Delay 150"/>
            <p:cNvSpPr/>
            <p:nvPr/>
          </p:nvSpPr>
          <p:spPr>
            <a:xfrm>
              <a:off x="11242861" y="2018586"/>
              <a:ext cx="632652" cy="50107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2.9</a:t>
              </a:r>
              <a:endParaRPr lang="en-IN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9301680" y="2791471"/>
            <a:ext cx="2447364" cy="497868"/>
            <a:chOff x="9129485" y="1869720"/>
            <a:chExt cx="2746028" cy="808794"/>
          </a:xfrm>
        </p:grpSpPr>
        <p:sp>
          <p:nvSpPr>
            <p:cNvPr id="153" name="Left Arrow 152"/>
            <p:cNvSpPr/>
            <p:nvPr/>
          </p:nvSpPr>
          <p:spPr>
            <a:xfrm>
              <a:off x="9129485" y="1910879"/>
              <a:ext cx="653142" cy="767635"/>
            </a:xfrm>
            <a:prstGeom prst="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prstClr val="black"/>
                </a:solidFill>
              </a:endParaRPr>
            </a:p>
          </p:txBody>
        </p:sp>
        <p:sp>
          <p:nvSpPr>
            <p:cNvPr id="154" name="Flowchart: Delay 153"/>
            <p:cNvSpPr/>
            <p:nvPr/>
          </p:nvSpPr>
          <p:spPr>
            <a:xfrm>
              <a:off x="9293891" y="2059745"/>
              <a:ext cx="632652" cy="50107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4.1</a:t>
              </a:r>
              <a:endParaRPr lang="en-IN" sz="1400" dirty="0">
                <a:solidFill>
                  <a:prstClr val="black"/>
                </a:solidFill>
              </a:endParaRPr>
            </a:p>
          </p:txBody>
        </p:sp>
        <p:sp>
          <p:nvSpPr>
            <p:cNvPr id="155" name="Left Arrow 154"/>
            <p:cNvSpPr/>
            <p:nvPr/>
          </p:nvSpPr>
          <p:spPr>
            <a:xfrm>
              <a:off x="10094092" y="1883444"/>
              <a:ext cx="653142" cy="767635"/>
            </a:xfrm>
            <a:prstGeom prst="lef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prstClr val="black"/>
                </a:solidFill>
              </a:endParaRPr>
            </a:p>
          </p:txBody>
        </p:sp>
        <p:sp>
          <p:nvSpPr>
            <p:cNvPr id="156" name="Flowchart: Delay 155"/>
            <p:cNvSpPr/>
            <p:nvPr/>
          </p:nvSpPr>
          <p:spPr>
            <a:xfrm>
              <a:off x="10258498" y="2032310"/>
              <a:ext cx="632652" cy="50107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3.8</a:t>
              </a:r>
              <a:endParaRPr lang="en-IN" sz="1400" dirty="0">
                <a:solidFill>
                  <a:prstClr val="black"/>
                </a:solidFill>
              </a:endParaRPr>
            </a:p>
          </p:txBody>
        </p:sp>
        <p:sp>
          <p:nvSpPr>
            <p:cNvPr id="157" name="Left Arrow 156"/>
            <p:cNvSpPr/>
            <p:nvPr/>
          </p:nvSpPr>
          <p:spPr>
            <a:xfrm>
              <a:off x="11078455" y="1869720"/>
              <a:ext cx="653142" cy="767635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>
                <a:solidFill>
                  <a:prstClr val="black"/>
                </a:solidFill>
              </a:endParaRPr>
            </a:p>
          </p:txBody>
        </p:sp>
        <p:sp>
          <p:nvSpPr>
            <p:cNvPr id="158" name="Flowchart: Delay 157"/>
            <p:cNvSpPr/>
            <p:nvPr/>
          </p:nvSpPr>
          <p:spPr>
            <a:xfrm>
              <a:off x="11242861" y="2018586"/>
              <a:ext cx="632652" cy="50107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3.0</a:t>
              </a:r>
              <a:endParaRPr lang="en-IN" sz="14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49808"/>
              </p:ext>
            </p:extLst>
          </p:nvPr>
        </p:nvGraphicFramePr>
        <p:xfrm>
          <a:off x="4987515" y="3698315"/>
          <a:ext cx="6807469" cy="1538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533"/>
                <a:gridCol w="478578"/>
                <a:gridCol w="478578"/>
                <a:gridCol w="478578"/>
                <a:gridCol w="478578"/>
                <a:gridCol w="478578"/>
                <a:gridCol w="478578"/>
                <a:gridCol w="478578"/>
                <a:gridCol w="478578"/>
                <a:gridCol w="478578"/>
                <a:gridCol w="478578"/>
                <a:gridCol w="478578"/>
                <a:gridCol w="478578"/>
              </a:tblGrid>
              <a:tr h="281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Effectiveness on Germ Protection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Book Antiqua" panose="02040602050305030304" pitchFamily="18" charset="0"/>
                          <a:cs typeface="Times New Roman" panose="02020603050405020304" pitchFamily="18" charset="0"/>
                        </a:rPr>
                        <a:t>Fragrance Intensity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284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kern="1200" baseline="0" dirty="0" smtClean="0"/>
                        <a:t>Parameters 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5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 smtClean="0"/>
                        <a:t>4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baseline="0" dirty="0" smtClean="0"/>
                        <a:t>3</a:t>
                      </a:r>
                      <a:endParaRPr lang="en-IN" sz="1400" b="1" i="0" u="none" strike="noStrik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5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 smtClean="0"/>
                        <a:t>4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baseline="0" dirty="0" smtClean="0"/>
                        <a:t>3</a:t>
                      </a:r>
                      <a:endParaRPr lang="en-IN" sz="1400" b="1" i="0" u="none" strike="noStrik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81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P/59/K</a:t>
                      </a:r>
                      <a:endParaRPr lang="en-IN" sz="1400" b="1" dirty="0" smtClean="0"/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3.3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81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S/37/T</a:t>
                      </a:r>
                      <a:endParaRPr lang="en-IN" sz="1400" b="1" dirty="0" smtClean="0"/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3.3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81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J/12/L</a:t>
                      </a:r>
                      <a:endParaRPr lang="en-IN" sz="1400" b="1" dirty="0" smtClean="0"/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2.3</a:t>
                      </a:r>
                      <a:endParaRPr lang="en-IN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Flowchart: Stored Data 63"/>
          <p:cNvSpPr/>
          <p:nvPr/>
        </p:nvSpPr>
        <p:spPr>
          <a:xfrm>
            <a:off x="372197" y="4736480"/>
            <a:ext cx="2128956" cy="474876"/>
          </a:xfrm>
          <a:prstGeom prst="flowChartOnlineStorage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prstClr val="black"/>
              </a:solidFill>
            </a:endParaRPr>
          </a:p>
        </p:txBody>
      </p:sp>
      <p:sp>
        <p:nvSpPr>
          <p:cNvPr id="65" name="Flowchart: Stored Data 64"/>
          <p:cNvSpPr/>
          <p:nvPr/>
        </p:nvSpPr>
        <p:spPr>
          <a:xfrm>
            <a:off x="474804" y="4708043"/>
            <a:ext cx="2115510" cy="474876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Others like Rose, Lux, soap etc. 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66" name="Flowchart: Stored Data 65"/>
          <p:cNvSpPr/>
          <p:nvPr/>
        </p:nvSpPr>
        <p:spPr>
          <a:xfrm>
            <a:off x="2167421" y="4708043"/>
            <a:ext cx="826645" cy="335879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49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67" name="Flowchart: Stored Data 66"/>
          <p:cNvSpPr/>
          <p:nvPr/>
        </p:nvSpPr>
        <p:spPr>
          <a:xfrm>
            <a:off x="2996565" y="4708043"/>
            <a:ext cx="826645" cy="335879"/>
          </a:xfrm>
          <a:prstGeom prst="flowChartOnlineStorag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37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68" name="Flowchart: Stored Data 67"/>
          <p:cNvSpPr/>
          <p:nvPr/>
        </p:nvSpPr>
        <p:spPr>
          <a:xfrm>
            <a:off x="3810719" y="4708043"/>
            <a:ext cx="826645" cy="335879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49</a:t>
            </a:r>
            <a:endParaRPr lang="en-IN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Sample Appeal </a:t>
            </a:r>
            <a:r>
              <a:rPr lang="en-US" dirty="0" smtClean="0"/>
              <a:t>Indicators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2388" y="5406000"/>
            <a:ext cx="11658600" cy="11918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Ratings on appeal indicators viz. likeability </a:t>
            </a:r>
            <a:r>
              <a:rPr lang="en-US" sz="1400" dirty="0" smtClean="0">
                <a:solidFill>
                  <a:prstClr val="black"/>
                </a:solidFill>
              </a:rPr>
              <a:t>(P/59/K </a:t>
            </a:r>
            <a:r>
              <a:rPr lang="en-US" sz="1400" dirty="0">
                <a:solidFill>
                  <a:prstClr val="black"/>
                </a:solidFill>
              </a:rPr>
              <a:t>: top box-26%, </a:t>
            </a:r>
            <a:r>
              <a:rPr lang="en-US" sz="1400" dirty="0" smtClean="0">
                <a:solidFill>
                  <a:prstClr val="black"/>
                </a:solidFill>
              </a:rPr>
              <a:t>MS-4.1, S/37/T </a:t>
            </a:r>
            <a:r>
              <a:rPr lang="en-US" sz="1400" dirty="0">
                <a:solidFill>
                  <a:prstClr val="black"/>
                </a:solidFill>
              </a:rPr>
              <a:t>: top </a:t>
            </a:r>
            <a:r>
              <a:rPr lang="en-US" sz="1400" dirty="0" smtClean="0">
                <a:solidFill>
                  <a:prstClr val="black"/>
                </a:solidFill>
              </a:rPr>
              <a:t>box-29%, MS-4.0), </a:t>
            </a:r>
            <a:r>
              <a:rPr lang="en-US" sz="1400" dirty="0">
                <a:solidFill>
                  <a:prstClr val="black"/>
                </a:solidFill>
              </a:rPr>
              <a:t>satisfaction (P/59/K : top </a:t>
            </a:r>
            <a:r>
              <a:rPr lang="en-US" sz="1400" dirty="0" smtClean="0">
                <a:solidFill>
                  <a:prstClr val="black"/>
                </a:solidFill>
              </a:rPr>
              <a:t>box-37%, MS-4.1, </a:t>
            </a:r>
            <a:r>
              <a:rPr lang="en-US" sz="1400" dirty="0">
                <a:solidFill>
                  <a:prstClr val="black"/>
                </a:solidFill>
              </a:rPr>
              <a:t>S/37/T : top </a:t>
            </a:r>
            <a:r>
              <a:rPr lang="en-US" sz="1400" dirty="0" smtClean="0">
                <a:solidFill>
                  <a:prstClr val="black"/>
                </a:solidFill>
              </a:rPr>
              <a:t>box-31%, MS-4.0) and </a:t>
            </a:r>
            <a:r>
              <a:rPr lang="en-US" sz="1400" dirty="0">
                <a:solidFill>
                  <a:prstClr val="black"/>
                </a:solidFill>
              </a:rPr>
              <a:t>purchase intention </a:t>
            </a: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prstClr val="black"/>
                </a:solidFill>
              </a:rPr>
              <a:t>P/59/K : top </a:t>
            </a:r>
            <a:r>
              <a:rPr lang="en-US" sz="1400" dirty="0" smtClean="0">
                <a:solidFill>
                  <a:prstClr val="black"/>
                </a:solidFill>
              </a:rPr>
              <a:t>box-37%, MS-4.1, </a:t>
            </a:r>
            <a:r>
              <a:rPr lang="en-US" sz="1400" dirty="0">
                <a:solidFill>
                  <a:prstClr val="black"/>
                </a:solidFill>
              </a:rPr>
              <a:t>S/37/T : top </a:t>
            </a:r>
            <a:r>
              <a:rPr lang="en-US" sz="1400" dirty="0" smtClean="0">
                <a:solidFill>
                  <a:prstClr val="black"/>
                </a:solidFill>
              </a:rPr>
              <a:t>box-29%, MS-3.9) depicted </a:t>
            </a:r>
            <a:r>
              <a:rPr lang="en-US" sz="1400" dirty="0">
                <a:solidFill>
                  <a:prstClr val="black"/>
                </a:solidFill>
              </a:rPr>
              <a:t>that both the samples evoked g</a:t>
            </a:r>
            <a:r>
              <a:rPr lang="en-US" sz="1400" dirty="0" smtClean="0">
                <a:solidFill>
                  <a:prstClr val="black"/>
                </a:solidFill>
              </a:rPr>
              <a:t>ood appeal.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However Sample J/12/L received a moderate rating in all the appeal indicators </a:t>
            </a:r>
            <a:r>
              <a:rPr lang="en-US" sz="1400" dirty="0">
                <a:solidFill>
                  <a:prstClr val="black"/>
                </a:solidFill>
              </a:rPr>
              <a:t>viz. likeability </a:t>
            </a:r>
            <a:r>
              <a:rPr lang="en-US" sz="1400" dirty="0" smtClean="0">
                <a:solidFill>
                  <a:prstClr val="black"/>
                </a:solidFill>
              </a:rPr>
              <a:t>(top box-3% , MS-3.0), satisfaction</a:t>
            </a:r>
            <a:r>
              <a:rPr lang="en-US" sz="1400" dirty="0">
                <a:solidFill>
                  <a:prstClr val="black"/>
                </a:solidFill>
              </a:rPr>
              <a:t> (top </a:t>
            </a:r>
            <a:r>
              <a:rPr lang="en-US" sz="1400" dirty="0" smtClean="0">
                <a:solidFill>
                  <a:prstClr val="black"/>
                </a:solidFill>
              </a:rPr>
              <a:t>box-6% </a:t>
            </a:r>
            <a:r>
              <a:rPr lang="en-US" sz="1400" dirty="0">
                <a:solidFill>
                  <a:prstClr val="black"/>
                </a:solidFill>
              </a:rPr>
              <a:t>, MS-3.0), purchase intention (top </a:t>
            </a:r>
            <a:r>
              <a:rPr lang="en-US" sz="1400" dirty="0" smtClean="0">
                <a:solidFill>
                  <a:prstClr val="black"/>
                </a:solidFill>
              </a:rPr>
              <a:t>box-14% </a:t>
            </a:r>
            <a:r>
              <a:rPr lang="en-US" sz="1400" dirty="0">
                <a:solidFill>
                  <a:prstClr val="black"/>
                </a:solidFill>
              </a:rPr>
              <a:t>, MS-3.0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black"/>
                  </a:solidFill>
                </a:rPr>
                <a:t>Base:35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905565" y="1162724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016212"/>
              </p:ext>
            </p:extLst>
          </p:nvPr>
        </p:nvGraphicFramePr>
        <p:xfrm>
          <a:off x="739588" y="1619361"/>
          <a:ext cx="4941683" cy="396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086737"/>
              </p:ext>
            </p:extLst>
          </p:nvPr>
        </p:nvGraphicFramePr>
        <p:xfrm>
          <a:off x="6388528" y="1619362"/>
          <a:ext cx="5289122" cy="407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ound Diagonal Corner Rectangle 14"/>
          <p:cNvSpPr/>
          <p:nvPr/>
        </p:nvSpPr>
        <p:spPr>
          <a:xfrm>
            <a:off x="8674642" y="1286212"/>
            <a:ext cx="2112283" cy="251318"/>
          </a:xfrm>
          <a:prstGeom prst="round2DiagRect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60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smtClean="0">
                <a:solidFill>
                  <a:prstClr val="black"/>
                </a:solidFill>
              </a:rPr>
              <a:t>M.S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2581079" y="1286212"/>
            <a:ext cx="2112283" cy="251318"/>
          </a:xfrm>
          <a:prstGeom prst="round2DiagRect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60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smtClean="0">
                <a:solidFill>
                  <a:prstClr val="black"/>
                </a:solidFill>
              </a:rPr>
              <a:t>Top Box in %</a:t>
            </a:r>
            <a:endParaRPr 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Comparative Evaluation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Monadic Comparison</a:t>
            </a:r>
            <a:r>
              <a:rPr lang="en-US" dirty="0" smtClean="0"/>
              <a:t>:</a:t>
            </a:r>
          </a:p>
          <a:p>
            <a:pPr marL="432000" lvl="1" indent="-21600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Pre Usage - </a:t>
            </a:r>
            <a:r>
              <a:rPr lang="en-US" dirty="0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he overall trend is S/37/T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prstClr val="black"/>
                </a:solidFill>
              </a:rPr>
              <a:t>P/59/K</a:t>
            </a:r>
            <a:r>
              <a:rPr lang="en-IN" dirty="0" smtClean="0">
                <a:sym typeface="Wingdings" panose="05000000000000000000" pitchFamily="2" charset="2"/>
              </a:rPr>
              <a:t>  J/12/L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except </a:t>
            </a:r>
            <a:r>
              <a:rPr lang="en-IN" dirty="0" smtClean="0">
                <a:sym typeface="Wingdings" panose="05000000000000000000" pitchFamily="2" charset="2"/>
              </a:rPr>
              <a:t>w.r.t</a:t>
            </a:r>
            <a:r>
              <a:rPr lang="en-IN" dirty="0" smtClean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en-US" dirty="0" smtClean="0">
                <a:solidFill>
                  <a:prstClr val="black"/>
                </a:solidFill>
              </a:rPr>
              <a:t>Ease of coming out of pump where sample P/59/K is good as per top box ratings.</a:t>
            </a:r>
            <a:endParaRPr lang="en-US" b="1" dirty="0" smtClean="0"/>
          </a:p>
          <a:p>
            <a:pPr marL="432000" lvl="1" indent="-21600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While </a:t>
            </a:r>
            <a:r>
              <a:rPr lang="en-US" b="1" dirty="0"/>
              <a:t>Usage</a:t>
            </a:r>
            <a:r>
              <a:rPr lang="en-US" b="1" dirty="0" smtClean="0"/>
              <a:t> - </a:t>
            </a:r>
            <a:r>
              <a:rPr lang="en-US" dirty="0" smtClean="0"/>
              <a:t>T</a:t>
            </a:r>
            <a:r>
              <a:rPr lang="en-US" dirty="0" smtClean="0">
                <a:solidFill>
                  <a:prstClr val="black"/>
                </a:solidFill>
              </a:rPr>
              <a:t>he </a:t>
            </a:r>
            <a:r>
              <a:rPr lang="en-US" dirty="0">
                <a:solidFill>
                  <a:prstClr val="black"/>
                </a:solidFill>
              </a:rPr>
              <a:t>overall trend is 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P/59/K</a:t>
            </a:r>
            <a:r>
              <a:rPr lang="en-IN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prstClr val="black"/>
                </a:solidFill>
              </a:rPr>
              <a:t>S/37/T</a:t>
            </a:r>
            <a:r>
              <a:rPr lang="en-IN" dirty="0">
                <a:sym typeface="Wingdings" panose="05000000000000000000" pitchFamily="2" charset="2"/>
              </a:rPr>
              <a:t>  J/12/L. except w.r.t Lathering capacity </a:t>
            </a:r>
            <a:r>
              <a:rPr lang="en-US" dirty="0">
                <a:solidFill>
                  <a:prstClr val="black"/>
                </a:solidFill>
              </a:rPr>
              <a:t>where S/37/T is at par with P/59/K as per top box ratings.</a:t>
            </a:r>
            <a:r>
              <a:rPr lang="en-IN" dirty="0">
                <a:sym typeface="Wingdings" panose="05000000000000000000" pitchFamily="2" charset="2"/>
              </a:rPr>
              <a:t> </a:t>
            </a:r>
            <a:endParaRPr lang="en-US" b="1" dirty="0"/>
          </a:p>
          <a:p>
            <a:pPr marL="432000" lvl="1" indent="-21600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Post </a:t>
            </a:r>
            <a:r>
              <a:rPr lang="en-US" b="1" dirty="0"/>
              <a:t>Usage 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he </a:t>
            </a:r>
            <a:r>
              <a:rPr lang="en-US" dirty="0">
                <a:solidFill>
                  <a:prstClr val="black"/>
                </a:solidFill>
              </a:rPr>
              <a:t>overall trend is 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P/59/K</a:t>
            </a:r>
            <a:r>
              <a:rPr lang="en-IN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prstClr val="black"/>
                </a:solidFill>
              </a:rPr>
              <a:t>S/37/T</a:t>
            </a:r>
            <a:r>
              <a:rPr lang="en-IN" dirty="0">
                <a:sym typeface="Wingdings" panose="05000000000000000000" pitchFamily="2" charset="2"/>
              </a:rPr>
              <a:t>  J/12/L except w.r.t</a:t>
            </a:r>
            <a:r>
              <a:rPr lang="en-IN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Removing dirt where S/37/T is marginally good as per top box ratings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b="1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Overall </a:t>
            </a:r>
            <a:r>
              <a:rPr lang="en-US" b="1" dirty="0"/>
              <a:t>Comparison</a:t>
            </a:r>
            <a:r>
              <a:rPr lang="en-US" dirty="0"/>
              <a:t>:</a:t>
            </a:r>
          </a:p>
          <a:p>
            <a:pPr marL="432000"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Be it </a:t>
            </a:r>
            <a:r>
              <a:rPr lang="en-US" dirty="0" smtClean="0"/>
              <a:t>while </a:t>
            </a:r>
            <a:r>
              <a:rPr lang="en-US" dirty="0"/>
              <a:t>or post </a:t>
            </a:r>
            <a:r>
              <a:rPr lang="en-US" dirty="0" smtClean="0"/>
              <a:t>usage, </a:t>
            </a:r>
            <a:r>
              <a:rPr lang="en-US" dirty="0"/>
              <a:t>P/59/K</a:t>
            </a:r>
            <a:r>
              <a:rPr lang="en-US" dirty="0" smtClean="0"/>
              <a:t> </a:t>
            </a:r>
            <a:r>
              <a:rPr lang="en-US" dirty="0"/>
              <a:t>has outperformed both the samples. The overall preference trend is P/59/K</a:t>
            </a:r>
            <a:r>
              <a:rPr lang="en-US" dirty="0" smtClean="0"/>
              <a:t> </a:t>
            </a:r>
            <a:r>
              <a:rPr lang="en-US" dirty="0"/>
              <a:t>followed by </a:t>
            </a:r>
            <a:r>
              <a:rPr lang="en-US" dirty="0" smtClean="0"/>
              <a:t>S/37/T </a:t>
            </a:r>
            <a:r>
              <a:rPr lang="en-US" dirty="0"/>
              <a:t>and </a:t>
            </a:r>
            <a:r>
              <a:rPr lang="en-US" dirty="0" smtClean="0"/>
              <a:t>J/12/L.</a:t>
            </a:r>
            <a:endParaRPr lang="en-US" dirty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Ultimate Preference</a:t>
            </a:r>
            <a:r>
              <a:rPr lang="en-US" dirty="0"/>
              <a:t>: Sample </a:t>
            </a:r>
            <a:r>
              <a:rPr lang="en-US" dirty="0" smtClean="0"/>
              <a:t>P/59/K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3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P/59/K </a:t>
            </a:r>
            <a:r>
              <a:rPr lang="en-US" dirty="0"/>
              <a:t>vs. S/37/T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77" y="1258064"/>
            <a:ext cx="11766896" cy="46048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VVF Limited, one of India’s biggest producer of Oleo chemicals and Personal Care products, is actively making inroads in the liquid </a:t>
            </a:r>
            <a:r>
              <a:rPr lang="en-IN" dirty="0" smtClean="0"/>
              <a:t>hand wash </a:t>
            </a:r>
            <a:r>
              <a:rPr lang="en-IN" dirty="0"/>
              <a:t>category. Lifebuoy has been its competitor &amp; one of the key players in the </a:t>
            </a:r>
            <a:r>
              <a:rPr lang="en-IN" dirty="0" smtClean="0"/>
              <a:t>hand wash </a:t>
            </a:r>
            <a:r>
              <a:rPr lang="en-IN" dirty="0"/>
              <a:t>segment as well. With its multi variant offerings, Lifebuoy is widely admired &amp; accepted nationwide.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 smtClean="0"/>
              <a:t>VVF </a:t>
            </a:r>
            <a:r>
              <a:rPr lang="en-IN" dirty="0"/>
              <a:t>has created few liquid hand wash formulations which they wished to get evaluated by lifebuoy users through a usage test session, in order to ascertain the strengths and weaknesses of individual formulations on various parameters under discussion as well as figuring out the most liked one</a:t>
            </a:r>
            <a:r>
              <a:rPr lang="en-IN" dirty="0" smtClean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Innovative Research Services (India) Pvt. Ltd. has conducted the study and analyzed the findings for VVF Ltd., which are detailed in the upcoming slides.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115930574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Assessment- Pre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 per top box ratings Sample S/37/T is ahead of Sample P/59/K in almost all attributes except Ease of coming out of pump.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Base:35</a:t>
              </a:r>
            </a:p>
          </p:txBody>
        </p:sp>
      </p:grpSp>
      <p:graphicFrame>
        <p:nvGraphicFramePr>
          <p:cNvPr id="14" name="Chart 13"/>
          <p:cNvGraphicFramePr/>
          <p:nvPr>
            <p:extLst/>
          </p:nvPr>
        </p:nvGraphicFramePr>
        <p:xfrm>
          <a:off x="33646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22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383400098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Attributional Assessment-While Using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As per top box ratings Sample P/59/K is ahead of Sample </a:t>
            </a:r>
            <a:r>
              <a:rPr lang="en-US" sz="1400" dirty="0" smtClean="0">
                <a:solidFill>
                  <a:prstClr val="black"/>
                </a:solidFill>
              </a:rPr>
              <a:t>S/37/T </a:t>
            </a:r>
            <a:r>
              <a:rPr lang="en-US" sz="1400" dirty="0">
                <a:solidFill>
                  <a:prstClr val="black"/>
                </a:solidFill>
              </a:rPr>
              <a:t>in almost all attributes except </a:t>
            </a:r>
            <a:r>
              <a:rPr lang="en-US" sz="1400" dirty="0" smtClean="0">
                <a:solidFill>
                  <a:prstClr val="black"/>
                </a:solidFill>
              </a:rPr>
              <a:t>Lathering capacity were it was at par with Sample S/37/T.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Base:35</a:t>
              </a:r>
            </a:p>
          </p:txBody>
        </p:sp>
      </p:grpSp>
      <p:graphicFrame>
        <p:nvGraphicFramePr>
          <p:cNvPr id="13" name="Chart 12"/>
          <p:cNvGraphicFramePr/>
          <p:nvPr>
            <p:extLst/>
          </p:nvPr>
        </p:nvGraphicFramePr>
        <p:xfrm>
          <a:off x="33646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25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526294867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Attributional Assessment-Post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Sample P/59/K is ahead of Sample S/37/T in almost all attributes except </a:t>
            </a:r>
            <a:r>
              <a:rPr lang="en-US" sz="1400" dirty="0" smtClean="0">
                <a:solidFill>
                  <a:prstClr val="black"/>
                </a:solidFill>
              </a:rPr>
              <a:t>Removing dirt were </a:t>
            </a:r>
            <a:r>
              <a:rPr lang="en-US" sz="1400" dirty="0">
                <a:solidFill>
                  <a:prstClr val="black"/>
                </a:solidFill>
              </a:rPr>
              <a:t>S/37/T was marginally </a:t>
            </a:r>
            <a:r>
              <a:rPr lang="en-US" sz="1400" dirty="0" smtClean="0">
                <a:solidFill>
                  <a:prstClr val="black"/>
                </a:solidFill>
              </a:rPr>
              <a:t>ahead.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Base:35</a:t>
              </a:r>
            </a:p>
          </p:txBody>
        </p:sp>
      </p:grpSp>
      <p:graphicFrame>
        <p:nvGraphicFramePr>
          <p:cNvPr id="13" name="Chart 12"/>
          <p:cNvGraphicFramePr/>
          <p:nvPr>
            <p:extLst/>
          </p:nvPr>
        </p:nvGraphicFramePr>
        <p:xfrm>
          <a:off x="33646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925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P/59/K </a:t>
            </a:r>
            <a:r>
              <a:rPr lang="en-US" dirty="0"/>
              <a:t>vs. J/12/L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Intrinsic Assessment- Pre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Be it top box or mean scores, </a:t>
            </a:r>
            <a:r>
              <a:rPr lang="en-US" sz="1400" dirty="0" smtClean="0">
                <a:solidFill>
                  <a:prstClr val="black"/>
                </a:solidFill>
              </a:rPr>
              <a:t>Sample P/5</a:t>
            </a:r>
            <a:r>
              <a:rPr lang="en-US" sz="1400" dirty="0">
                <a:solidFill>
                  <a:prstClr val="black"/>
                </a:solidFill>
              </a:rPr>
              <a:t>9/K </a:t>
            </a:r>
            <a:r>
              <a:rPr lang="en-US" sz="1400" dirty="0" smtClean="0">
                <a:solidFill>
                  <a:prstClr val="black"/>
                </a:solidFill>
              </a:rPr>
              <a:t>was ahead of Sample J/12/L in all the attributes.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Base:35</a:t>
              </a:r>
            </a:p>
          </p:txBody>
        </p:sp>
      </p:grp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820459456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942601530"/>
              </p:ext>
            </p:extLst>
          </p:nvPr>
        </p:nvGraphicFramePr>
        <p:xfrm>
          <a:off x="33646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02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2411794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Attributional Assessment-While Using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Be it top box or mean </a:t>
            </a:r>
            <a:r>
              <a:rPr lang="en-US" sz="1400" dirty="0" smtClean="0">
                <a:solidFill>
                  <a:prstClr val="black"/>
                </a:solidFill>
              </a:rPr>
              <a:t>scores, </a:t>
            </a:r>
            <a:r>
              <a:rPr lang="en-US" sz="1400" dirty="0">
                <a:solidFill>
                  <a:prstClr val="black"/>
                </a:solidFill>
              </a:rPr>
              <a:t>Sample P/59/K was ahead of Sample J/12/L in all the attributes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Base:35</a:t>
              </a:r>
            </a:p>
          </p:txBody>
        </p:sp>
      </p:grpSp>
      <p:graphicFrame>
        <p:nvGraphicFramePr>
          <p:cNvPr id="13" name="Chart 12"/>
          <p:cNvGraphicFramePr/>
          <p:nvPr>
            <p:extLst/>
          </p:nvPr>
        </p:nvGraphicFramePr>
        <p:xfrm>
          <a:off x="33646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83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405115794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Attributional Assessment-Post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Be it top box or mean </a:t>
            </a:r>
            <a:r>
              <a:rPr lang="en-US" sz="1400" dirty="0" smtClean="0">
                <a:solidFill>
                  <a:prstClr val="black"/>
                </a:solidFill>
              </a:rPr>
              <a:t>scores, </a:t>
            </a:r>
            <a:r>
              <a:rPr lang="en-US" sz="1400" dirty="0">
                <a:solidFill>
                  <a:prstClr val="black"/>
                </a:solidFill>
              </a:rPr>
              <a:t>Sample P/59/K was ahead of Sample J/12/L in all the attributes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Base:35</a:t>
              </a:r>
            </a:p>
          </p:txBody>
        </p:sp>
      </p:grpSp>
      <p:graphicFrame>
        <p:nvGraphicFramePr>
          <p:cNvPr id="13" name="Chart 12"/>
          <p:cNvGraphicFramePr/>
          <p:nvPr>
            <p:extLst/>
          </p:nvPr>
        </p:nvGraphicFramePr>
        <p:xfrm>
          <a:off x="33646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818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S/37/T vs. J/12/L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811123055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Assessment- Pre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As per top box, </a:t>
            </a:r>
            <a:r>
              <a:rPr lang="en-US" sz="1400" dirty="0">
                <a:solidFill>
                  <a:prstClr val="black"/>
                </a:solidFill>
              </a:rPr>
              <a:t>Sample S/37/T is ahead of Sample </a:t>
            </a:r>
            <a:r>
              <a:rPr lang="en-US" sz="1400" dirty="0" smtClean="0">
                <a:solidFill>
                  <a:prstClr val="black"/>
                </a:solidFill>
              </a:rPr>
              <a:t>J/12/L in almost all attributes except Ease of coming out from pump were it was at par with J/12/L.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Base:35</a:t>
              </a:r>
            </a:p>
          </p:txBody>
        </p:sp>
      </p:grp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41304392"/>
              </p:ext>
            </p:extLst>
          </p:nvPr>
        </p:nvGraphicFramePr>
        <p:xfrm>
          <a:off x="33646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06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977090097"/>
              </p:ext>
            </p:extLst>
          </p:nvPr>
        </p:nvGraphicFramePr>
        <p:xfrm>
          <a:off x="6762972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Attributional Assessment-While Using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Sample </a:t>
            </a:r>
            <a:r>
              <a:rPr lang="en-US" sz="1400" dirty="0" smtClean="0">
                <a:solidFill>
                  <a:prstClr val="black"/>
                </a:solidFill>
              </a:rPr>
              <a:t>S/37/T </a:t>
            </a:r>
            <a:r>
              <a:rPr lang="en-US" sz="1400" dirty="0">
                <a:solidFill>
                  <a:prstClr val="black"/>
                </a:solidFill>
              </a:rPr>
              <a:t>was ahead of Sample J/12/L in all the attributes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Base:35</a:t>
              </a:r>
            </a:p>
          </p:txBody>
        </p:sp>
      </p:grpSp>
      <p:graphicFrame>
        <p:nvGraphicFramePr>
          <p:cNvPr id="13" name="Chart 12"/>
          <p:cNvGraphicFramePr/>
          <p:nvPr>
            <p:extLst/>
          </p:nvPr>
        </p:nvGraphicFramePr>
        <p:xfrm>
          <a:off x="33646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67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77" y="1258063"/>
            <a:ext cx="11766896" cy="495985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G</a:t>
            </a:r>
            <a:r>
              <a:rPr lang="en-IN" dirty="0" smtClean="0"/>
              <a:t>auge consumer reaction towards each of the liquid hand </a:t>
            </a:r>
            <a:r>
              <a:rPr lang="en-IN" dirty="0"/>
              <a:t>wash </a:t>
            </a:r>
            <a:r>
              <a:rPr lang="en-IN" dirty="0" smtClean="0"/>
              <a:t>samples at monadic level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Comparative assessment of the samples to select the most impressive and preferred one.</a:t>
            </a:r>
            <a:endParaRPr lang="en-IN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1000" dirty="0"/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To achieve the </a:t>
            </a:r>
            <a:r>
              <a:rPr lang="en-IN" dirty="0" smtClean="0"/>
              <a:t>objectives, </a:t>
            </a:r>
            <a:r>
              <a:rPr lang="en-IN" dirty="0"/>
              <a:t>the following areas </a:t>
            </a:r>
            <a:r>
              <a:rPr lang="en-IN" dirty="0" smtClean="0"/>
              <a:t>were covered: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/>
          </a:p>
          <a:p>
            <a:pPr marL="432000" lvl="1"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Overall likeability of the samples and reasons thereof </a:t>
            </a:r>
          </a:p>
          <a:p>
            <a:pPr marL="432000" lvl="1"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Ratings on below parameters:</a:t>
            </a:r>
          </a:p>
          <a:p>
            <a:pPr marL="648000" lvl="2" indent="-216000"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Overall product</a:t>
            </a:r>
          </a:p>
          <a:p>
            <a:pPr marL="648000" lvl="2" indent="-216000"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Fragrance</a:t>
            </a:r>
          </a:p>
          <a:p>
            <a:pPr marL="648000" lvl="2" indent="-216000"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Ease in usage</a:t>
            </a:r>
          </a:p>
          <a:p>
            <a:pPr marL="648000" lvl="2" indent="-216000"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Skin feel</a:t>
            </a:r>
          </a:p>
          <a:p>
            <a:pPr marL="432000" lvl="1"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Overall satisfaction</a:t>
            </a:r>
          </a:p>
          <a:p>
            <a:pPr marL="432000" lvl="1"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Purchase </a:t>
            </a:r>
            <a:r>
              <a:rPr lang="en-IN" dirty="0" smtClean="0"/>
              <a:t>intention</a:t>
            </a:r>
            <a:endParaRPr lang="en-IN" dirty="0"/>
          </a:p>
          <a:p>
            <a:pPr marL="432000" lvl="1" algn="just">
              <a:lnSpc>
                <a:spcPct val="114000"/>
              </a:lnSpc>
              <a:spcBef>
                <a:spcPts val="0"/>
              </a:spcBef>
            </a:pPr>
            <a:r>
              <a:rPr lang="en-IN" dirty="0" smtClean="0"/>
              <a:t>Comparison </a:t>
            </a:r>
            <a:r>
              <a:rPr lang="en-IN" dirty="0"/>
              <a:t>between three samples</a:t>
            </a:r>
          </a:p>
          <a:p>
            <a:pPr marL="432000" lvl="1" algn="just">
              <a:lnSpc>
                <a:spcPct val="114000"/>
              </a:lnSpc>
              <a:spcBef>
                <a:spcPts val="0"/>
              </a:spcBef>
            </a:pPr>
            <a:r>
              <a:rPr lang="en-IN" dirty="0"/>
              <a:t>Most preferred amongst the three samples &amp; thereof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694608055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Attributional Assessment-Post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Sample S/37/T was ahead of Sample J/12/L in all the attributes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prstClr val="black"/>
                  </a:solidFill>
                </a:rPr>
                <a:t>Base:35</a:t>
              </a:r>
            </a:p>
          </p:txBody>
        </p:sp>
      </p:grp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111583423"/>
              </p:ext>
            </p:extLst>
          </p:nvPr>
        </p:nvGraphicFramePr>
        <p:xfrm>
          <a:off x="33646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69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Monadic Comparison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Intrinsic Assessment- Pre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32</a:t>
            </a:fld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Based </a:t>
            </a:r>
            <a:r>
              <a:rPr lang="en-US" sz="1400" dirty="0">
                <a:solidFill>
                  <a:prstClr val="black"/>
                </a:solidFill>
              </a:rPr>
              <a:t>on individualistic evaluation scores, the overall trend is S/37/T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prstClr val="black"/>
                </a:solidFill>
              </a:rPr>
              <a:t>P/59/K</a:t>
            </a:r>
            <a:r>
              <a:rPr lang="en-I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J/12/L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except 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w.r.t</a:t>
            </a:r>
            <a:r>
              <a:rPr lang="en-IN" sz="14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en-US" sz="1400" dirty="0" smtClean="0">
                <a:solidFill>
                  <a:prstClr val="black"/>
                </a:solidFill>
              </a:rPr>
              <a:t>Ease </a:t>
            </a:r>
            <a:r>
              <a:rPr lang="en-US" sz="1400" dirty="0">
                <a:solidFill>
                  <a:prstClr val="black"/>
                </a:solidFill>
              </a:rPr>
              <a:t>of coming out of </a:t>
            </a:r>
            <a:r>
              <a:rPr lang="en-US" sz="1400" dirty="0" smtClean="0">
                <a:solidFill>
                  <a:prstClr val="black"/>
                </a:solidFill>
              </a:rPr>
              <a:t>pump where sample P/59/K is good </a:t>
            </a:r>
            <a:r>
              <a:rPr lang="en-US" sz="1400" dirty="0">
                <a:solidFill>
                  <a:prstClr val="black"/>
                </a:solidFill>
              </a:rPr>
              <a:t>as per top box ratings.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Base:35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10905565" y="1162724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098178905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729689181"/>
              </p:ext>
            </p:extLst>
          </p:nvPr>
        </p:nvGraphicFramePr>
        <p:xfrm>
          <a:off x="282388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87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Attributional </a:t>
            </a:r>
            <a:r>
              <a:rPr lang="en-US" dirty="0" smtClean="0"/>
              <a:t>Assessment-While Using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33</a:t>
            </a:fld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282388" y="5335794"/>
            <a:ext cx="11658600" cy="12398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Based on individualistic evaluation scores, the overall trend </a:t>
            </a:r>
            <a:r>
              <a:rPr lang="en-US" sz="1400" dirty="0" smtClean="0">
                <a:solidFill>
                  <a:prstClr val="black"/>
                </a:solidFill>
              </a:rPr>
              <a:t>is 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P/59/K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prstClr val="black"/>
                </a:solidFill>
              </a:rPr>
              <a:t>S/37/T</a:t>
            </a:r>
            <a:r>
              <a:rPr lang="en-I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J/12/L. 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except </a:t>
            </a:r>
            <a:r>
              <a:rPr lang="en-I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w.r.t Lathering capacity </a:t>
            </a:r>
            <a:r>
              <a:rPr lang="en-US" sz="1400" dirty="0">
                <a:solidFill>
                  <a:prstClr val="black"/>
                </a:solidFill>
              </a:rPr>
              <a:t>where S/37/T is </a:t>
            </a:r>
            <a:r>
              <a:rPr lang="en-US" sz="1400" dirty="0" smtClean="0">
                <a:solidFill>
                  <a:prstClr val="black"/>
                </a:solidFill>
              </a:rPr>
              <a:t>at par with P/59/K </a:t>
            </a:r>
            <a:r>
              <a:rPr lang="en-US" sz="1400" dirty="0">
                <a:solidFill>
                  <a:prstClr val="black"/>
                </a:solidFill>
              </a:rPr>
              <a:t>as per top box ratings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r>
              <a:rPr lang="en-I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Base:35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700467076"/>
              </p:ext>
            </p:extLst>
          </p:nvPr>
        </p:nvGraphicFramePr>
        <p:xfrm>
          <a:off x="6648226" y="1101767"/>
          <a:ext cx="5543774" cy="4147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974243570"/>
              </p:ext>
            </p:extLst>
          </p:nvPr>
        </p:nvGraphicFramePr>
        <p:xfrm>
          <a:off x="39923" y="1162724"/>
          <a:ext cx="5543774" cy="4147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59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Attributional </a:t>
            </a:r>
            <a:r>
              <a:rPr lang="en-US" dirty="0" smtClean="0"/>
              <a:t>Assessment-Post Usage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34</a:t>
            </a:fld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Based on individualistic evaluation scores, the overall trend is 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P/59/K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sz="1400" dirty="0">
                <a:solidFill>
                  <a:prstClr val="black"/>
                </a:solidFill>
              </a:rPr>
              <a:t>S/37/T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I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J/12/L</a:t>
            </a:r>
            <a:r>
              <a:rPr lang="en-IN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except w.r.t</a:t>
            </a:r>
            <a:r>
              <a:rPr lang="en-IN" sz="1400" dirty="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en-US" sz="1400" dirty="0">
                <a:solidFill>
                  <a:prstClr val="black"/>
                </a:solidFill>
              </a:rPr>
              <a:t>Removing dirt where </a:t>
            </a:r>
            <a:r>
              <a:rPr lang="en-US" sz="1400" dirty="0" smtClean="0">
                <a:solidFill>
                  <a:prstClr val="black"/>
                </a:solidFill>
              </a:rPr>
              <a:t>S/37/T </a:t>
            </a:r>
            <a:r>
              <a:rPr lang="en-US" sz="1400" dirty="0">
                <a:solidFill>
                  <a:prstClr val="black"/>
                </a:solidFill>
              </a:rPr>
              <a:t>is marginally good as per top box ratings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endParaRPr lang="en-IN" sz="1400" dirty="0">
              <a:solidFill>
                <a:prstClr val="black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25" name="Rounded Rectangle 124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Base:35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10905565" y="1162724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92203912"/>
              </p:ext>
            </p:extLst>
          </p:nvPr>
        </p:nvGraphicFramePr>
        <p:xfrm>
          <a:off x="6641949" y="1101767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644660932"/>
              </p:ext>
            </p:extLst>
          </p:nvPr>
        </p:nvGraphicFramePr>
        <p:xfrm>
          <a:off x="187897" y="1162724"/>
          <a:ext cx="5550051" cy="450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14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881" y="2275298"/>
            <a:ext cx="9117496" cy="2221398"/>
          </a:xfrm>
        </p:spPr>
        <p:txBody>
          <a:bodyPr/>
          <a:lstStyle/>
          <a:p>
            <a:r>
              <a:rPr lang="en-US" dirty="0" smtClean="0"/>
              <a:t>Final Comparison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P/59/K vs. S/37/T vs. J/12/L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3873" y="5820398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 Pre usage stage Sample P/59/K was ahead of both the samples in all the attributes except Colour where it was at par with sample S/37/T.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 both the stage While usage and Post usage </a:t>
            </a:r>
            <a:r>
              <a:rPr lang="en-US" sz="1400" dirty="0">
                <a:solidFill>
                  <a:schemeClr val="tx1"/>
                </a:solidFill>
              </a:rPr>
              <a:t>Sample P/59/K was ahead of both the samples in all the </a:t>
            </a:r>
            <a:r>
              <a:rPr lang="en-US" sz="1400" dirty="0" smtClean="0">
                <a:solidFill>
                  <a:schemeClr val="tx1"/>
                </a:solidFill>
              </a:rPr>
              <a:t>attributes.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775545"/>
            <a:ext cx="669454" cy="540000"/>
            <a:chOff x="-80502" y="1079362"/>
            <a:chExt cx="669454" cy="540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Base:35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52013"/>
              </p:ext>
            </p:extLst>
          </p:nvPr>
        </p:nvGraphicFramePr>
        <p:xfrm>
          <a:off x="4012613" y="1500316"/>
          <a:ext cx="4299829" cy="44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782040"/>
              </p:ext>
            </p:extLst>
          </p:nvPr>
        </p:nvGraphicFramePr>
        <p:xfrm>
          <a:off x="8127413" y="1412997"/>
          <a:ext cx="4064587" cy="440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674125"/>
              </p:ext>
            </p:extLst>
          </p:nvPr>
        </p:nvGraphicFramePr>
        <p:xfrm>
          <a:off x="200079" y="1388779"/>
          <a:ext cx="4064587" cy="4353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Frame 2"/>
          <p:cNvSpPr/>
          <p:nvPr/>
        </p:nvSpPr>
        <p:spPr>
          <a:xfrm>
            <a:off x="2141261" y="1259489"/>
            <a:ext cx="1844848" cy="357276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 </a:t>
            </a:r>
            <a:r>
              <a:rPr lang="en-US" sz="1600" dirty="0">
                <a:solidFill>
                  <a:schemeClr val="tx1"/>
                </a:solidFill>
              </a:rPr>
              <a:t>usage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6070013" y="1259489"/>
            <a:ext cx="2199344" cy="357276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While </a:t>
            </a:r>
            <a:r>
              <a:rPr lang="en-US" sz="1600" dirty="0">
                <a:solidFill>
                  <a:schemeClr val="tx1"/>
                </a:solidFill>
              </a:rPr>
              <a:t>usage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9153557" y="1239861"/>
            <a:ext cx="1848828" cy="357276"/>
          </a:xfrm>
          <a:prstGeom prst="fram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Post </a:t>
            </a:r>
            <a:r>
              <a:rPr lang="en-US" sz="1600" dirty="0">
                <a:solidFill>
                  <a:schemeClr val="tx1"/>
                </a:solidFill>
              </a:rPr>
              <a:t>usage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002385" y="1065903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77" y="75358"/>
            <a:ext cx="11042373" cy="888207"/>
          </a:xfrm>
        </p:spPr>
        <p:txBody>
          <a:bodyPr/>
          <a:lstStyle/>
          <a:p>
            <a:r>
              <a:rPr lang="en-US" dirty="0"/>
              <a:t>The Comparison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37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62" y="1936177"/>
            <a:ext cx="5905500" cy="3933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517" y="1936177"/>
            <a:ext cx="147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Sample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P/59/K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51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0267" y="2247603"/>
            <a:ext cx="147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Sample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S/37/T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37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8767" y="2576747"/>
            <a:ext cx="147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4B93"/>
                </a:solidFill>
              </a:rPr>
              <a:t>Sample</a:t>
            </a:r>
          </a:p>
          <a:p>
            <a:pPr algn="ctr"/>
            <a:r>
              <a:rPr lang="en-US" b="1" dirty="0" smtClean="0">
                <a:solidFill>
                  <a:srgbClr val="FF4B93"/>
                </a:solidFill>
              </a:rPr>
              <a:t>J/12/L</a:t>
            </a:r>
          </a:p>
          <a:p>
            <a:pPr algn="ctr"/>
            <a:r>
              <a:rPr lang="en-US" b="1" dirty="0" smtClean="0">
                <a:solidFill>
                  <a:srgbClr val="FF4B93"/>
                </a:solidFill>
              </a:rPr>
              <a:t>11</a:t>
            </a:r>
            <a:endParaRPr lang="en-IN" b="1" dirty="0">
              <a:solidFill>
                <a:srgbClr val="FF4B9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 P/59/K has gained the majority (51%) of votes.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With </a:t>
            </a:r>
            <a:r>
              <a:rPr lang="en-US" sz="1400" dirty="0" smtClean="0">
                <a:solidFill>
                  <a:prstClr val="black"/>
                </a:solidFill>
              </a:rPr>
              <a:t>51% </a:t>
            </a:r>
            <a:r>
              <a:rPr lang="en-US" sz="1400" dirty="0">
                <a:solidFill>
                  <a:prstClr val="black"/>
                </a:solidFill>
              </a:rPr>
              <a:t>votes, </a:t>
            </a:r>
            <a:r>
              <a:rPr lang="en-US" sz="1400" dirty="0">
                <a:solidFill>
                  <a:schemeClr val="tx1"/>
                </a:solidFill>
              </a:rPr>
              <a:t>Sample P/59/K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is the clear winner amongst the </a:t>
            </a:r>
            <a:r>
              <a:rPr lang="en-US" sz="1400" dirty="0" smtClean="0">
                <a:solidFill>
                  <a:prstClr val="black"/>
                </a:solidFill>
              </a:rPr>
              <a:t>hand wash </a:t>
            </a:r>
            <a:r>
              <a:rPr lang="en-US" sz="1400" dirty="0">
                <a:solidFill>
                  <a:prstClr val="black"/>
                </a:solidFill>
              </a:rPr>
              <a:t>under </a:t>
            </a:r>
            <a:r>
              <a:rPr lang="en-US" sz="1400" dirty="0" smtClean="0">
                <a:solidFill>
                  <a:prstClr val="black"/>
                </a:solidFill>
              </a:rPr>
              <a:t>evaluation.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775545"/>
            <a:ext cx="669454" cy="540000"/>
            <a:chOff x="-80502" y="1079362"/>
            <a:chExt cx="669454" cy="540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Base:35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905565" y="1162724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Ranking With Reasoning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73937" y="166145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003" y="3101843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091" y="4608092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389852" y="1520748"/>
            <a:ext cx="4071481" cy="272420"/>
          </a:xfrm>
          <a:prstGeom prst="round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60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Top Reasons to Justify Rank 1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01018" y="3813879"/>
            <a:ext cx="2833885" cy="360044"/>
          </a:xfrm>
          <a:prstGeom prst="flowChartMagneticDisk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gnetic Disk 10"/>
          <p:cNvSpPr/>
          <p:nvPr/>
        </p:nvSpPr>
        <p:spPr>
          <a:xfrm>
            <a:off x="685344" y="3855339"/>
            <a:ext cx="2322674" cy="100667"/>
          </a:xfrm>
          <a:prstGeom prst="flowChartMagneticDis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gnetic Disk 11"/>
          <p:cNvSpPr/>
          <p:nvPr/>
        </p:nvSpPr>
        <p:spPr>
          <a:xfrm>
            <a:off x="421993" y="2375217"/>
            <a:ext cx="2833885" cy="360044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Magnetic Disk 12"/>
          <p:cNvSpPr/>
          <p:nvPr/>
        </p:nvSpPr>
        <p:spPr>
          <a:xfrm>
            <a:off x="665978" y="2416677"/>
            <a:ext cx="2322674" cy="100667"/>
          </a:xfrm>
          <a:prstGeom prst="flowChartMagneticDis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Magnetic Disk 13"/>
          <p:cNvSpPr/>
          <p:nvPr/>
        </p:nvSpPr>
        <p:spPr>
          <a:xfrm>
            <a:off x="456659" y="5333575"/>
            <a:ext cx="2833885" cy="360044"/>
          </a:xfrm>
          <a:prstGeom prst="flowChartMagneticDisk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gnetic Disk 14"/>
          <p:cNvSpPr/>
          <p:nvPr/>
        </p:nvSpPr>
        <p:spPr>
          <a:xfrm>
            <a:off x="700644" y="5375035"/>
            <a:ext cx="2322674" cy="100667"/>
          </a:xfrm>
          <a:prstGeom prst="flowChartMagneticDis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>
            <a:off x="4563026" y="1983061"/>
            <a:ext cx="2744512" cy="436239"/>
            <a:chOff x="4246530" y="1934478"/>
            <a:chExt cx="2485533" cy="527336"/>
          </a:xfrm>
        </p:grpSpPr>
        <p:sp>
          <p:nvSpPr>
            <p:cNvPr id="16" name="Pentagon 15"/>
            <p:cNvSpPr/>
            <p:nvPr/>
          </p:nvSpPr>
          <p:spPr>
            <a:xfrm rot="10800000" flipH="1">
              <a:off x="4246530" y="1934478"/>
              <a:ext cx="2485533" cy="52733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7" name="Octagon 16"/>
            <p:cNvSpPr/>
            <p:nvPr/>
          </p:nvSpPr>
          <p:spPr>
            <a:xfrm flipH="1">
              <a:off x="4350733" y="2009271"/>
              <a:ext cx="2166617" cy="362624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ysClr val="windowText" lastClr="000000"/>
                  </a:solidFill>
                </a:rPr>
                <a:t>Pleasant fragrance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29502" y="1995230"/>
            <a:ext cx="2744512" cy="436239"/>
            <a:chOff x="7623326" y="1912923"/>
            <a:chExt cx="2485533" cy="527336"/>
          </a:xfrm>
        </p:grpSpPr>
        <p:sp>
          <p:nvSpPr>
            <p:cNvPr id="18" name="Pentagon 17"/>
            <p:cNvSpPr/>
            <p:nvPr/>
          </p:nvSpPr>
          <p:spPr>
            <a:xfrm rot="10800000" flipH="1">
              <a:off x="7623326" y="1912923"/>
              <a:ext cx="2485533" cy="52733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9" name="Octagon 18"/>
            <p:cNvSpPr/>
            <p:nvPr/>
          </p:nvSpPr>
          <p:spPr>
            <a:xfrm flipH="1">
              <a:off x="7727529" y="1987716"/>
              <a:ext cx="2166617" cy="362624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ysClr val="windowText" lastClr="000000"/>
                  </a:solidFill>
                </a:rPr>
                <a:t>Long lasting Fragrance</a:t>
              </a:r>
            </a:p>
          </p:txBody>
        </p:sp>
      </p:grpSp>
      <p:sp>
        <p:nvSpPr>
          <p:cNvPr id="22" name="Round Diagonal Corner Rectangle 21"/>
          <p:cNvSpPr/>
          <p:nvPr/>
        </p:nvSpPr>
        <p:spPr>
          <a:xfrm>
            <a:off x="255468" y="1520088"/>
            <a:ext cx="3526671" cy="272420"/>
          </a:xfrm>
          <a:prstGeom prst="round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60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Ranking of the Samples 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3614617" y="1896199"/>
            <a:ext cx="537882" cy="1202003"/>
          </a:xfrm>
          <a:prstGeom prst="leftBrace">
            <a:avLst>
              <a:gd name="adj1" fmla="val 33333"/>
              <a:gd name="adj2" fmla="val 507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139186" y="2032018"/>
            <a:ext cx="199887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P/59/K - 72.86</a:t>
            </a:r>
            <a:endParaRPr lang="en-IN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39186" y="3494337"/>
            <a:ext cx="199887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S/37/T – 64.29</a:t>
            </a:r>
            <a:endParaRPr lang="en-IN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139186" y="5010442"/>
            <a:ext cx="199887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J/12/L – 46.19</a:t>
            </a:r>
            <a:endParaRPr lang="en-IN" sz="2000" dirty="0"/>
          </a:p>
        </p:txBody>
      </p:sp>
      <p:sp>
        <p:nvSpPr>
          <p:cNvPr id="27" name="Rectangle 26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With (CS 72.86) Sample P/59/K was ranked 1 and the reasons were Pleasant fragrance(39%) and Long lasting fragrance (39%). 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461354" y="1983061"/>
            <a:ext cx="570156" cy="436239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417074" y="1976804"/>
            <a:ext cx="570156" cy="436239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563026" y="2555101"/>
            <a:ext cx="2744512" cy="436239"/>
            <a:chOff x="4246530" y="1934478"/>
            <a:chExt cx="2485533" cy="527336"/>
          </a:xfrm>
        </p:grpSpPr>
        <p:sp>
          <p:nvSpPr>
            <p:cNvPr id="44" name="Pentagon 43"/>
            <p:cNvSpPr/>
            <p:nvPr/>
          </p:nvSpPr>
          <p:spPr>
            <a:xfrm rot="10800000" flipH="1">
              <a:off x="4246530" y="1934478"/>
              <a:ext cx="2485533" cy="52733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45" name="Octagon 44"/>
            <p:cNvSpPr/>
            <p:nvPr/>
          </p:nvSpPr>
          <p:spPr>
            <a:xfrm flipH="1">
              <a:off x="4350733" y="2009271"/>
              <a:ext cx="2166617" cy="362624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ysClr val="windowText" lastClr="000000"/>
                  </a:solidFill>
                </a:rPr>
                <a:t>Easy to rinse off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529502" y="2567270"/>
            <a:ext cx="2744512" cy="436239"/>
            <a:chOff x="7623326" y="1912923"/>
            <a:chExt cx="2485533" cy="527336"/>
          </a:xfrm>
        </p:grpSpPr>
        <p:sp>
          <p:nvSpPr>
            <p:cNvPr id="47" name="Pentagon 46"/>
            <p:cNvSpPr/>
            <p:nvPr/>
          </p:nvSpPr>
          <p:spPr>
            <a:xfrm rot="10800000" flipH="1">
              <a:off x="7623326" y="1912923"/>
              <a:ext cx="2485533" cy="52733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48" name="Octagon 47"/>
            <p:cNvSpPr/>
            <p:nvPr/>
          </p:nvSpPr>
          <p:spPr>
            <a:xfrm flipH="1">
              <a:off x="7727529" y="1987716"/>
              <a:ext cx="2166617" cy="362624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ysClr val="windowText" lastClr="000000"/>
                  </a:solidFill>
                </a:rPr>
                <a:t>Creamy texture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7461354" y="2555101"/>
            <a:ext cx="570156" cy="436239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28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417074" y="2548844"/>
            <a:ext cx="570156" cy="436239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28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63026" y="3505095"/>
            <a:ext cx="2744512" cy="436239"/>
            <a:chOff x="4246530" y="1934478"/>
            <a:chExt cx="2485533" cy="527336"/>
          </a:xfrm>
        </p:grpSpPr>
        <p:sp>
          <p:nvSpPr>
            <p:cNvPr id="52" name="Pentagon 51"/>
            <p:cNvSpPr/>
            <p:nvPr/>
          </p:nvSpPr>
          <p:spPr>
            <a:xfrm rot="10800000" flipH="1">
              <a:off x="4246530" y="1934478"/>
              <a:ext cx="2485533" cy="52733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53" name="Octagon 52"/>
            <p:cNvSpPr/>
            <p:nvPr/>
          </p:nvSpPr>
          <p:spPr>
            <a:xfrm flipH="1">
              <a:off x="4350733" y="2009271"/>
              <a:ext cx="2166617" cy="362624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ysClr val="windowText" lastClr="000000"/>
                  </a:solidFill>
                </a:rPr>
                <a:t>Good </a:t>
              </a:r>
              <a:r>
                <a:rPr lang="en-IN" sz="1400" dirty="0" smtClean="0">
                  <a:solidFill>
                    <a:sysClr val="windowText" lastClr="000000"/>
                  </a:solidFill>
                </a:rPr>
                <a:t>germs </a:t>
              </a:r>
              <a:r>
                <a:rPr lang="en-IN" sz="1400" dirty="0">
                  <a:solidFill>
                    <a:sysClr val="windowText" lastClr="000000"/>
                  </a:solidFill>
                </a:rPr>
                <a:t>cleaning ability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529502" y="3517264"/>
            <a:ext cx="2744512" cy="436239"/>
            <a:chOff x="7623326" y="1912923"/>
            <a:chExt cx="2485533" cy="527336"/>
          </a:xfrm>
        </p:grpSpPr>
        <p:sp>
          <p:nvSpPr>
            <p:cNvPr id="55" name="Pentagon 54"/>
            <p:cNvSpPr/>
            <p:nvPr/>
          </p:nvSpPr>
          <p:spPr>
            <a:xfrm rot="10800000" flipH="1">
              <a:off x="7623326" y="1912923"/>
              <a:ext cx="2485533" cy="52733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56" name="Octagon 55"/>
            <p:cNvSpPr/>
            <p:nvPr/>
          </p:nvSpPr>
          <p:spPr>
            <a:xfrm flipH="1">
              <a:off x="7727529" y="1987716"/>
              <a:ext cx="2166617" cy="362624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ysClr val="windowText" lastClr="000000"/>
                  </a:solidFill>
                </a:rPr>
                <a:t>Pleasant fragrance</a:t>
              </a:r>
            </a:p>
          </p:txBody>
        </p:sp>
      </p:grpSp>
      <p:sp>
        <p:nvSpPr>
          <p:cNvPr id="57" name="Left Brace 56"/>
          <p:cNvSpPr/>
          <p:nvPr/>
        </p:nvSpPr>
        <p:spPr>
          <a:xfrm>
            <a:off x="3614617" y="3418233"/>
            <a:ext cx="537882" cy="1202003"/>
          </a:xfrm>
          <a:prstGeom prst="leftBrace">
            <a:avLst>
              <a:gd name="adj1" fmla="val 33333"/>
              <a:gd name="adj2" fmla="val 50772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7461354" y="3505095"/>
            <a:ext cx="570156" cy="4362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1417074" y="3498838"/>
            <a:ext cx="570156" cy="4362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39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563026" y="4077135"/>
            <a:ext cx="2744512" cy="436239"/>
            <a:chOff x="4246530" y="1934478"/>
            <a:chExt cx="2485533" cy="527336"/>
          </a:xfrm>
        </p:grpSpPr>
        <p:sp>
          <p:nvSpPr>
            <p:cNvPr id="61" name="Pentagon 60"/>
            <p:cNvSpPr/>
            <p:nvPr/>
          </p:nvSpPr>
          <p:spPr>
            <a:xfrm rot="10800000" flipH="1">
              <a:off x="4246530" y="1934478"/>
              <a:ext cx="2485533" cy="527336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62" name="Octagon 61"/>
            <p:cNvSpPr/>
            <p:nvPr/>
          </p:nvSpPr>
          <p:spPr>
            <a:xfrm flipH="1">
              <a:off x="4350733" y="2009271"/>
              <a:ext cx="2166617" cy="362624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ysClr val="windowText" lastClr="000000"/>
                  </a:solidFill>
                </a:rPr>
                <a:t>Makes hands smooth &amp; soft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7461354" y="4077135"/>
            <a:ext cx="570156" cy="4362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28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8" name="Round Diagonal Corner Rectangle 67"/>
          <p:cNvSpPr/>
          <p:nvPr/>
        </p:nvSpPr>
        <p:spPr>
          <a:xfrm>
            <a:off x="5734097" y="3115070"/>
            <a:ext cx="4071481" cy="272420"/>
          </a:xfrm>
          <a:prstGeom prst="round2Diag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60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Top Reasons to Justify Rank 1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0" y="775545"/>
            <a:ext cx="669454" cy="540000"/>
            <a:chOff x="-80502" y="1079362"/>
            <a:chExt cx="669454" cy="54000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71" name="Rounded Rectangle 70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Base:35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75432" y="2226073"/>
            <a:ext cx="669454" cy="540000"/>
            <a:chOff x="-80502" y="1079362"/>
            <a:chExt cx="669454" cy="54000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Base:18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79953" y="3705150"/>
            <a:ext cx="669454" cy="540000"/>
            <a:chOff x="-80502" y="1079362"/>
            <a:chExt cx="669454" cy="54000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77" name="Rounded Rectangle 76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Base:13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0905565" y="1162724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86478" y="1231303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CS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17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Up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Private &amp; Confidential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39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15262" y="1549101"/>
            <a:ext cx="3597351" cy="51744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b="1" dirty="0">
                <a:solidFill>
                  <a:prstClr val="black"/>
                </a:solidFill>
              </a:rPr>
              <a:t>Washing experience</a:t>
            </a: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Pre </a:t>
            </a:r>
            <a:r>
              <a:rPr lang="en-US" sz="1200" b="1" dirty="0">
                <a:solidFill>
                  <a:schemeClr val="tx1"/>
                </a:solidFill>
              </a:rPr>
              <a:t>usage 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Highest </a:t>
            </a:r>
            <a:r>
              <a:rPr lang="en-US" sz="1200" dirty="0">
                <a:solidFill>
                  <a:prstClr val="black"/>
                </a:solidFill>
              </a:rPr>
              <a:t>rated : Ease of comi</a:t>
            </a:r>
            <a:r>
              <a:rPr lang="en-US" sz="1200" dirty="0" smtClean="0">
                <a:solidFill>
                  <a:prstClr val="black"/>
                </a:solidFill>
              </a:rPr>
              <a:t>ng </a:t>
            </a:r>
            <a:r>
              <a:rPr lang="en-US" sz="1200" dirty="0">
                <a:solidFill>
                  <a:prstClr val="black"/>
                </a:solidFill>
              </a:rPr>
              <a:t>out from pump (MS : </a:t>
            </a:r>
            <a:r>
              <a:rPr lang="en-US" sz="1200" dirty="0" smtClean="0">
                <a:solidFill>
                  <a:prstClr val="black"/>
                </a:solidFill>
              </a:rPr>
              <a:t>4.7).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While </a:t>
            </a:r>
            <a:r>
              <a:rPr lang="en-US" sz="1200" b="1" dirty="0">
                <a:solidFill>
                  <a:schemeClr val="tx1"/>
                </a:solidFill>
              </a:rPr>
              <a:t>usage </a:t>
            </a:r>
            <a:r>
              <a:rPr lang="en-US" sz="1200" dirty="0" smtClean="0">
                <a:solidFill>
                  <a:prstClr val="black"/>
                </a:solidFill>
              </a:rPr>
              <a:t>: Highest </a:t>
            </a:r>
            <a:r>
              <a:rPr lang="en-US" sz="1200" dirty="0">
                <a:solidFill>
                  <a:prstClr val="black"/>
                </a:solidFill>
              </a:rPr>
              <a:t>rated : Cleaning ability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MS : </a:t>
            </a:r>
            <a:r>
              <a:rPr lang="en-US" sz="1200" dirty="0" smtClean="0">
                <a:solidFill>
                  <a:prstClr val="black"/>
                </a:solidFill>
              </a:rPr>
              <a:t>4.7).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Post </a:t>
            </a:r>
            <a:r>
              <a:rPr lang="en-US" sz="1200" b="1" dirty="0">
                <a:solidFill>
                  <a:schemeClr val="tx1"/>
                </a:solidFill>
              </a:rPr>
              <a:t>usage</a:t>
            </a:r>
            <a:r>
              <a:rPr lang="en-US" sz="1200" dirty="0" smtClean="0">
                <a:solidFill>
                  <a:prstClr val="black"/>
                </a:solidFill>
              </a:rPr>
              <a:t> : Highest </a:t>
            </a:r>
            <a:r>
              <a:rPr lang="en-US" sz="1200" dirty="0">
                <a:solidFill>
                  <a:prstClr val="black"/>
                </a:solidFill>
              </a:rPr>
              <a:t>rated : </a:t>
            </a:r>
            <a:r>
              <a:rPr lang="en-US" sz="1200" dirty="0">
                <a:solidFill>
                  <a:schemeClr val="tx1"/>
                </a:solidFill>
              </a:rPr>
              <a:t>Removing dirt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MS : </a:t>
            </a:r>
            <a:r>
              <a:rPr lang="en-US" sz="1200" dirty="0" smtClean="0">
                <a:solidFill>
                  <a:prstClr val="black"/>
                </a:solidFill>
              </a:rPr>
              <a:t>4.5).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endParaRPr lang="en-US" sz="5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Fragrance</a:t>
            </a:r>
          </a:p>
          <a:p>
            <a:pPr algn="just"/>
            <a:endParaRPr lang="en-US" sz="1200" dirty="0" smtClean="0">
              <a:solidFill>
                <a:prstClr val="black"/>
              </a:solidFill>
            </a:endParaRPr>
          </a:p>
          <a:p>
            <a:pPr algn="just"/>
            <a:endParaRPr lang="en-US" sz="1200" dirty="0">
              <a:solidFill>
                <a:prstClr val="black"/>
              </a:solidFill>
            </a:endParaRPr>
          </a:p>
          <a:p>
            <a:pPr algn="just"/>
            <a:endParaRPr lang="en-US" sz="1200" dirty="0" smtClean="0">
              <a:solidFill>
                <a:prstClr val="black"/>
              </a:solidFill>
            </a:endParaRPr>
          </a:p>
          <a:p>
            <a:pPr algn="just"/>
            <a:endParaRPr lang="en-US" sz="1200" dirty="0">
              <a:solidFill>
                <a:prstClr val="black"/>
              </a:solidFill>
            </a:endParaRPr>
          </a:p>
          <a:p>
            <a:pPr algn="just"/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Appeal</a:t>
            </a:r>
          </a:p>
          <a:p>
            <a:pPr algn="just"/>
            <a:r>
              <a:rPr lang="en-US" sz="1200" dirty="0">
                <a:solidFill>
                  <a:prstClr val="black"/>
                </a:solidFill>
              </a:rPr>
              <a:t>Likeability : (top box-26%, MS-4.1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dirty="0">
                <a:solidFill>
                  <a:prstClr val="black"/>
                </a:solidFill>
              </a:rPr>
              <a:t>Satisfaction : (top box-37%, MS-4.1) </a:t>
            </a:r>
            <a:endParaRPr lang="en-US" sz="1200" dirty="0" smtClean="0">
              <a:solidFill>
                <a:prstClr val="black"/>
              </a:solidFill>
            </a:endParaRPr>
          </a:p>
          <a:p>
            <a:pPr algn="just"/>
            <a:r>
              <a:rPr lang="en-US" sz="1200" dirty="0" smtClean="0">
                <a:solidFill>
                  <a:prstClr val="black"/>
                </a:solidFill>
              </a:rPr>
              <a:t>Trial </a:t>
            </a:r>
            <a:r>
              <a:rPr lang="en-US" sz="1200" dirty="0">
                <a:solidFill>
                  <a:prstClr val="black"/>
                </a:solidFill>
              </a:rPr>
              <a:t>intention : (top box-37%, MS-4.1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IN" sz="1200" dirty="0">
              <a:solidFill>
                <a:prstClr val="white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Overall comparison: </a:t>
            </a:r>
          </a:p>
          <a:p>
            <a:pPr marL="180000" lvl="1" indent="-144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tx1"/>
                </a:solidFill>
              </a:rPr>
              <a:t>Pre usage : </a:t>
            </a:r>
            <a:r>
              <a:rPr lang="en-US" sz="1200" dirty="0">
                <a:solidFill>
                  <a:schemeClr val="tx1"/>
                </a:solidFill>
              </a:rPr>
              <a:t>Sample P/59/K was ahead of both sample in all the attributes</a:t>
            </a:r>
          </a:p>
          <a:p>
            <a:pPr marL="180000" lvl="1" indent="-144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tx1"/>
                </a:solidFill>
              </a:rPr>
              <a:t>While </a:t>
            </a:r>
            <a:r>
              <a:rPr lang="en-US" sz="1300" b="1" dirty="0">
                <a:solidFill>
                  <a:schemeClr val="tx1"/>
                </a:solidFill>
              </a:rPr>
              <a:t>usage</a:t>
            </a:r>
            <a:r>
              <a:rPr lang="en-US" sz="1300" b="1" dirty="0" smtClean="0">
                <a:solidFill>
                  <a:schemeClr val="tx1"/>
                </a:solidFill>
              </a:rPr>
              <a:t> : </a:t>
            </a:r>
            <a:r>
              <a:rPr lang="en-US" sz="1200" dirty="0">
                <a:solidFill>
                  <a:schemeClr val="tx1"/>
                </a:solidFill>
              </a:rPr>
              <a:t>Sample </a:t>
            </a:r>
            <a:r>
              <a:rPr lang="en-US" sz="1200" dirty="0" smtClean="0">
                <a:solidFill>
                  <a:schemeClr val="tx1"/>
                </a:solidFill>
              </a:rPr>
              <a:t>P/59/K was ahead of both sample in all the attributes</a:t>
            </a:r>
          </a:p>
          <a:p>
            <a:pPr marL="180000" lvl="1" indent="-144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tx1"/>
                </a:solidFill>
              </a:rPr>
              <a:t>Post </a:t>
            </a:r>
            <a:r>
              <a:rPr lang="en-US" sz="1300" b="1" dirty="0">
                <a:solidFill>
                  <a:schemeClr val="tx1"/>
                </a:solidFill>
              </a:rPr>
              <a:t>usage </a:t>
            </a:r>
            <a:r>
              <a:rPr lang="en-US" sz="13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Sample P/59/K was ahead of both sample in all the attributes</a:t>
            </a:r>
          </a:p>
          <a:p>
            <a:pPr marL="0" lvl="1" algn="just">
              <a:spcBef>
                <a:spcPct val="0"/>
              </a:spcBef>
            </a:pPr>
            <a:r>
              <a:rPr lang="en-US" sz="1200" b="1" dirty="0">
                <a:solidFill>
                  <a:prstClr val="black"/>
                </a:solidFill>
              </a:rPr>
              <a:t>Ultimate Preference</a:t>
            </a:r>
            <a:r>
              <a:rPr lang="en-US" sz="1300" b="1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51% of the respondents preferred Sample P/59/K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en-US" sz="1300" dirty="0">
              <a:solidFill>
                <a:schemeClr val="tx1"/>
              </a:solidFill>
            </a:endParaRPr>
          </a:p>
          <a:p>
            <a:pPr algn="just"/>
            <a:endParaRPr lang="en-IN" sz="12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6240" y="1549101"/>
            <a:ext cx="3784490" cy="51744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b="1" dirty="0">
                <a:solidFill>
                  <a:prstClr val="black"/>
                </a:solidFill>
              </a:rPr>
              <a:t>Washing experience</a:t>
            </a: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Pre </a:t>
            </a:r>
            <a:r>
              <a:rPr lang="en-US" sz="1200" b="1" dirty="0">
                <a:solidFill>
                  <a:schemeClr val="tx1"/>
                </a:solidFill>
              </a:rPr>
              <a:t>usage 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Highest </a:t>
            </a:r>
            <a:r>
              <a:rPr lang="en-US" sz="1200" dirty="0">
                <a:solidFill>
                  <a:prstClr val="black"/>
                </a:solidFill>
              </a:rPr>
              <a:t>rated : Ease of coming out from pump (MS : </a:t>
            </a:r>
            <a:r>
              <a:rPr lang="en-US" sz="1200" dirty="0" smtClean="0">
                <a:solidFill>
                  <a:prstClr val="black"/>
                </a:solidFill>
              </a:rPr>
              <a:t>4.5).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While </a:t>
            </a:r>
            <a:r>
              <a:rPr lang="en-US" sz="1200" b="1" dirty="0">
                <a:solidFill>
                  <a:schemeClr val="tx1"/>
                </a:solidFill>
              </a:rPr>
              <a:t>usage </a:t>
            </a:r>
            <a:r>
              <a:rPr lang="en-US" sz="1200" dirty="0" smtClean="0">
                <a:solidFill>
                  <a:prstClr val="black"/>
                </a:solidFill>
              </a:rPr>
              <a:t>: Highest </a:t>
            </a:r>
            <a:r>
              <a:rPr lang="en-US" sz="1200" dirty="0">
                <a:solidFill>
                  <a:prstClr val="black"/>
                </a:solidFill>
              </a:rPr>
              <a:t>rated : </a:t>
            </a:r>
            <a:r>
              <a:rPr lang="en-US" sz="1200" dirty="0">
                <a:solidFill>
                  <a:schemeClr val="tx1"/>
                </a:solidFill>
              </a:rPr>
              <a:t>Lathering capacity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MS : </a:t>
            </a:r>
            <a:r>
              <a:rPr lang="en-US" sz="1200" dirty="0" smtClean="0">
                <a:solidFill>
                  <a:prstClr val="black"/>
                </a:solidFill>
              </a:rPr>
              <a:t>4.6).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Post </a:t>
            </a:r>
            <a:r>
              <a:rPr lang="en-US" sz="1200" b="1" dirty="0">
                <a:solidFill>
                  <a:schemeClr val="tx1"/>
                </a:solidFill>
              </a:rPr>
              <a:t>usage </a:t>
            </a:r>
            <a:r>
              <a:rPr lang="en-US" sz="1200" dirty="0" smtClean="0">
                <a:solidFill>
                  <a:prstClr val="black"/>
                </a:solidFill>
              </a:rPr>
              <a:t>: </a:t>
            </a:r>
            <a:r>
              <a:rPr lang="en-US" sz="1200" dirty="0">
                <a:solidFill>
                  <a:prstClr val="black"/>
                </a:solidFill>
              </a:rPr>
              <a:t>Highest rated : </a:t>
            </a:r>
            <a:r>
              <a:rPr lang="en-US" sz="1200" dirty="0">
                <a:solidFill>
                  <a:schemeClr val="tx1"/>
                </a:solidFill>
              </a:rPr>
              <a:t>Removing dirt </a:t>
            </a:r>
            <a:r>
              <a:rPr lang="en-US" sz="1200" dirty="0">
                <a:solidFill>
                  <a:prstClr val="black"/>
                </a:solidFill>
              </a:rPr>
              <a:t>(MS : 4.5).</a:t>
            </a:r>
          </a:p>
          <a:p>
            <a:pPr algn="just"/>
            <a:endParaRPr lang="en-US" sz="5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 smtClean="0">
                <a:solidFill>
                  <a:prstClr val="black"/>
                </a:solidFill>
              </a:rPr>
              <a:t>Fragrance</a:t>
            </a:r>
          </a:p>
          <a:p>
            <a:pPr algn="just"/>
            <a:endParaRPr lang="en-US" sz="1200" b="1" dirty="0">
              <a:solidFill>
                <a:prstClr val="black"/>
              </a:solidFill>
            </a:endParaRPr>
          </a:p>
          <a:p>
            <a:pPr algn="just"/>
            <a:endParaRPr lang="en-US" sz="1200" b="1" dirty="0" smtClean="0">
              <a:solidFill>
                <a:prstClr val="black"/>
              </a:solidFill>
            </a:endParaRPr>
          </a:p>
          <a:p>
            <a:pPr algn="just"/>
            <a:endParaRPr lang="en-US" sz="1200" b="1" dirty="0">
              <a:solidFill>
                <a:prstClr val="black"/>
              </a:solidFill>
            </a:endParaRPr>
          </a:p>
          <a:p>
            <a:pPr algn="just"/>
            <a:endParaRPr lang="en-US" sz="1200" dirty="0" smtClean="0">
              <a:solidFill>
                <a:prstClr val="black"/>
              </a:solidFill>
            </a:endParaRPr>
          </a:p>
          <a:p>
            <a:pPr algn="just"/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Appeal</a:t>
            </a:r>
          </a:p>
          <a:p>
            <a:pPr algn="just"/>
            <a:r>
              <a:rPr lang="en-US" sz="1200" dirty="0">
                <a:solidFill>
                  <a:prstClr val="black"/>
                </a:solidFill>
              </a:rPr>
              <a:t>Likeability :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top box-29%, MS-4.0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dirty="0">
                <a:solidFill>
                  <a:prstClr val="black"/>
                </a:solidFill>
              </a:rPr>
              <a:t>Satisfaction :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top box-31%, MS-4.0</a:t>
            </a:r>
            <a:r>
              <a:rPr lang="en-US" sz="1200" dirty="0" smtClean="0">
                <a:solidFill>
                  <a:prstClr val="black"/>
                </a:solidFill>
              </a:rPr>
              <a:t>) 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dirty="0">
                <a:solidFill>
                  <a:prstClr val="black"/>
                </a:solidFill>
              </a:rPr>
              <a:t>Trial intention :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top box-29%, MS-3.9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IN" sz="1200" dirty="0">
              <a:solidFill>
                <a:prstClr val="white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Overall comparison: </a:t>
            </a:r>
          </a:p>
          <a:p>
            <a:pPr marL="180000" lvl="1" indent="-144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Pre usage </a:t>
            </a:r>
            <a:r>
              <a:rPr lang="en-US" sz="13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Sample </a:t>
            </a:r>
            <a:r>
              <a:rPr lang="en-US" sz="1200" dirty="0" smtClean="0">
                <a:solidFill>
                  <a:prstClr val="black"/>
                </a:solidFill>
              </a:rPr>
              <a:t>S/37/T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was ahead </a:t>
            </a:r>
            <a:r>
              <a:rPr lang="en-US" sz="1200" dirty="0" smtClean="0">
                <a:solidFill>
                  <a:schemeClr val="tx1"/>
                </a:solidFill>
              </a:rPr>
              <a:t>of J/12/L and </a:t>
            </a:r>
            <a:r>
              <a:rPr lang="en-US" sz="1200" dirty="0">
                <a:solidFill>
                  <a:schemeClr val="tx1"/>
                </a:solidFill>
              </a:rPr>
              <a:t>trailing </a:t>
            </a:r>
            <a:r>
              <a:rPr lang="en-US" sz="1200" dirty="0" smtClean="0">
                <a:solidFill>
                  <a:schemeClr val="tx1"/>
                </a:solidFill>
              </a:rPr>
              <a:t>behind P/59/K </a:t>
            </a:r>
            <a:r>
              <a:rPr lang="en-US" sz="1200" dirty="0">
                <a:solidFill>
                  <a:schemeClr val="tx1"/>
                </a:solidFill>
              </a:rPr>
              <a:t>in all the </a:t>
            </a:r>
            <a:r>
              <a:rPr lang="en-US" sz="1200" dirty="0" smtClean="0">
                <a:solidFill>
                  <a:schemeClr val="tx1"/>
                </a:solidFill>
              </a:rPr>
              <a:t>attributes</a:t>
            </a:r>
            <a:endParaRPr lang="en-US" sz="1200" dirty="0">
              <a:solidFill>
                <a:schemeClr val="tx1"/>
              </a:solidFill>
            </a:endParaRPr>
          </a:p>
          <a:p>
            <a:pPr marL="180000" lvl="1" indent="-144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While usage </a:t>
            </a:r>
            <a:r>
              <a:rPr lang="en-US" sz="13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Sample </a:t>
            </a:r>
            <a:r>
              <a:rPr lang="en-US" sz="1200" dirty="0">
                <a:solidFill>
                  <a:prstClr val="black"/>
                </a:solidFill>
              </a:rPr>
              <a:t>S/37/T</a:t>
            </a:r>
            <a:r>
              <a:rPr lang="en-US" sz="1200" dirty="0">
                <a:solidFill>
                  <a:schemeClr val="tx1"/>
                </a:solidFill>
              </a:rPr>
              <a:t> was ahead of </a:t>
            </a:r>
            <a:r>
              <a:rPr lang="en-US" sz="1200" dirty="0" smtClean="0">
                <a:solidFill>
                  <a:schemeClr val="tx1"/>
                </a:solidFill>
              </a:rPr>
              <a:t>J/12/L </a:t>
            </a:r>
            <a:r>
              <a:rPr lang="en-US" sz="1200" dirty="0">
                <a:solidFill>
                  <a:schemeClr val="tx1"/>
                </a:solidFill>
              </a:rPr>
              <a:t>and trailing behind </a:t>
            </a:r>
            <a:r>
              <a:rPr lang="en-US" sz="1200" dirty="0" smtClean="0">
                <a:solidFill>
                  <a:schemeClr val="tx1"/>
                </a:solidFill>
              </a:rPr>
              <a:t>P/59/K </a:t>
            </a:r>
            <a:r>
              <a:rPr lang="en-US" sz="1200" dirty="0">
                <a:solidFill>
                  <a:schemeClr val="tx1"/>
                </a:solidFill>
              </a:rPr>
              <a:t>in all the attributes</a:t>
            </a:r>
          </a:p>
          <a:p>
            <a:pPr marL="180000" lvl="1" indent="-144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tx1"/>
                </a:solidFill>
              </a:rPr>
              <a:t>Post </a:t>
            </a:r>
            <a:r>
              <a:rPr lang="en-US" sz="1300" b="1" dirty="0">
                <a:solidFill>
                  <a:schemeClr val="tx1"/>
                </a:solidFill>
              </a:rPr>
              <a:t>usage </a:t>
            </a:r>
            <a:r>
              <a:rPr lang="en-US" sz="13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Sample </a:t>
            </a:r>
            <a:r>
              <a:rPr lang="en-US" sz="1200" dirty="0">
                <a:solidFill>
                  <a:prstClr val="black"/>
                </a:solidFill>
              </a:rPr>
              <a:t>S/37/T</a:t>
            </a:r>
            <a:r>
              <a:rPr lang="en-US" sz="1200" dirty="0">
                <a:solidFill>
                  <a:schemeClr val="tx1"/>
                </a:solidFill>
              </a:rPr>
              <a:t> was ahead of </a:t>
            </a:r>
            <a:r>
              <a:rPr lang="en-US" sz="1200" dirty="0" smtClean="0">
                <a:solidFill>
                  <a:schemeClr val="tx1"/>
                </a:solidFill>
              </a:rPr>
              <a:t>J/12/L </a:t>
            </a:r>
            <a:r>
              <a:rPr lang="en-US" sz="1200" dirty="0">
                <a:solidFill>
                  <a:schemeClr val="tx1"/>
                </a:solidFill>
              </a:rPr>
              <a:t>and trailing behind </a:t>
            </a:r>
            <a:r>
              <a:rPr lang="en-US" sz="1200" dirty="0" smtClean="0">
                <a:solidFill>
                  <a:schemeClr val="tx1"/>
                </a:solidFill>
              </a:rPr>
              <a:t>P/59/K </a:t>
            </a:r>
            <a:r>
              <a:rPr lang="en-US" sz="1200" dirty="0">
                <a:solidFill>
                  <a:schemeClr val="tx1"/>
                </a:solidFill>
              </a:rPr>
              <a:t>in all the attributes</a:t>
            </a:r>
          </a:p>
          <a:p>
            <a:pPr marL="0" lvl="1" algn="just">
              <a:spcBef>
                <a:spcPct val="0"/>
              </a:spcBef>
            </a:pPr>
            <a:r>
              <a:rPr lang="en-US" sz="1200" b="1" dirty="0" smtClean="0">
                <a:solidFill>
                  <a:prstClr val="black"/>
                </a:solidFill>
              </a:rPr>
              <a:t>Ultimate </a:t>
            </a:r>
            <a:r>
              <a:rPr lang="en-US" sz="1200" b="1" dirty="0">
                <a:solidFill>
                  <a:prstClr val="black"/>
                </a:solidFill>
              </a:rPr>
              <a:t>Preference</a:t>
            </a:r>
            <a:r>
              <a:rPr lang="en-US" sz="1300" b="1" dirty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37% </a:t>
            </a:r>
            <a:r>
              <a:rPr lang="en-US" sz="1200" dirty="0">
                <a:solidFill>
                  <a:schemeClr val="tx1"/>
                </a:solidFill>
              </a:rPr>
              <a:t>of the respondents preferred Sample </a:t>
            </a:r>
            <a:r>
              <a:rPr lang="en-US" sz="1200" dirty="0" smtClean="0">
                <a:solidFill>
                  <a:schemeClr val="tx1"/>
                </a:solidFill>
              </a:rPr>
              <a:t>S/37/T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7413" y="1549101"/>
            <a:ext cx="3797234" cy="51744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b="1" dirty="0">
                <a:solidFill>
                  <a:prstClr val="black"/>
                </a:solidFill>
              </a:rPr>
              <a:t>Washing experience</a:t>
            </a: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Pre </a:t>
            </a:r>
            <a:r>
              <a:rPr lang="en-US" sz="1200" b="1" dirty="0">
                <a:solidFill>
                  <a:schemeClr val="tx1"/>
                </a:solidFill>
              </a:rPr>
              <a:t>usage 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Highest rated : Ease of coming out from pump (MS : 4.5).</a:t>
            </a: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While </a:t>
            </a:r>
            <a:r>
              <a:rPr lang="en-US" sz="1200" b="1" dirty="0">
                <a:solidFill>
                  <a:schemeClr val="tx1"/>
                </a:solidFill>
              </a:rPr>
              <a:t>usage </a:t>
            </a:r>
            <a:r>
              <a:rPr lang="en-US" sz="1200" dirty="0" smtClean="0">
                <a:solidFill>
                  <a:prstClr val="black"/>
                </a:solidFill>
              </a:rPr>
              <a:t>: </a:t>
            </a:r>
            <a:r>
              <a:rPr lang="en-US" sz="1200" dirty="0">
                <a:solidFill>
                  <a:prstClr val="black"/>
                </a:solidFill>
              </a:rPr>
              <a:t>Highest rated : </a:t>
            </a:r>
            <a:r>
              <a:rPr lang="en-US" sz="1200" dirty="0">
                <a:solidFill>
                  <a:schemeClr val="tx1"/>
                </a:solidFill>
              </a:rPr>
              <a:t>Cleaning ability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MS : </a:t>
            </a:r>
            <a:r>
              <a:rPr lang="en-US" sz="1200" dirty="0" smtClean="0">
                <a:solidFill>
                  <a:prstClr val="black"/>
                </a:solidFill>
              </a:rPr>
              <a:t>4.1).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Post </a:t>
            </a:r>
            <a:r>
              <a:rPr lang="en-US" sz="1200" b="1" dirty="0">
                <a:solidFill>
                  <a:schemeClr val="tx1"/>
                </a:solidFill>
              </a:rPr>
              <a:t>usage </a:t>
            </a:r>
            <a:r>
              <a:rPr lang="en-US" sz="1200" dirty="0" smtClean="0">
                <a:solidFill>
                  <a:prstClr val="black"/>
                </a:solidFill>
              </a:rPr>
              <a:t>: Highest </a:t>
            </a:r>
            <a:r>
              <a:rPr lang="en-US" sz="1200" dirty="0">
                <a:solidFill>
                  <a:prstClr val="black"/>
                </a:solidFill>
              </a:rPr>
              <a:t>rated : </a:t>
            </a:r>
            <a:r>
              <a:rPr lang="en-US" sz="1200" dirty="0">
                <a:solidFill>
                  <a:schemeClr val="tx1"/>
                </a:solidFill>
              </a:rPr>
              <a:t>Removing dirt </a:t>
            </a:r>
            <a:r>
              <a:rPr lang="en-US" sz="1200" dirty="0">
                <a:solidFill>
                  <a:prstClr val="black"/>
                </a:solidFill>
              </a:rPr>
              <a:t>(MS : </a:t>
            </a:r>
            <a:r>
              <a:rPr lang="en-US" sz="1200" dirty="0" smtClean="0">
                <a:solidFill>
                  <a:prstClr val="black"/>
                </a:solidFill>
              </a:rPr>
              <a:t>3.8).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endParaRPr lang="en-US" sz="5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 smtClean="0">
                <a:solidFill>
                  <a:prstClr val="black"/>
                </a:solidFill>
              </a:rPr>
              <a:t>Fragrance</a:t>
            </a:r>
          </a:p>
          <a:p>
            <a:pPr algn="just"/>
            <a:endParaRPr lang="en-US" sz="1200" b="1" dirty="0">
              <a:solidFill>
                <a:prstClr val="black"/>
              </a:solidFill>
            </a:endParaRPr>
          </a:p>
          <a:p>
            <a:pPr algn="just"/>
            <a:endParaRPr lang="en-US" sz="1200" b="1" dirty="0">
              <a:solidFill>
                <a:prstClr val="black"/>
              </a:solidFill>
            </a:endParaRPr>
          </a:p>
          <a:p>
            <a:pPr algn="just"/>
            <a:endParaRPr lang="en-US" sz="1200" dirty="0" smtClean="0">
              <a:solidFill>
                <a:prstClr val="black"/>
              </a:solidFill>
            </a:endParaRPr>
          </a:p>
          <a:p>
            <a:pPr algn="just"/>
            <a:endParaRPr lang="en-US" sz="1200" dirty="0">
              <a:solidFill>
                <a:prstClr val="black"/>
              </a:solidFill>
            </a:endParaRPr>
          </a:p>
          <a:p>
            <a:pPr algn="just"/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Appeal</a:t>
            </a:r>
          </a:p>
          <a:p>
            <a:pPr algn="just"/>
            <a:r>
              <a:rPr lang="en-US" sz="1200" dirty="0">
                <a:solidFill>
                  <a:prstClr val="black"/>
                </a:solidFill>
              </a:rPr>
              <a:t>Likeability :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top box-3% , MS-3.0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dirty="0">
                <a:solidFill>
                  <a:prstClr val="black"/>
                </a:solidFill>
              </a:rPr>
              <a:t>Satisfaction :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top box-6% , MS-3.0</a:t>
            </a:r>
            <a:r>
              <a:rPr lang="en-US" sz="1200" dirty="0" smtClean="0">
                <a:solidFill>
                  <a:prstClr val="black"/>
                </a:solidFill>
              </a:rPr>
              <a:t>) </a:t>
            </a:r>
            <a:endParaRPr lang="en-US" sz="1200" dirty="0">
              <a:solidFill>
                <a:prstClr val="black"/>
              </a:solidFill>
            </a:endParaRPr>
          </a:p>
          <a:p>
            <a:pPr algn="just"/>
            <a:r>
              <a:rPr lang="en-US" sz="1200" dirty="0">
                <a:solidFill>
                  <a:prstClr val="black"/>
                </a:solidFill>
              </a:rPr>
              <a:t>Trial intention : 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top box-14% , MS-3.0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</a:p>
          <a:p>
            <a:pPr algn="just"/>
            <a:r>
              <a:rPr lang="en-US" sz="1200" b="1" dirty="0">
                <a:solidFill>
                  <a:prstClr val="black"/>
                </a:solidFill>
              </a:rPr>
              <a:t>Overall comparison: </a:t>
            </a:r>
          </a:p>
          <a:p>
            <a:pPr marL="180000" lvl="1" indent="-144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Pre usage </a:t>
            </a:r>
            <a:r>
              <a:rPr lang="en-US" sz="13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Sample J/12/L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was trailing behind</a:t>
            </a:r>
            <a:r>
              <a:rPr lang="en-US" sz="1200" dirty="0" smtClean="0">
                <a:solidFill>
                  <a:schemeClr val="tx1"/>
                </a:solidFill>
              </a:rPr>
              <a:t> both </a:t>
            </a:r>
            <a:r>
              <a:rPr lang="en-US" sz="1200" dirty="0">
                <a:solidFill>
                  <a:schemeClr val="tx1"/>
                </a:solidFill>
              </a:rPr>
              <a:t>sample in all the attributes</a:t>
            </a:r>
          </a:p>
          <a:p>
            <a:pPr marL="180000" lvl="1" indent="-144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While usage </a:t>
            </a:r>
            <a:r>
              <a:rPr lang="en-US" sz="13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Sample J/12/L was trailing behind </a:t>
            </a:r>
            <a:r>
              <a:rPr lang="en-US" sz="1200" dirty="0" smtClean="0">
                <a:solidFill>
                  <a:schemeClr val="tx1"/>
                </a:solidFill>
              </a:rPr>
              <a:t>both </a:t>
            </a:r>
            <a:r>
              <a:rPr lang="en-US" sz="1200" dirty="0">
                <a:solidFill>
                  <a:schemeClr val="tx1"/>
                </a:solidFill>
              </a:rPr>
              <a:t>sample in all the attributes</a:t>
            </a:r>
          </a:p>
          <a:p>
            <a:pPr marL="180000" lvl="1" indent="-144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chemeClr val="tx1"/>
                </a:solidFill>
              </a:rPr>
              <a:t>Post </a:t>
            </a:r>
            <a:r>
              <a:rPr lang="en-US" sz="1300" b="1" dirty="0">
                <a:solidFill>
                  <a:schemeClr val="tx1"/>
                </a:solidFill>
              </a:rPr>
              <a:t>usage </a:t>
            </a:r>
            <a:r>
              <a:rPr lang="en-US" sz="13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Sample J/12/L was trailing behind </a:t>
            </a:r>
            <a:r>
              <a:rPr lang="en-US" sz="1200" dirty="0" smtClean="0">
                <a:solidFill>
                  <a:schemeClr val="tx1"/>
                </a:solidFill>
              </a:rPr>
              <a:t>both </a:t>
            </a:r>
            <a:r>
              <a:rPr lang="en-US" sz="1200" dirty="0">
                <a:solidFill>
                  <a:schemeClr val="tx1"/>
                </a:solidFill>
              </a:rPr>
              <a:t>sample in all the </a:t>
            </a:r>
            <a:r>
              <a:rPr lang="en-US" sz="1200" dirty="0" smtClean="0">
                <a:solidFill>
                  <a:schemeClr val="tx1"/>
                </a:solidFill>
              </a:rPr>
              <a:t>attributes</a:t>
            </a:r>
            <a:endParaRPr lang="en-US" sz="1200" dirty="0">
              <a:solidFill>
                <a:schemeClr val="tx1"/>
              </a:solidFill>
            </a:endParaRPr>
          </a:p>
          <a:p>
            <a:pPr marL="0" lvl="1" algn="just">
              <a:spcBef>
                <a:spcPct val="0"/>
              </a:spcBef>
            </a:pPr>
            <a:r>
              <a:rPr lang="en-US" sz="1200" b="1" dirty="0">
                <a:solidFill>
                  <a:prstClr val="black"/>
                </a:solidFill>
              </a:rPr>
              <a:t>Ultimate Preference</a:t>
            </a:r>
            <a:r>
              <a:rPr lang="en-US" sz="1300" b="1" dirty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11</a:t>
            </a:r>
            <a:r>
              <a:rPr lang="en-US" sz="1200" dirty="0">
                <a:solidFill>
                  <a:schemeClr val="tx1"/>
                </a:solidFill>
              </a:rPr>
              <a:t>% of the respondents preferred Sample J/12/L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en-US" sz="1300" dirty="0">
              <a:solidFill>
                <a:schemeClr val="tx1"/>
              </a:solidFill>
            </a:endParaRPr>
          </a:p>
          <a:p>
            <a:pPr algn="just"/>
            <a:endParaRPr lang="en-IN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4994" y="1240393"/>
            <a:ext cx="2697886" cy="238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P/59/K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1070" y="1240393"/>
            <a:ext cx="2697886" cy="2383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S/37/T</a:t>
            </a:r>
            <a:endParaRPr lang="en-IN" sz="14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77087" y="1240393"/>
            <a:ext cx="2697886" cy="2383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J/12/L</a:t>
            </a:r>
            <a:endParaRPr lang="en-IN" sz="1400" dirty="0">
              <a:solidFill>
                <a:prstClr val="black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86428"/>
              </p:ext>
            </p:extLst>
          </p:nvPr>
        </p:nvGraphicFramePr>
        <p:xfrm>
          <a:off x="4298050" y="2966474"/>
          <a:ext cx="3097854" cy="8534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25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65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Nature</a:t>
                      </a:r>
                      <a:endParaRPr lang="en-IN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>
                          <a:solidFill>
                            <a:prstClr val="black"/>
                          </a:solidFill>
                        </a:rPr>
                        <a:t>Performance Indicators</a:t>
                      </a:r>
                      <a:endParaRPr lang="en-IN" sz="1100" b="1" dirty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Floral</a:t>
                      </a:r>
                    </a:p>
                    <a:p>
                      <a:pPr algn="ctr"/>
                      <a:r>
                        <a:rPr lang="en-US" sz="1100" dirty="0" smtClean="0"/>
                        <a:t>20%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Pleasant – (</a:t>
                      </a: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Top 2 box : 71%, MS : 3.9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pPr algn="ctr"/>
                      <a:r>
                        <a:rPr lang="en-US" sz="1100" dirty="0" smtClean="0"/>
                        <a:t>Appeal</a:t>
                      </a:r>
                      <a:r>
                        <a:rPr lang="en-US" sz="1100" baseline="0" dirty="0" smtClean="0"/>
                        <a:t> – 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Top 2 box : 66%, MS : 3.8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Intensity - (MS : 3.3)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64979"/>
              </p:ext>
            </p:extLst>
          </p:nvPr>
        </p:nvGraphicFramePr>
        <p:xfrm>
          <a:off x="8184357" y="2785387"/>
          <a:ext cx="3097854" cy="86138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25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70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Nature</a:t>
                      </a:r>
                      <a:endParaRPr lang="en-IN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>
                          <a:solidFill>
                            <a:prstClr val="black"/>
                          </a:solidFill>
                        </a:rPr>
                        <a:t>Performance Indicators</a:t>
                      </a:r>
                      <a:endParaRPr lang="en-IN" sz="1100" b="1" dirty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Floral</a:t>
                      </a:r>
                    </a:p>
                    <a:p>
                      <a:pPr algn="ctr"/>
                      <a:r>
                        <a:rPr lang="en-US" sz="1100" dirty="0" smtClean="0"/>
                        <a:t>23%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Pleasant – (</a:t>
                      </a: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 2 box : 37%, MS : 2.9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pPr algn="ctr"/>
                      <a:r>
                        <a:rPr lang="en-US" sz="1100" dirty="0" smtClean="0"/>
                        <a:t>Appeal</a:t>
                      </a:r>
                      <a:r>
                        <a:rPr lang="en-US" sz="1100" baseline="0" dirty="0" smtClean="0"/>
                        <a:t> – 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 2 box : 37%, MS : 3.0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Intensity - (MS : 2.3)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24687"/>
              </p:ext>
            </p:extLst>
          </p:nvPr>
        </p:nvGraphicFramePr>
        <p:xfrm>
          <a:off x="465026" y="2970061"/>
          <a:ext cx="3097854" cy="8534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16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14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52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Nature</a:t>
                      </a:r>
                      <a:endParaRPr lang="en-IN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dirty="0" smtClean="0">
                          <a:solidFill>
                            <a:prstClr val="black"/>
                          </a:solidFill>
                        </a:rPr>
                        <a:t>Performance Indicators</a:t>
                      </a:r>
                      <a:endParaRPr lang="en-IN" sz="1100" b="1" dirty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8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Lifebuoy</a:t>
                      </a:r>
                    </a:p>
                    <a:p>
                      <a:pPr algn="ctr"/>
                      <a:r>
                        <a:rPr lang="en-US" sz="1100" dirty="0" smtClean="0"/>
                        <a:t>37%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Pleasant – (</a:t>
                      </a: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Top 2 box : 77%, MS : 4.1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pPr algn="ctr"/>
                      <a:r>
                        <a:rPr lang="en-US" sz="1100" dirty="0" smtClean="0"/>
                        <a:t>Appeal</a:t>
                      </a:r>
                      <a:r>
                        <a:rPr lang="en-US" sz="1100" baseline="0" dirty="0" smtClean="0"/>
                        <a:t> – 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 </a:t>
                      </a: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2 box : 77%, MS : 4.1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</a:rPr>
                        <a:t>Intensity - (MS : 3.3)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6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77" y="1258063"/>
            <a:ext cx="11766896" cy="537940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100" dirty="0"/>
              <a:t>A CLT (Central Location Test) </a:t>
            </a:r>
            <a:r>
              <a:rPr lang="en-US" sz="2100" dirty="0" smtClean="0"/>
              <a:t>was conducted </a:t>
            </a:r>
            <a:r>
              <a:rPr lang="en-US" sz="2100" dirty="0"/>
              <a:t>with the pre-qualified/screened informants wherein informants </a:t>
            </a:r>
            <a:r>
              <a:rPr lang="en-US" sz="2100" dirty="0" smtClean="0"/>
              <a:t>were called </a:t>
            </a:r>
            <a:r>
              <a:rPr lang="en-US" sz="2100" dirty="0"/>
              <a:t>to a venue to participate in the research</a:t>
            </a:r>
            <a:r>
              <a:rPr lang="en-US" sz="2100" dirty="0" smtClean="0"/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sz="1900" dirty="0" smtClean="0"/>
              <a:t>Research </a:t>
            </a:r>
            <a:r>
              <a:rPr lang="en-IN" sz="1900" dirty="0"/>
              <a:t>Tool:</a:t>
            </a:r>
            <a:r>
              <a:rPr lang="en-US" sz="1900" dirty="0"/>
              <a:t> A structured questionnaire with close and open ended questions </a:t>
            </a:r>
            <a:r>
              <a:rPr lang="en-US" sz="1900" dirty="0" smtClean="0"/>
              <a:t>was administered </a:t>
            </a:r>
            <a:r>
              <a:rPr lang="en-US" sz="1900" dirty="0"/>
              <a:t>across the respondents to garner information</a:t>
            </a:r>
            <a:r>
              <a:rPr lang="en-US" sz="1900" dirty="0" smtClean="0"/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1700" dirty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sz="1900" dirty="0"/>
              <a:t>Research Approach: Respondents were given three samples to try and their feedback on the same was </a:t>
            </a:r>
            <a:r>
              <a:rPr lang="en-IN" sz="1900" dirty="0" smtClean="0"/>
              <a:t>captured.</a:t>
            </a:r>
            <a:endParaRPr lang="en-IN" sz="1900" dirty="0"/>
          </a:p>
          <a:p>
            <a:pPr algn="just">
              <a:lnSpc>
                <a:spcPct val="110000"/>
              </a:lnSpc>
            </a:pPr>
            <a:endParaRPr lang="en-IN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IN" dirty="0"/>
              <a:t>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IN" dirty="0"/>
          </a:p>
          <a:p>
            <a:pPr marL="0" indent="0" algn="just">
              <a:lnSpc>
                <a:spcPct val="110000"/>
              </a:lnSpc>
              <a:buNone/>
            </a:pPr>
            <a:endParaRPr lang="en-IN" dirty="0"/>
          </a:p>
          <a:p>
            <a:pPr algn="just">
              <a:lnSpc>
                <a:spcPct val="110000"/>
              </a:lnSpc>
            </a:pPr>
            <a:endParaRPr lang="en-IN" dirty="0"/>
          </a:p>
          <a:p>
            <a:pPr algn="just">
              <a:lnSpc>
                <a:spcPct val="110000"/>
              </a:lnSpc>
            </a:pPr>
            <a:endParaRPr lang="en-IN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IN" sz="1700" dirty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1900" dirty="0"/>
              <a:t>The SPSS software </a:t>
            </a:r>
            <a:r>
              <a:rPr lang="en-US" sz="1900" dirty="0" smtClean="0"/>
              <a:t>was used </a:t>
            </a:r>
            <a:r>
              <a:rPr lang="en-US" sz="1900" dirty="0"/>
              <a:t>to execute the analysis process. Methods such as </a:t>
            </a:r>
            <a:r>
              <a:rPr lang="en-US" sz="1900" dirty="0" smtClean="0"/>
              <a:t>bar and line </a:t>
            </a:r>
            <a:r>
              <a:rPr lang="en-US" sz="1900" dirty="0"/>
              <a:t>charts and tabular formats </a:t>
            </a:r>
            <a:r>
              <a:rPr lang="en-US" sz="1900" dirty="0" smtClean="0"/>
              <a:t>were </a:t>
            </a:r>
            <a:r>
              <a:rPr lang="en-US" sz="1900" dirty="0"/>
              <a:t>used to derive &amp; summarize the data</a:t>
            </a:r>
            <a:r>
              <a:rPr lang="en-US" sz="1900" dirty="0" smtClean="0"/>
              <a:t>.</a:t>
            </a:r>
            <a:endParaRPr lang="en-US" sz="1900" dirty="0"/>
          </a:p>
          <a:p>
            <a:pPr marL="0" indent="0" algn="just">
              <a:buNone/>
            </a:pPr>
            <a:r>
              <a:rPr lang="en-IN" dirty="0"/>
              <a:t> 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4</a:t>
            </a:fld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321303" y="3170047"/>
            <a:ext cx="11497420" cy="2104795"/>
            <a:chOff x="185054" y="3780609"/>
            <a:chExt cx="8109861" cy="2260964"/>
          </a:xfrm>
          <a:solidFill>
            <a:schemeClr val="accent1"/>
          </a:solidFill>
        </p:grpSpPr>
        <p:sp>
          <p:nvSpPr>
            <p:cNvPr id="7" name="Rounded Rectangle 6"/>
            <p:cNvSpPr/>
            <p:nvPr/>
          </p:nvSpPr>
          <p:spPr>
            <a:xfrm>
              <a:off x="185054" y="3780609"/>
              <a:ext cx="1349829" cy="2162991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Interviewer </a:t>
              </a:r>
              <a:r>
                <a:rPr lang="en-US" sz="1600" dirty="0" smtClean="0">
                  <a:solidFill>
                    <a:schemeClr val="accent2"/>
                  </a:solidFill>
                </a:rPr>
                <a:t>gave </a:t>
              </a:r>
              <a:r>
                <a:rPr lang="en-US" sz="1600" dirty="0">
                  <a:solidFill>
                    <a:schemeClr val="accent2"/>
                  </a:solidFill>
                </a:rPr>
                <a:t>Sample 1 to respondents, then </a:t>
              </a:r>
              <a:r>
                <a:rPr lang="en-US" sz="1600" dirty="0" smtClean="0">
                  <a:solidFill>
                    <a:schemeClr val="accent2"/>
                  </a:solidFill>
                </a:rPr>
                <a:t>asked </a:t>
              </a:r>
              <a:r>
                <a:rPr lang="en-US" sz="1600" dirty="0">
                  <a:solidFill>
                    <a:schemeClr val="accent2"/>
                  </a:solidFill>
                </a:rPr>
                <a:t>them to try it &amp; rate it on  various parameters </a:t>
              </a:r>
            </a:p>
          </p:txBody>
        </p:sp>
        <p:sp>
          <p:nvSpPr>
            <p:cNvPr id="8" name="Right Arrow 12"/>
            <p:cNvSpPr/>
            <p:nvPr/>
          </p:nvSpPr>
          <p:spPr>
            <a:xfrm>
              <a:off x="1542604" y="4717870"/>
              <a:ext cx="329738" cy="352697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tx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ight Arrow 14"/>
            <p:cNvSpPr/>
            <p:nvPr/>
          </p:nvSpPr>
          <p:spPr>
            <a:xfrm>
              <a:off x="3222171" y="4770122"/>
              <a:ext cx="329738" cy="352697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tx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ight Arrow 15"/>
            <p:cNvSpPr/>
            <p:nvPr/>
          </p:nvSpPr>
          <p:spPr>
            <a:xfrm>
              <a:off x="4901738" y="4770122"/>
              <a:ext cx="329738" cy="352697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tx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ight Arrow 16"/>
            <p:cNvSpPr/>
            <p:nvPr/>
          </p:nvSpPr>
          <p:spPr>
            <a:xfrm>
              <a:off x="6604462" y="4785361"/>
              <a:ext cx="329738" cy="352697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tx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ounded Rectangle 17"/>
            <p:cNvSpPr/>
            <p:nvPr/>
          </p:nvSpPr>
          <p:spPr>
            <a:xfrm>
              <a:off x="1872342" y="3812722"/>
              <a:ext cx="1349829" cy="2162991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Before placing 2</a:t>
              </a:r>
              <a:r>
                <a:rPr lang="en-US" sz="1600" baseline="30000" dirty="0">
                  <a:solidFill>
                    <a:schemeClr val="accent2"/>
                  </a:solidFill>
                </a:rPr>
                <a:t>nd</a:t>
              </a:r>
              <a:r>
                <a:rPr lang="en-US" sz="1600" dirty="0">
                  <a:solidFill>
                    <a:schemeClr val="accent2"/>
                  </a:solidFill>
                </a:rPr>
                <a:t> Sample, respondents </a:t>
              </a:r>
              <a:r>
                <a:rPr lang="en-US" sz="1600" dirty="0" smtClean="0">
                  <a:solidFill>
                    <a:schemeClr val="accent2"/>
                  </a:solidFill>
                </a:rPr>
                <a:t>were given </a:t>
              </a:r>
              <a:r>
                <a:rPr lang="en-US" sz="1600" dirty="0">
                  <a:solidFill>
                    <a:schemeClr val="accent2"/>
                  </a:solidFill>
                </a:rPr>
                <a:t>coffee beans to clear any lingering fragrance</a:t>
              </a:r>
            </a:p>
          </p:txBody>
        </p:sp>
        <p:sp>
          <p:nvSpPr>
            <p:cNvPr id="13" name="Rounded Rectangle 18"/>
            <p:cNvSpPr/>
            <p:nvPr/>
          </p:nvSpPr>
          <p:spPr>
            <a:xfrm>
              <a:off x="3551909" y="3856809"/>
              <a:ext cx="1349829" cy="2162991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The same process </a:t>
              </a:r>
              <a:r>
                <a:rPr lang="en-US" sz="1600" dirty="0" smtClean="0">
                  <a:solidFill>
                    <a:schemeClr val="accent2"/>
                  </a:solidFill>
                </a:rPr>
                <a:t>was followed </a:t>
              </a:r>
              <a:r>
                <a:rPr lang="en-US" sz="1600" dirty="0">
                  <a:solidFill>
                    <a:schemeClr val="accent2"/>
                  </a:solidFill>
                </a:rPr>
                <a:t>for other Samples</a:t>
              </a:r>
            </a:p>
          </p:txBody>
        </p:sp>
        <p:sp>
          <p:nvSpPr>
            <p:cNvPr id="14" name="Rounded Rectangle 19"/>
            <p:cNvSpPr/>
            <p:nvPr/>
          </p:nvSpPr>
          <p:spPr>
            <a:xfrm>
              <a:off x="5257800" y="3856809"/>
              <a:ext cx="1349829" cy="2162991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The comparison </a:t>
              </a:r>
              <a:r>
                <a:rPr lang="en-US" sz="1600" dirty="0" smtClean="0">
                  <a:solidFill>
                    <a:schemeClr val="accent2"/>
                  </a:solidFill>
                </a:rPr>
                <a:t>was done </a:t>
              </a:r>
              <a:r>
                <a:rPr lang="en-US" sz="1600" dirty="0">
                  <a:solidFill>
                    <a:schemeClr val="accent2"/>
                  </a:solidFill>
                </a:rPr>
                <a:t>for all the 3 Samples on various parameters</a:t>
              </a:r>
            </a:p>
          </p:txBody>
        </p:sp>
        <p:sp>
          <p:nvSpPr>
            <p:cNvPr id="15" name="Rounded Rectangle 20"/>
            <p:cNvSpPr/>
            <p:nvPr/>
          </p:nvSpPr>
          <p:spPr>
            <a:xfrm>
              <a:off x="6945086" y="3878582"/>
              <a:ext cx="1349829" cy="2162991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At last stage respondents </a:t>
              </a:r>
              <a:r>
                <a:rPr lang="en-US" sz="1600" dirty="0" smtClean="0">
                  <a:solidFill>
                    <a:schemeClr val="accent2"/>
                  </a:solidFill>
                </a:rPr>
                <a:t>were asked </a:t>
              </a:r>
              <a:r>
                <a:rPr lang="en-US" sz="1600" dirty="0">
                  <a:solidFill>
                    <a:schemeClr val="accent2"/>
                  </a:solidFill>
                </a:rPr>
                <a:t>to Rank the Samples.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6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Sig. Test </a:t>
            </a:r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64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Usage - P/59/K vs. S/37/T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4123" y="1298034"/>
          <a:ext cx="11450507" cy="444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7877"/>
                <a:gridCol w="754743"/>
                <a:gridCol w="798286"/>
                <a:gridCol w="943428"/>
                <a:gridCol w="682172"/>
                <a:gridCol w="1675188"/>
                <a:gridCol w="4928813"/>
              </a:tblGrid>
              <a:tr h="555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I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P/59/K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S/37/T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 statistic t</a:t>
                      </a:r>
                      <a:endParaRPr lang="en-IN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Alternate hypothesis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Inference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Viscosity ( Texture)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(p=0.198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Lathering Capacity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4.6</a:t>
                      </a:r>
                      <a:endParaRPr lang="en-IN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.274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.786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(p=0.786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Lathering Quality-Creaminess of lather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(p=0.226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Feel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skin during use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(p=0.402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Cleaning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(p=0.083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Rinse-off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(p=0.91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Fragrance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(p=0.202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smtClean="0"/>
              <a:t>Usage </a:t>
            </a:r>
            <a:r>
              <a:rPr lang="en-US" dirty="0"/>
              <a:t>- P/59/K vs. </a:t>
            </a:r>
            <a:r>
              <a:rPr lang="en-US" dirty="0" smtClean="0"/>
              <a:t>J/12/L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4123" y="1298034"/>
          <a:ext cx="11450507" cy="444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7877"/>
                <a:gridCol w="754743"/>
                <a:gridCol w="798286"/>
                <a:gridCol w="943428"/>
                <a:gridCol w="682172"/>
                <a:gridCol w="1675188"/>
                <a:gridCol w="4928813"/>
              </a:tblGrid>
              <a:tr h="555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I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P/59/K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J/12/L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 statistic t</a:t>
                      </a:r>
                      <a:endParaRPr lang="en-IN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Alternate hypothesis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Inference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Viscosity ( Texture)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(p=0.007,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Lathering Capacity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(p=0.001,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Lathering Quality-Creaminess of lather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(p=0.006,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Feel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skin during use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(p=0.003,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Cleaning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(p=0.000,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Rinse-off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(p=0.000,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Fragrance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(p=0.000,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1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smtClean="0"/>
              <a:t>Usage </a:t>
            </a:r>
            <a:r>
              <a:rPr lang="en-US" dirty="0"/>
              <a:t>- J/12/L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en-US" dirty="0" smtClean="0"/>
              <a:t>S/37/T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4123" y="1298034"/>
          <a:ext cx="11450507" cy="4445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7877"/>
                <a:gridCol w="754743"/>
                <a:gridCol w="798286"/>
                <a:gridCol w="943428"/>
                <a:gridCol w="682172"/>
                <a:gridCol w="1675188"/>
                <a:gridCol w="4928813"/>
              </a:tblGrid>
              <a:tr h="555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I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J/12/L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S/37/TMS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 statistic t</a:t>
                      </a:r>
                      <a:endParaRPr lang="en-IN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Alternate hypothesis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Inference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Viscosity ( Texture)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(p=0.152 that is &gt;0.05)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Lathering Capacity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4.6</a:t>
                      </a:r>
                      <a:endParaRPr lang="en-IN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(p=0.001, that is &lt;0.05)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Lathering Quality-Creaminess of lather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(p=0.58 that is &gt;0.05)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Feel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skin during use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(p=0.012 that is &gt;0.05)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Cleaning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(p=0.055 that is &gt;0.05)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Rinse-off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(p=0.58 that is &gt;0.05)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Fragrance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(p=0.001, that is &lt;0.05)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Usage - </a:t>
            </a:r>
            <a:r>
              <a:rPr lang="en-US" dirty="0"/>
              <a:t>P/59/K vs. S/37/T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4123" y="1298034"/>
          <a:ext cx="11450507" cy="27784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7877"/>
                <a:gridCol w="754743"/>
                <a:gridCol w="798286"/>
                <a:gridCol w="943428"/>
                <a:gridCol w="682172"/>
                <a:gridCol w="1675188"/>
                <a:gridCol w="4928813"/>
              </a:tblGrid>
              <a:tr h="555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I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P/59/K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S/37/T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 statistic t</a:t>
                      </a:r>
                      <a:endParaRPr lang="en-IN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Alternate hypothesis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Inference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Dirt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(p=0.757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Fragrance after washing hand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(p=0.319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Moisturizing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.882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.384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(p=0.384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Skin softening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.734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no real significant difference (p=0.734 that is &gt;0.05)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null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Usage - P/59/K vs. J/12/L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4123" y="1298034"/>
          <a:ext cx="11450507" cy="27784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7877"/>
                <a:gridCol w="754743"/>
                <a:gridCol w="798286"/>
                <a:gridCol w="943428"/>
                <a:gridCol w="682172"/>
                <a:gridCol w="1675188"/>
                <a:gridCol w="4928813"/>
              </a:tblGrid>
              <a:tr h="555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I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P/59/K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J/12/L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 statistic t</a:t>
                      </a:r>
                      <a:endParaRPr lang="en-IN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Alternate hypothesis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Inference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Dirt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(p=0.001,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Fragrance after washing hand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(p=0.000,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Moisturizing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(p=0.002,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Skin softening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(p=0.022, that is &lt;0.05) between 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P/59/K and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J/12/L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Usage </a:t>
            </a:r>
            <a:r>
              <a:rPr lang="en-US" dirty="0" smtClean="0"/>
              <a:t>- J/12/L </a:t>
            </a:r>
            <a:r>
              <a:rPr lang="en-US" dirty="0"/>
              <a:t>vs. S/37/T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4123" y="1298034"/>
          <a:ext cx="11450507" cy="27784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7877"/>
                <a:gridCol w="754743"/>
                <a:gridCol w="798286"/>
                <a:gridCol w="943428"/>
                <a:gridCol w="682172"/>
                <a:gridCol w="1675188"/>
                <a:gridCol w="4928813"/>
              </a:tblGrid>
              <a:tr h="555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Attribute</a:t>
                      </a:r>
                      <a:endParaRPr lang="en-I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J/12/L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S/37/TMS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 statistic t</a:t>
                      </a:r>
                      <a:endParaRPr lang="en-IN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Alternate hypothesis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Inference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Removing Dirt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(p=0.047, that is &lt;0.05)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Fragrance after washing hand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(p=0.000, that is &lt;0.05)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Moisturizing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(p=0.001, that is &lt;0.05)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5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Skin softening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ability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S/37/T</a:t>
                      </a:r>
                      <a:endParaRPr lang="en-IN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latin typeface="+mn-lt"/>
                        </a:rPr>
                        <a:t>There is significant difference (p=0.001, that is &lt;0.05) between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J/12/L and S/37/T</a:t>
                      </a:r>
                      <a:r>
                        <a:rPr lang="en-US" sz="1100" b="0" kern="1200" dirty="0" smtClean="0">
                          <a:latin typeface="+mn-lt"/>
                        </a:rPr>
                        <a:t>. Hence, we accept the alternate hypothesis.</a:t>
                      </a:r>
                      <a:endParaRPr lang="en-IN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4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Pleasantness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3965339" y="2436613"/>
            <a:ext cx="337018" cy="5916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36318" y="2497124"/>
            <a:ext cx="484936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37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ight Bracket 11"/>
          <p:cNvSpPr/>
          <p:nvPr/>
        </p:nvSpPr>
        <p:spPr>
          <a:xfrm>
            <a:off x="4808697" y="2436613"/>
            <a:ext cx="337018" cy="591671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9676" y="2497124"/>
            <a:ext cx="484936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26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Double Bracket 14"/>
          <p:cNvSpPr/>
          <p:nvPr/>
        </p:nvSpPr>
        <p:spPr>
          <a:xfrm>
            <a:off x="421016" y="2524018"/>
            <a:ext cx="3133165" cy="483975"/>
          </a:xfrm>
          <a:prstGeom prst="bracketPair">
            <a:avLst>
              <a:gd name="adj" fmla="val 7233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16" name="Snip Same Side Corner Rectangle 15"/>
          <p:cNvSpPr/>
          <p:nvPr/>
        </p:nvSpPr>
        <p:spPr>
          <a:xfrm>
            <a:off x="541198" y="2597976"/>
            <a:ext cx="2922978" cy="401791"/>
          </a:xfrm>
          <a:prstGeom prst="snip2Same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Gives Fresh Feeling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Right Bracket 24"/>
          <p:cNvSpPr/>
          <p:nvPr/>
        </p:nvSpPr>
        <p:spPr>
          <a:xfrm>
            <a:off x="3984173" y="3064515"/>
            <a:ext cx="337018" cy="5916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755152" y="3125026"/>
            <a:ext cx="484936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23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ight Bracket 22"/>
          <p:cNvSpPr/>
          <p:nvPr/>
        </p:nvSpPr>
        <p:spPr>
          <a:xfrm>
            <a:off x="4827531" y="3064515"/>
            <a:ext cx="337018" cy="591671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98510" y="3125026"/>
            <a:ext cx="484936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17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Double Bracket 20"/>
          <p:cNvSpPr/>
          <p:nvPr/>
        </p:nvSpPr>
        <p:spPr>
          <a:xfrm>
            <a:off x="439850" y="3151920"/>
            <a:ext cx="3133165" cy="483975"/>
          </a:xfrm>
          <a:prstGeom prst="bracketPair">
            <a:avLst>
              <a:gd name="adj" fmla="val 7233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22" name="Snip Same Side Corner Rectangle 21"/>
          <p:cNvSpPr/>
          <p:nvPr/>
        </p:nvSpPr>
        <p:spPr>
          <a:xfrm>
            <a:off x="560032" y="3212431"/>
            <a:ext cx="2922978" cy="401791"/>
          </a:xfrm>
          <a:prstGeom prst="snip2Same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Pleasant Fragrance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34" name="Right Bracket 33"/>
          <p:cNvSpPr/>
          <p:nvPr/>
        </p:nvSpPr>
        <p:spPr>
          <a:xfrm>
            <a:off x="3984173" y="3696612"/>
            <a:ext cx="337018" cy="5916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755152" y="3757123"/>
            <a:ext cx="484936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23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Right Bracket 31"/>
          <p:cNvSpPr/>
          <p:nvPr/>
        </p:nvSpPr>
        <p:spPr>
          <a:xfrm>
            <a:off x="4827531" y="3696612"/>
            <a:ext cx="337018" cy="591671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598510" y="3757123"/>
            <a:ext cx="484936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14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Double Bracket 29"/>
          <p:cNvSpPr/>
          <p:nvPr/>
        </p:nvSpPr>
        <p:spPr>
          <a:xfrm>
            <a:off x="439850" y="3784017"/>
            <a:ext cx="3133165" cy="483975"/>
          </a:xfrm>
          <a:prstGeom prst="bracketPair">
            <a:avLst>
              <a:gd name="adj" fmla="val 7233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31" name="Snip Same Side Corner Rectangle 30"/>
          <p:cNvSpPr/>
          <p:nvPr/>
        </p:nvSpPr>
        <p:spPr>
          <a:xfrm>
            <a:off x="560032" y="3857975"/>
            <a:ext cx="2922978" cy="401791"/>
          </a:xfrm>
          <a:prstGeom prst="snip2Same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Long-Lasting Fragrance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Right Bracket 42"/>
          <p:cNvSpPr/>
          <p:nvPr/>
        </p:nvSpPr>
        <p:spPr>
          <a:xfrm>
            <a:off x="4003007" y="4324514"/>
            <a:ext cx="337018" cy="5916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773986" y="4385025"/>
            <a:ext cx="484936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20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ight Bracket 40"/>
          <p:cNvSpPr/>
          <p:nvPr/>
        </p:nvSpPr>
        <p:spPr>
          <a:xfrm>
            <a:off x="4846365" y="4324514"/>
            <a:ext cx="337018" cy="591671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617344" y="4385025"/>
            <a:ext cx="484936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29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Double Bracket 38"/>
          <p:cNvSpPr/>
          <p:nvPr/>
        </p:nvSpPr>
        <p:spPr>
          <a:xfrm>
            <a:off x="458684" y="4411919"/>
            <a:ext cx="3133165" cy="483975"/>
          </a:xfrm>
          <a:prstGeom prst="bracketPair">
            <a:avLst>
              <a:gd name="adj" fmla="val 7233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578866" y="4485877"/>
            <a:ext cx="2922978" cy="401791"/>
          </a:xfrm>
          <a:prstGeom prst="snip2Same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Fragrance is mild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P/59/K </a:t>
            </a:r>
            <a:r>
              <a:rPr lang="en-US" sz="1400" dirty="0" smtClean="0">
                <a:solidFill>
                  <a:schemeClr val="tx1"/>
                </a:solidFill>
              </a:rPr>
              <a:t>: 37% of the respondent felt that fragrance gives fresh feeling.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S/37/T </a:t>
            </a:r>
            <a:r>
              <a:rPr lang="en-US" sz="1400" dirty="0" smtClean="0">
                <a:solidFill>
                  <a:schemeClr val="tx1"/>
                </a:solidFill>
              </a:rPr>
              <a:t>: Mild fragrance was the key reason the pleasantness of the sample.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</a:t>
            </a:r>
            <a:r>
              <a:rPr lang="en-US" sz="1400" b="1" dirty="0">
                <a:solidFill>
                  <a:schemeClr val="tx1"/>
                </a:solidFill>
              </a:rPr>
              <a:t>J/12/L 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17% of the respondent found the fragrance pleasant. However 20% of them found the fragrance mild.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50" name="Rounded Rectangle 49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black"/>
                  </a:solidFill>
                </a:rPr>
                <a:t>Base:35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0905565" y="1135830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7" name="Right Bracket 36"/>
          <p:cNvSpPr/>
          <p:nvPr/>
        </p:nvSpPr>
        <p:spPr>
          <a:xfrm>
            <a:off x="5650640" y="2439113"/>
            <a:ext cx="337018" cy="591671"/>
          </a:xfrm>
          <a:prstGeom prst="righ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21619" y="2499624"/>
            <a:ext cx="484936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14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ight Bracket 51"/>
          <p:cNvSpPr/>
          <p:nvPr/>
        </p:nvSpPr>
        <p:spPr>
          <a:xfrm>
            <a:off x="5669474" y="3067015"/>
            <a:ext cx="337018" cy="591671"/>
          </a:xfrm>
          <a:prstGeom prst="righ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40453" y="3127526"/>
            <a:ext cx="484936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17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Right Bracket 53"/>
          <p:cNvSpPr/>
          <p:nvPr/>
        </p:nvSpPr>
        <p:spPr>
          <a:xfrm>
            <a:off x="5669474" y="3699112"/>
            <a:ext cx="337018" cy="591671"/>
          </a:xfrm>
          <a:prstGeom prst="righ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40453" y="3759623"/>
            <a:ext cx="484936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14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Right Bracket 55"/>
          <p:cNvSpPr/>
          <p:nvPr/>
        </p:nvSpPr>
        <p:spPr>
          <a:xfrm>
            <a:off x="5688308" y="4327014"/>
            <a:ext cx="337018" cy="591671"/>
          </a:xfrm>
          <a:prstGeom prst="righ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459287" y="4387525"/>
            <a:ext cx="484936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11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647921" y="1855673"/>
            <a:ext cx="743968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P/59/K</a:t>
            </a:r>
            <a:endParaRPr lang="en-IN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491279" y="1855673"/>
            <a:ext cx="743968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S/37/T</a:t>
            </a:r>
            <a:endParaRPr lang="en-IN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333222" y="1858173"/>
            <a:ext cx="743968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J/12/L</a:t>
            </a:r>
            <a:endParaRPr lang="en-IN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800651" y="1855673"/>
            <a:ext cx="2428407" cy="470648"/>
          </a:xfrm>
          <a:prstGeom prst="fram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Positives</a:t>
            </a:r>
            <a:endParaRPr lang="en-IN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Right Bracket 76"/>
          <p:cNvSpPr/>
          <p:nvPr/>
        </p:nvSpPr>
        <p:spPr>
          <a:xfrm>
            <a:off x="9754029" y="2439113"/>
            <a:ext cx="337018" cy="5916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9525008" y="2499624"/>
            <a:ext cx="484936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6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79" name="Right Bracket 78"/>
          <p:cNvSpPr/>
          <p:nvPr/>
        </p:nvSpPr>
        <p:spPr>
          <a:xfrm>
            <a:off x="10597387" y="2439113"/>
            <a:ext cx="337018" cy="591671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0368366" y="2499624"/>
            <a:ext cx="484936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9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Double Bracket 80"/>
          <p:cNvSpPr/>
          <p:nvPr/>
        </p:nvSpPr>
        <p:spPr>
          <a:xfrm>
            <a:off x="6209706" y="2526518"/>
            <a:ext cx="3133165" cy="483975"/>
          </a:xfrm>
          <a:prstGeom prst="bracketPair">
            <a:avLst>
              <a:gd name="adj" fmla="val 7233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82" name="Snip Same Side Corner Rectangle 81"/>
          <p:cNvSpPr/>
          <p:nvPr/>
        </p:nvSpPr>
        <p:spPr>
          <a:xfrm>
            <a:off x="6329888" y="2600476"/>
            <a:ext cx="2922978" cy="401791"/>
          </a:xfrm>
          <a:prstGeom prst="snip2Same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Fragrance is mild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83" name="Right Bracket 82"/>
          <p:cNvSpPr/>
          <p:nvPr/>
        </p:nvSpPr>
        <p:spPr>
          <a:xfrm>
            <a:off x="9772863" y="3067015"/>
            <a:ext cx="337018" cy="5916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543842" y="3127526"/>
            <a:ext cx="484936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6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85" name="Right Bracket 84"/>
          <p:cNvSpPr/>
          <p:nvPr/>
        </p:nvSpPr>
        <p:spPr>
          <a:xfrm>
            <a:off x="10616221" y="3067015"/>
            <a:ext cx="337018" cy="591671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387200" y="3127526"/>
            <a:ext cx="484936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6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87" name="Double Bracket 86"/>
          <p:cNvSpPr/>
          <p:nvPr/>
        </p:nvSpPr>
        <p:spPr>
          <a:xfrm>
            <a:off x="6228540" y="3154420"/>
            <a:ext cx="3133165" cy="483975"/>
          </a:xfrm>
          <a:prstGeom prst="bracketPair">
            <a:avLst>
              <a:gd name="adj" fmla="val 7233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88" name="Snip Same Side Corner Rectangle 87"/>
          <p:cNvSpPr/>
          <p:nvPr/>
        </p:nvSpPr>
        <p:spPr>
          <a:xfrm>
            <a:off x="6348722" y="3214931"/>
            <a:ext cx="2922978" cy="401791"/>
          </a:xfrm>
          <a:prstGeom prst="snip2Same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Not long-Lasting Fragrance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89" name="Right Bracket 88"/>
          <p:cNvSpPr/>
          <p:nvPr/>
        </p:nvSpPr>
        <p:spPr>
          <a:xfrm>
            <a:off x="9772863" y="3699112"/>
            <a:ext cx="337018" cy="5916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9543842" y="3759623"/>
            <a:ext cx="484936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3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91" name="Right Bracket 90"/>
          <p:cNvSpPr/>
          <p:nvPr/>
        </p:nvSpPr>
        <p:spPr>
          <a:xfrm>
            <a:off x="10616221" y="3699112"/>
            <a:ext cx="337018" cy="591671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0387200" y="3759623"/>
            <a:ext cx="484936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9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93" name="Double Bracket 92"/>
          <p:cNvSpPr/>
          <p:nvPr/>
        </p:nvSpPr>
        <p:spPr>
          <a:xfrm>
            <a:off x="6228540" y="3786517"/>
            <a:ext cx="3133165" cy="483975"/>
          </a:xfrm>
          <a:prstGeom prst="bracketPair">
            <a:avLst>
              <a:gd name="adj" fmla="val 7233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94" name="Snip Same Side Corner Rectangle 93"/>
          <p:cNvSpPr/>
          <p:nvPr/>
        </p:nvSpPr>
        <p:spPr>
          <a:xfrm>
            <a:off x="6348722" y="3860475"/>
            <a:ext cx="2922978" cy="401791"/>
          </a:xfrm>
          <a:prstGeom prst="snip2Same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Does  not give fresh feeling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95" name="Right Bracket 94"/>
          <p:cNvSpPr/>
          <p:nvPr/>
        </p:nvSpPr>
        <p:spPr>
          <a:xfrm>
            <a:off x="9791697" y="4327014"/>
            <a:ext cx="337018" cy="5916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9562676" y="4387525"/>
            <a:ext cx="484936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-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97" name="Right Bracket 96"/>
          <p:cNvSpPr/>
          <p:nvPr/>
        </p:nvSpPr>
        <p:spPr>
          <a:xfrm>
            <a:off x="10635055" y="4327014"/>
            <a:ext cx="337018" cy="591671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0406034" y="4387525"/>
            <a:ext cx="484936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3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99" name="Double Bracket 98"/>
          <p:cNvSpPr/>
          <p:nvPr/>
        </p:nvSpPr>
        <p:spPr>
          <a:xfrm>
            <a:off x="6247374" y="4414419"/>
            <a:ext cx="3133165" cy="483975"/>
          </a:xfrm>
          <a:prstGeom prst="bracketPair">
            <a:avLst>
              <a:gd name="adj" fmla="val 7233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00" name="Snip Same Side Corner Rectangle 99"/>
          <p:cNvSpPr/>
          <p:nvPr/>
        </p:nvSpPr>
        <p:spPr>
          <a:xfrm>
            <a:off x="6367556" y="4488377"/>
            <a:ext cx="2922978" cy="401791"/>
          </a:xfrm>
          <a:prstGeom prst="snip2Same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Fragrance is not there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01" name="Right Bracket 100"/>
          <p:cNvSpPr/>
          <p:nvPr/>
        </p:nvSpPr>
        <p:spPr>
          <a:xfrm>
            <a:off x="11439330" y="2441613"/>
            <a:ext cx="337018" cy="591671"/>
          </a:xfrm>
          <a:prstGeom prst="righ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1210309" y="2502124"/>
            <a:ext cx="484936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20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03" name="Right Bracket 102"/>
          <p:cNvSpPr/>
          <p:nvPr/>
        </p:nvSpPr>
        <p:spPr>
          <a:xfrm>
            <a:off x="11458164" y="3069515"/>
            <a:ext cx="337018" cy="591671"/>
          </a:xfrm>
          <a:prstGeom prst="righ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1229143" y="3130026"/>
            <a:ext cx="484936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11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ight Bracket 104"/>
          <p:cNvSpPr/>
          <p:nvPr/>
        </p:nvSpPr>
        <p:spPr>
          <a:xfrm>
            <a:off x="11458164" y="3701612"/>
            <a:ext cx="337018" cy="591671"/>
          </a:xfrm>
          <a:prstGeom prst="righ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1229143" y="3762123"/>
            <a:ext cx="484936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14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ight Bracket 106"/>
          <p:cNvSpPr/>
          <p:nvPr/>
        </p:nvSpPr>
        <p:spPr>
          <a:xfrm>
            <a:off x="11476998" y="4329514"/>
            <a:ext cx="337018" cy="591671"/>
          </a:xfrm>
          <a:prstGeom prst="rightBracke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ysClr val="windowText" lastClr="00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1247977" y="4390025"/>
            <a:ext cx="484936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17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9436611" y="1858173"/>
            <a:ext cx="743968" cy="4706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P/59/K</a:t>
            </a:r>
            <a:endParaRPr lang="en-IN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0279969" y="1858173"/>
            <a:ext cx="743968" cy="470648"/>
          </a:xfrm>
          <a:prstGeom prst="roundRect">
            <a:avLst/>
          </a:prstGeom>
          <a:gradFill flip="none" rotWithShape="1">
            <a:gsLst>
              <a:gs pos="7000">
                <a:schemeClr val="accent2"/>
              </a:gs>
              <a:gs pos="76000">
                <a:schemeClr val="accent2">
                  <a:tint val="44500"/>
                  <a:satMod val="160000"/>
                </a:schemeClr>
              </a:gs>
              <a:gs pos="97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S/37/T</a:t>
            </a:r>
            <a:endParaRPr lang="en-IN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1121912" y="1860673"/>
            <a:ext cx="743968" cy="470648"/>
          </a:xfrm>
          <a:prstGeom prst="roundRect">
            <a:avLst/>
          </a:prstGeom>
          <a:gradFill flip="none" rotWithShape="1">
            <a:gsLst>
              <a:gs pos="11000">
                <a:schemeClr val="accent3">
                  <a:shade val="67500"/>
                  <a:satMod val="115000"/>
                </a:schemeClr>
              </a:gs>
              <a:gs pos="94000">
                <a:schemeClr val="bg1"/>
              </a:gs>
            </a:gsLst>
            <a:lin ang="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J/12/L</a:t>
            </a:r>
            <a:endParaRPr lang="en-IN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8" name="Frame 127"/>
          <p:cNvSpPr/>
          <p:nvPr/>
        </p:nvSpPr>
        <p:spPr>
          <a:xfrm>
            <a:off x="6589341" y="1858173"/>
            <a:ext cx="2428407" cy="470648"/>
          </a:xfrm>
          <a:prstGeom prst="fram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Negatives</a:t>
            </a:r>
            <a:endParaRPr lang="en-IN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Reasons for Likes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969591" y="1446748"/>
            <a:ext cx="820270" cy="419229"/>
            <a:chOff x="2927833" y="1446748"/>
            <a:chExt cx="820270" cy="419229"/>
          </a:xfrm>
        </p:grpSpPr>
        <p:sp>
          <p:nvSpPr>
            <p:cNvPr id="6" name="Rounded Rectangle 5"/>
            <p:cNvSpPr/>
            <p:nvPr/>
          </p:nvSpPr>
          <p:spPr>
            <a:xfrm>
              <a:off x="2927833" y="1446748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0" name="Snip Same Side Corner Rectangle 9"/>
            <p:cNvSpPr/>
            <p:nvPr/>
          </p:nvSpPr>
          <p:spPr>
            <a:xfrm>
              <a:off x="2998306" y="1540063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54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012018" y="1460195"/>
            <a:ext cx="820270" cy="419229"/>
            <a:chOff x="4012018" y="1460195"/>
            <a:chExt cx="820270" cy="419229"/>
          </a:xfrm>
        </p:grpSpPr>
        <p:sp>
          <p:nvSpPr>
            <p:cNvPr id="14" name="Rounded Rectangle 13"/>
            <p:cNvSpPr/>
            <p:nvPr/>
          </p:nvSpPr>
          <p:spPr>
            <a:xfrm>
              <a:off x="4012018" y="1460195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8" name="Snip Same Side Corner Rectangle 17"/>
            <p:cNvSpPr/>
            <p:nvPr/>
          </p:nvSpPr>
          <p:spPr>
            <a:xfrm>
              <a:off x="4094871" y="1553510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51 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07969" y="1472020"/>
            <a:ext cx="820270" cy="419229"/>
            <a:chOff x="5107969" y="1472020"/>
            <a:chExt cx="820270" cy="419229"/>
          </a:xfrm>
        </p:grpSpPr>
        <p:sp>
          <p:nvSpPr>
            <p:cNvPr id="22" name="Rounded Rectangle 21"/>
            <p:cNvSpPr/>
            <p:nvPr/>
          </p:nvSpPr>
          <p:spPr>
            <a:xfrm>
              <a:off x="5107969" y="1472020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26" name="Snip Same Side Corner Rectangle 25"/>
            <p:cNvSpPr/>
            <p:nvPr/>
          </p:nvSpPr>
          <p:spPr>
            <a:xfrm>
              <a:off x="5178442" y="1565335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31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54807" y="1378139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31" name="Hexagon 30"/>
          <p:cNvSpPr/>
          <p:nvPr/>
        </p:nvSpPr>
        <p:spPr>
          <a:xfrm>
            <a:off x="408595" y="1455494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prstClr val="black"/>
                </a:solidFill>
              </a:rPr>
              <a:t>Good Cleaning Ability 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70870" y="1867751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1" name="Snip Same Side Corner Rectangle 10"/>
          <p:cNvSpPr/>
          <p:nvPr/>
        </p:nvSpPr>
        <p:spPr>
          <a:xfrm>
            <a:off x="8833249" y="1946595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54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855055" y="1881198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9" name="Snip Same Side Corner Rectangle 18"/>
          <p:cNvSpPr/>
          <p:nvPr/>
        </p:nvSpPr>
        <p:spPr>
          <a:xfrm>
            <a:off x="9929814" y="1960042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49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951006" y="1893023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27" name="Snip Same Side Corner Rectangle 26"/>
          <p:cNvSpPr/>
          <p:nvPr/>
        </p:nvSpPr>
        <p:spPr>
          <a:xfrm>
            <a:off x="11026832" y="1971867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34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48539" y="1838242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6202327" y="1915597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Good Germ Cleaning Ability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773878" y="2413204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3" name="Snip Same Side Corner Rectangle 12"/>
          <p:cNvSpPr/>
          <p:nvPr/>
        </p:nvSpPr>
        <p:spPr>
          <a:xfrm>
            <a:off x="8839026" y="2492048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37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858063" y="2426651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21" name="Snip Same Side Corner Rectangle 20"/>
          <p:cNvSpPr/>
          <p:nvPr/>
        </p:nvSpPr>
        <p:spPr>
          <a:xfrm>
            <a:off x="9935591" y="2505495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40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940567" y="2438476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29" name="Snip Same Side Corner Rectangle 28"/>
          <p:cNvSpPr/>
          <p:nvPr/>
        </p:nvSpPr>
        <p:spPr>
          <a:xfrm>
            <a:off x="11019162" y="2517320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23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56028" y="2379504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6209816" y="2456859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Liked the fragrance</a:t>
            </a:r>
            <a:endParaRPr lang="en-IN" sz="1100" dirty="0">
              <a:solidFill>
                <a:prstClr val="black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969591" y="2009592"/>
            <a:ext cx="820270" cy="403950"/>
            <a:chOff x="2954727" y="2004096"/>
            <a:chExt cx="820270" cy="403950"/>
          </a:xfrm>
        </p:grpSpPr>
        <p:sp>
          <p:nvSpPr>
            <p:cNvPr id="8" name="Rounded Rectangle 7"/>
            <p:cNvSpPr/>
            <p:nvPr/>
          </p:nvSpPr>
          <p:spPr>
            <a:xfrm>
              <a:off x="2954727" y="2004096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2" name="Snip Same Side Corner Rectangle 11"/>
            <p:cNvSpPr/>
            <p:nvPr/>
          </p:nvSpPr>
          <p:spPr>
            <a:xfrm>
              <a:off x="3023207" y="2082132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51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038912" y="2017543"/>
            <a:ext cx="820270" cy="403950"/>
            <a:chOff x="4038912" y="2017543"/>
            <a:chExt cx="820270" cy="403950"/>
          </a:xfrm>
        </p:grpSpPr>
        <p:sp>
          <p:nvSpPr>
            <p:cNvPr id="16" name="Rounded Rectangle 15"/>
            <p:cNvSpPr/>
            <p:nvPr/>
          </p:nvSpPr>
          <p:spPr>
            <a:xfrm>
              <a:off x="4038912" y="2017543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20" name="Snip Same Side Corner Rectangle 19"/>
            <p:cNvSpPr/>
            <p:nvPr/>
          </p:nvSpPr>
          <p:spPr>
            <a:xfrm>
              <a:off x="4106325" y="2095579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46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121416" y="2029368"/>
            <a:ext cx="820270" cy="403950"/>
            <a:chOff x="5121416" y="2029368"/>
            <a:chExt cx="820270" cy="403950"/>
          </a:xfrm>
        </p:grpSpPr>
        <p:sp>
          <p:nvSpPr>
            <p:cNvPr id="24" name="Rounded Rectangle 23"/>
            <p:cNvSpPr/>
            <p:nvPr/>
          </p:nvSpPr>
          <p:spPr>
            <a:xfrm>
              <a:off x="5121416" y="2029368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28" name="Snip Same Side Corner Rectangle 27"/>
            <p:cNvSpPr/>
            <p:nvPr/>
          </p:nvSpPr>
          <p:spPr>
            <a:xfrm>
              <a:off x="5189896" y="2107404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31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363773" y="1920900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39" name="Hexagon 38"/>
          <p:cNvSpPr/>
          <p:nvPr/>
        </p:nvSpPr>
        <p:spPr>
          <a:xfrm>
            <a:off x="431008" y="1998255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prstClr val="black"/>
                </a:solidFill>
              </a:rPr>
              <a:t>Light Pink Colour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4807" y="2471534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408595" y="2548889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Good consistency</a:t>
            </a:r>
            <a:endParaRPr lang="en-IN" sz="1100" dirty="0">
              <a:solidFill>
                <a:prstClr val="black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969591" y="2557157"/>
            <a:ext cx="820270" cy="403950"/>
            <a:chOff x="2983599" y="2554998"/>
            <a:chExt cx="820270" cy="403950"/>
          </a:xfrm>
        </p:grpSpPr>
        <p:sp>
          <p:nvSpPr>
            <p:cNvPr id="43" name="Rounded Rectangle 42"/>
            <p:cNvSpPr/>
            <p:nvPr/>
          </p:nvSpPr>
          <p:spPr>
            <a:xfrm>
              <a:off x="2983599" y="2554998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45" name="Snip Same Side Corner Rectangle 44"/>
            <p:cNvSpPr/>
            <p:nvPr/>
          </p:nvSpPr>
          <p:spPr>
            <a:xfrm>
              <a:off x="3052079" y="2633034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31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67784" y="2568445"/>
            <a:ext cx="820270" cy="403950"/>
            <a:chOff x="4067784" y="2568445"/>
            <a:chExt cx="820270" cy="403950"/>
          </a:xfrm>
        </p:grpSpPr>
        <p:sp>
          <p:nvSpPr>
            <p:cNvPr id="47" name="Rounded Rectangle 46"/>
            <p:cNvSpPr/>
            <p:nvPr/>
          </p:nvSpPr>
          <p:spPr>
            <a:xfrm>
              <a:off x="4067784" y="2568445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49" name="Snip Same Side Corner Rectangle 48"/>
            <p:cNvSpPr/>
            <p:nvPr/>
          </p:nvSpPr>
          <p:spPr>
            <a:xfrm>
              <a:off x="4148644" y="2646481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43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36841" y="2580270"/>
            <a:ext cx="820270" cy="403950"/>
            <a:chOff x="5136841" y="2580270"/>
            <a:chExt cx="820270" cy="403950"/>
          </a:xfrm>
        </p:grpSpPr>
        <p:sp>
          <p:nvSpPr>
            <p:cNvPr id="51" name="Rounded Rectangle 50"/>
            <p:cNvSpPr/>
            <p:nvPr/>
          </p:nvSpPr>
          <p:spPr>
            <a:xfrm>
              <a:off x="5136841" y="2580270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53" name="Snip Same Side Corner Rectangle 52"/>
            <p:cNvSpPr/>
            <p:nvPr/>
          </p:nvSpPr>
          <p:spPr>
            <a:xfrm>
              <a:off x="5205321" y="2658306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26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6156028" y="2936538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41" name="Hexagon 40"/>
          <p:cNvSpPr/>
          <p:nvPr/>
        </p:nvSpPr>
        <p:spPr>
          <a:xfrm>
            <a:off x="6209816" y="3013893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Creamy Lather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834125" y="2962378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46" name="Snip Same Side Corner Rectangle 45"/>
          <p:cNvSpPr/>
          <p:nvPr/>
        </p:nvSpPr>
        <p:spPr>
          <a:xfrm>
            <a:off x="8899273" y="3041222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26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918310" y="2975825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50" name="Snip Same Side Corner Rectangle 49"/>
          <p:cNvSpPr/>
          <p:nvPr/>
        </p:nvSpPr>
        <p:spPr>
          <a:xfrm>
            <a:off x="9995838" y="3054669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29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973920" y="2987650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54" name="Snip Same Side Corner Rectangle 53"/>
          <p:cNvSpPr/>
          <p:nvPr/>
        </p:nvSpPr>
        <p:spPr>
          <a:xfrm>
            <a:off x="11052515" y="3066494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17</a:t>
            </a:r>
            <a:endParaRPr lang="en-IN" sz="1100" dirty="0">
              <a:solidFill>
                <a:prstClr val="black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833687" y="1138034"/>
            <a:ext cx="970602" cy="262799"/>
            <a:chOff x="3255961" y="1823495"/>
            <a:chExt cx="1169895" cy="570013"/>
          </a:xfrm>
        </p:grpSpPr>
        <p:sp>
          <p:nvSpPr>
            <p:cNvPr id="56" name="Hexagon 55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prstClr val="black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</a:rPr>
                <a:t>P/59/K</a:t>
              </a:r>
              <a:endParaRPr lang="en-IN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24892" y="1148176"/>
            <a:ext cx="969776" cy="262586"/>
            <a:chOff x="3255961" y="1823495"/>
            <a:chExt cx="1169895" cy="570013"/>
          </a:xfrm>
        </p:grpSpPr>
        <p:sp>
          <p:nvSpPr>
            <p:cNvPr id="59" name="Hexagon 58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prstClr val="black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</a:rPr>
                <a:t>S/37/T</a:t>
              </a:r>
              <a:endParaRPr lang="en-IN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001278" y="1144617"/>
            <a:ext cx="996174" cy="277589"/>
            <a:chOff x="3255961" y="1823495"/>
            <a:chExt cx="1169895" cy="570013"/>
          </a:xfrm>
        </p:grpSpPr>
        <p:sp>
          <p:nvSpPr>
            <p:cNvPr id="62" name="Hexagon 61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prstClr val="black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</a:rPr>
                <a:t>J/12/L</a:t>
              </a:r>
              <a:endParaRPr lang="en-IN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240713" y="5772059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P/59/K </a:t>
            </a:r>
            <a:r>
              <a:rPr lang="en-US" sz="1400" dirty="0">
                <a:solidFill>
                  <a:schemeClr val="tx1"/>
                </a:solidFill>
              </a:rPr>
              <a:t>: Good cleaning ability (54%) and Good germ cleaning ability (54%) were considered as the most like </a:t>
            </a:r>
            <a:r>
              <a:rPr lang="en-US" sz="1400" dirty="0" smtClean="0">
                <a:solidFill>
                  <a:schemeClr val="tx1"/>
                </a:solidFill>
              </a:rPr>
              <a:t>things.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</a:t>
            </a:r>
            <a:r>
              <a:rPr lang="en-US" sz="1400" b="1" dirty="0">
                <a:solidFill>
                  <a:schemeClr val="tx1"/>
                </a:solidFill>
              </a:rPr>
              <a:t>S/37/T </a:t>
            </a:r>
            <a:r>
              <a:rPr lang="en-US" sz="1400" dirty="0">
                <a:solidFill>
                  <a:schemeClr val="tx1"/>
                </a:solidFill>
              </a:rPr>
              <a:t>: Good cleaning ability (51%) and Good germ cleaning ability (49%) were considered as the most like </a:t>
            </a:r>
            <a:r>
              <a:rPr lang="en-US" sz="1400" dirty="0" smtClean="0">
                <a:solidFill>
                  <a:schemeClr val="tx1"/>
                </a:solidFill>
              </a:rPr>
              <a:t>things.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</a:t>
            </a:r>
            <a:r>
              <a:rPr lang="en-US" sz="1400" b="1" dirty="0">
                <a:solidFill>
                  <a:schemeClr val="tx1"/>
                </a:solidFill>
              </a:rPr>
              <a:t>J/12/L </a:t>
            </a:r>
            <a:r>
              <a:rPr lang="en-US" sz="1400" dirty="0">
                <a:solidFill>
                  <a:schemeClr val="tx1"/>
                </a:solidFill>
              </a:rPr>
              <a:t>: Good germ cleaning ability (34%),Good cleaning ability (31%) and Light pink colour (31%) were considered as the most like </a:t>
            </a:r>
            <a:r>
              <a:rPr lang="en-US" sz="1400" dirty="0" smtClean="0">
                <a:solidFill>
                  <a:schemeClr val="tx1"/>
                </a:solidFill>
              </a:rPr>
              <a:t>things.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90" name="Rounded Rectangle 89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black"/>
                  </a:solidFill>
                </a:rPr>
                <a:t>Base:35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969591" y="3104722"/>
            <a:ext cx="820270" cy="419229"/>
            <a:chOff x="2959210" y="3091766"/>
            <a:chExt cx="820270" cy="419229"/>
          </a:xfrm>
        </p:grpSpPr>
        <p:sp>
          <p:nvSpPr>
            <p:cNvPr id="97" name="Rounded Rectangle 96"/>
            <p:cNvSpPr/>
            <p:nvPr/>
          </p:nvSpPr>
          <p:spPr>
            <a:xfrm>
              <a:off x="2959210" y="3091766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98" name="Snip Same Side Corner Rectangle 97"/>
            <p:cNvSpPr/>
            <p:nvPr/>
          </p:nvSpPr>
          <p:spPr>
            <a:xfrm>
              <a:off x="3029683" y="3185081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26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43395" y="3105213"/>
            <a:ext cx="820270" cy="419229"/>
            <a:chOff x="4043395" y="3105213"/>
            <a:chExt cx="820270" cy="419229"/>
          </a:xfrm>
        </p:grpSpPr>
        <p:sp>
          <p:nvSpPr>
            <p:cNvPr id="99" name="Rounded Rectangle 98"/>
            <p:cNvSpPr/>
            <p:nvPr/>
          </p:nvSpPr>
          <p:spPr>
            <a:xfrm>
              <a:off x="4043395" y="3105213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00" name="Snip Same Side Corner Rectangle 99"/>
            <p:cNvSpPr/>
            <p:nvPr/>
          </p:nvSpPr>
          <p:spPr>
            <a:xfrm>
              <a:off x="4126248" y="3198528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29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139346" y="3117038"/>
            <a:ext cx="820270" cy="419229"/>
            <a:chOff x="5139346" y="3117038"/>
            <a:chExt cx="820270" cy="419229"/>
          </a:xfrm>
        </p:grpSpPr>
        <p:sp>
          <p:nvSpPr>
            <p:cNvPr id="101" name="Rounded Rectangle 100"/>
            <p:cNvSpPr/>
            <p:nvPr/>
          </p:nvSpPr>
          <p:spPr>
            <a:xfrm>
              <a:off x="5139346" y="3117038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02" name="Snip Same Side Corner Rectangle 101"/>
            <p:cNvSpPr/>
            <p:nvPr/>
          </p:nvSpPr>
          <p:spPr>
            <a:xfrm>
              <a:off x="5209819" y="3210353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11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59290" y="3036604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04" name="Hexagon 103"/>
          <p:cNvSpPr/>
          <p:nvPr/>
        </p:nvSpPr>
        <p:spPr>
          <a:xfrm>
            <a:off x="413078" y="3113959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Make Skin feel soft &amp; smooth 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8788800" y="3526216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07" name="Snip Same Side Corner Rectangle 106"/>
          <p:cNvSpPr/>
          <p:nvPr/>
        </p:nvSpPr>
        <p:spPr>
          <a:xfrm>
            <a:off x="8851179" y="3605060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23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872985" y="3539663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09" name="Snip Same Side Corner Rectangle 108"/>
          <p:cNvSpPr/>
          <p:nvPr/>
        </p:nvSpPr>
        <p:spPr>
          <a:xfrm>
            <a:off x="9947744" y="3618507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26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0968936" y="3551488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11" name="Snip Same Side Corner Rectangle 110"/>
          <p:cNvSpPr/>
          <p:nvPr/>
        </p:nvSpPr>
        <p:spPr>
          <a:xfrm>
            <a:off x="11044762" y="3630332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11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153022" y="3496707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13" name="Hexagon 112"/>
          <p:cNvSpPr/>
          <p:nvPr/>
        </p:nvSpPr>
        <p:spPr>
          <a:xfrm>
            <a:off x="6206810" y="3574062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Rinse-off easily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805255" y="4085116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16" name="Snip Same Side Corner Rectangle 115"/>
          <p:cNvSpPr/>
          <p:nvPr/>
        </p:nvSpPr>
        <p:spPr>
          <a:xfrm>
            <a:off x="8870403" y="4163960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20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9889440" y="4098563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18" name="Snip Same Side Corner Rectangle 117"/>
          <p:cNvSpPr/>
          <p:nvPr/>
        </p:nvSpPr>
        <p:spPr>
          <a:xfrm>
            <a:off x="9966968" y="4177407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9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0971944" y="4110388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20" name="Snip Same Side Corner Rectangle 119"/>
          <p:cNvSpPr/>
          <p:nvPr/>
        </p:nvSpPr>
        <p:spPr>
          <a:xfrm>
            <a:off x="11050539" y="4189232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6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160511" y="4051416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22" name="Hexagon 121"/>
          <p:cNvSpPr/>
          <p:nvPr/>
        </p:nvSpPr>
        <p:spPr>
          <a:xfrm>
            <a:off x="6214299" y="4128771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Feel Fresh</a:t>
            </a:r>
            <a:endParaRPr lang="en-IN" sz="1100" dirty="0">
              <a:solidFill>
                <a:prstClr val="black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969591" y="3667566"/>
            <a:ext cx="820270" cy="403950"/>
            <a:chOff x="2972657" y="3622220"/>
            <a:chExt cx="820270" cy="403950"/>
          </a:xfrm>
        </p:grpSpPr>
        <p:sp>
          <p:nvSpPr>
            <p:cNvPr id="124" name="Rounded Rectangle 123"/>
            <p:cNvSpPr/>
            <p:nvPr/>
          </p:nvSpPr>
          <p:spPr>
            <a:xfrm>
              <a:off x="2972657" y="3622220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25" name="Snip Same Side Corner Rectangle 124"/>
            <p:cNvSpPr/>
            <p:nvPr/>
          </p:nvSpPr>
          <p:spPr>
            <a:xfrm>
              <a:off x="3041137" y="3700256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23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056842" y="3635667"/>
            <a:ext cx="820270" cy="403950"/>
            <a:chOff x="4056842" y="3635667"/>
            <a:chExt cx="820270" cy="403950"/>
          </a:xfrm>
        </p:grpSpPr>
        <p:sp>
          <p:nvSpPr>
            <p:cNvPr id="126" name="Rounded Rectangle 125"/>
            <p:cNvSpPr/>
            <p:nvPr/>
          </p:nvSpPr>
          <p:spPr>
            <a:xfrm>
              <a:off x="4056842" y="3635667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27" name="Snip Same Side Corner Rectangle 126"/>
            <p:cNvSpPr/>
            <p:nvPr/>
          </p:nvSpPr>
          <p:spPr>
            <a:xfrm>
              <a:off x="4124255" y="3713703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20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139346" y="3647492"/>
            <a:ext cx="820270" cy="403950"/>
            <a:chOff x="5139346" y="3647492"/>
            <a:chExt cx="820270" cy="403950"/>
          </a:xfrm>
        </p:grpSpPr>
        <p:sp>
          <p:nvSpPr>
            <p:cNvPr id="128" name="Rounded Rectangle 127"/>
            <p:cNvSpPr/>
            <p:nvPr/>
          </p:nvSpPr>
          <p:spPr>
            <a:xfrm>
              <a:off x="5139346" y="3647492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29" name="Snip Same Side Corner Rectangle 128"/>
            <p:cNvSpPr/>
            <p:nvPr/>
          </p:nvSpPr>
          <p:spPr>
            <a:xfrm>
              <a:off x="5207826" y="3725528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14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368256" y="3592812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31" name="Hexagon 130"/>
          <p:cNvSpPr/>
          <p:nvPr/>
        </p:nvSpPr>
        <p:spPr>
          <a:xfrm>
            <a:off x="422044" y="3670167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Soft </a:t>
            </a:r>
            <a:r>
              <a:rPr lang="en-US" sz="1100" dirty="0">
                <a:solidFill>
                  <a:sysClr val="windowText" lastClr="000000"/>
                </a:solidFill>
              </a:rPr>
              <a:t>&amp; smooth </a:t>
            </a:r>
            <a:r>
              <a:rPr lang="en-US" sz="1100" dirty="0" smtClean="0">
                <a:solidFill>
                  <a:sysClr val="windowText" lastClr="000000"/>
                </a:solidFill>
              </a:rPr>
              <a:t>texture</a:t>
            </a:r>
            <a:endParaRPr lang="en-IN" sz="1100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59290" y="4156893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34" name="Hexagon 133"/>
          <p:cNvSpPr/>
          <p:nvPr/>
        </p:nvSpPr>
        <p:spPr>
          <a:xfrm>
            <a:off x="413078" y="4234248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Mild Fragrance</a:t>
            </a:r>
            <a:endParaRPr lang="en-IN" sz="1100" dirty="0">
              <a:solidFill>
                <a:prstClr val="black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969591" y="4215131"/>
            <a:ext cx="820270" cy="403950"/>
            <a:chOff x="2988082" y="4213463"/>
            <a:chExt cx="820270" cy="403950"/>
          </a:xfrm>
        </p:grpSpPr>
        <p:sp>
          <p:nvSpPr>
            <p:cNvPr id="135" name="Rounded Rectangle 134"/>
            <p:cNvSpPr/>
            <p:nvPr/>
          </p:nvSpPr>
          <p:spPr>
            <a:xfrm>
              <a:off x="2988082" y="4213463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36" name="Snip Same Side Corner Rectangle 135"/>
            <p:cNvSpPr/>
            <p:nvPr/>
          </p:nvSpPr>
          <p:spPr>
            <a:xfrm>
              <a:off x="3056562" y="4291499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17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072267" y="4226910"/>
            <a:ext cx="820270" cy="403950"/>
            <a:chOff x="4072267" y="4226910"/>
            <a:chExt cx="820270" cy="403950"/>
          </a:xfrm>
        </p:grpSpPr>
        <p:sp>
          <p:nvSpPr>
            <p:cNvPr id="137" name="Rounded Rectangle 136"/>
            <p:cNvSpPr/>
            <p:nvPr/>
          </p:nvSpPr>
          <p:spPr>
            <a:xfrm>
              <a:off x="4072267" y="4226910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38" name="Snip Same Side Corner Rectangle 137"/>
            <p:cNvSpPr/>
            <p:nvPr/>
          </p:nvSpPr>
          <p:spPr>
            <a:xfrm>
              <a:off x="4153127" y="4304946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17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141324" y="4238735"/>
            <a:ext cx="820270" cy="403950"/>
            <a:chOff x="5141324" y="4238735"/>
            <a:chExt cx="820270" cy="403950"/>
          </a:xfrm>
        </p:grpSpPr>
        <p:sp>
          <p:nvSpPr>
            <p:cNvPr id="139" name="Rounded Rectangle 138"/>
            <p:cNvSpPr/>
            <p:nvPr/>
          </p:nvSpPr>
          <p:spPr>
            <a:xfrm>
              <a:off x="5141324" y="4238735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40" name="Snip Same Side Corner Rectangle 139"/>
            <p:cNvSpPr/>
            <p:nvPr/>
          </p:nvSpPr>
          <p:spPr>
            <a:xfrm>
              <a:off x="5209804" y="4316771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11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6160511" y="4608450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43" name="Hexagon 142"/>
          <p:cNvSpPr/>
          <p:nvPr/>
        </p:nvSpPr>
        <p:spPr>
          <a:xfrm>
            <a:off x="6214299" y="4685805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Good </a:t>
            </a:r>
            <a:r>
              <a:rPr lang="en-US" sz="1100" dirty="0">
                <a:solidFill>
                  <a:prstClr val="black"/>
                </a:solidFill>
              </a:rPr>
              <a:t>L</a:t>
            </a:r>
            <a:r>
              <a:rPr lang="en-US" sz="1100" dirty="0" smtClean="0">
                <a:solidFill>
                  <a:prstClr val="black"/>
                </a:solidFill>
              </a:rPr>
              <a:t>athering Capacity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8838608" y="4634290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45" name="Snip Same Side Corner Rectangle 144"/>
          <p:cNvSpPr/>
          <p:nvPr/>
        </p:nvSpPr>
        <p:spPr>
          <a:xfrm>
            <a:off x="8903756" y="4713134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17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9922793" y="4647737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47" name="Snip Same Side Corner Rectangle 146"/>
          <p:cNvSpPr/>
          <p:nvPr/>
        </p:nvSpPr>
        <p:spPr>
          <a:xfrm>
            <a:off x="10000321" y="4726581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14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10978403" y="4659562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49" name="Snip Same Side Corner Rectangle 148"/>
          <p:cNvSpPr/>
          <p:nvPr/>
        </p:nvSpPr>
        <p:spPr>
          <a:xfrm>
            <a:off x="11056998" y="4738406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11</a:t>
            </a:r>
            <a:endParaRPr lang="en-IN" sz="1100" dirty="0">
              <a:solidFill>
                <a:prstClr val="black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8698230" y="1418264"/>
            <a:ext cx="970602" cy="262799"/>
            <a:chOff x="3255961" y="1823495"/>
            <a:chExt cx="1169895" cy="570013"/>
          </a:xfrm>
        </p:grpSpPr>
        <p:sp>
          <p:nvSpPr>
            <p:cNvPr id="151" name="Hexagon 150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prstClr val="black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</a:rPr>
                <a:t>P/59/K</a:t>
              </a:r>
              <a:endParaRPr lang="en-IN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789435" y="1428406"/>
            <a:ext cx="969776" cy="262586"/>
            <a:chOff x="3255961" y="1823495"/>
            <a:chExt cx="1169895" cy="570013"/>
          </a:xfrm>
        </p:grpSpPr>
        <p:sp>
          <p:nvSpPr>
            <p:cNvPr id="154" name="Hexagon 153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</a:rPr>
                <a:t>S/37/T</a:t>
              </a:r>
              <a:endParaRPr lang="en-IN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0865821" y="1424847"/>
            <a:ext cx="996174" cy="277589"/>
            <a:chOff x="3255961" y="1823495"/>
            <a:chExt cx="1169895" cy="570013"/>
          </a:xfrm>
        </p:grpSpPr>
        <p:sp>
          <p:nvSpPr>
            <p:cNvPr id="157" name="Hexagon 156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prstClr val="black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</a:rPr>
                <a:t>J/12/L</a:t>
              </a:r>
              <a:endParaRPr lang="en-IN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363773" y="4712703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61" name="Hexagon 160"/>
          <p:cNvSpPr/>
          <p:nvPr/>
        </p:nvSpPr>
        <p:spPr>
          <a:xfrm>
            <a:off x="417561" y="4790058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prstClr val="black"/>
                </a:solidFill>
              </a:rPr>
              <a:t>Glossy </a:t>
            </a:r>
            <a:r>
              <a:rPr lang="en-IN" sz="1100" dirty="0">
                <a:solidFill>
                  <a:prstClr val="black"/>
                </a:solidFill>
              </a:rPr>
              <a:t>colour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69591" y="4762696"/>
            <a:ext cx="820270" cy="403950"/>
            <a:chOff x="2992565" y="4769273"/>
            <a:chExt cx="820270" cy="403950"/>
          </a:xfrm>
        </p:grpSpPr>
        <p:sp>
          <p:nvSpPr>
            <p:cNvPr id="162" name="Rounded Rectangle 161"/>
            <p:cNvSpPr/>
            <p:nvPr/>
          </p:nvSpPr>
          <p:spPr>
            <a:xfrm>
              <a:off x="2992565" y="4769273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63" name="Snip Same Side Corner Rectangle 162"/>
            <p:cNvSpPr/>
            <p:nvPr/>
          </p:nvSpPr>
          <p:spPr>
            <a:xfrm>
              <a:off x="3061045" y="4847309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17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076750" y="4782720"/>
            <a:ext cx="820270" cy="403950"/>
            <a:chOff x="4076750" y="4782720"/>
            <a:chExt cx="820270" cy="403950"/>
          </a:xfrm>
        </p:grpSpPr>
        <p:sp>
          <p:nvSpPr>
            <p:cNvPr id="164" name="Rounded Rectangle 163"/>
            <p:cNvSpPr/>
            <p:nvPr/>
          </p:nvSpPr>
          <p:spPr>
            <a:xfrm>
              <a:off x="4076750" y="4782720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65" name="Snip Same Side Corner Rectangle 164"/>
            <p:cNvSpPr/>
            <p:nvPr/>
          </p:nvSpPr>
          <p:spPr>
            <a:xfrm>
              <a:off x="4157610" y="4860756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11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45807" y="4794545"/>
            <a:ext cx="820270" cy="403950"/>
            <a:chOff x="5145807" y="4794545"/>
            <a:chExt cx="820270" cy="403950"/>
          </a:xfrm>
        </p:grpSpPr>
        <p:sp>
          <p:nvSpPr>
            <p:cNvPr id="166" name="Rounded Rectangle 165"/>
            <p:cNvSpPr/>
            <p:nvPr/>
          </p:nvSpPr>
          <p:spPr>
            <a:xfrm>
              <a:off x="5145807" y="4794545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67" name="Snip Same Side Corner Rectangle 166"/>
            <p:cNvSpPr/>
            <p:nvPr/>
          </p:nvSpPr>
          <p:spPr>
            <a:xfrm>
              <a:off x="5214287" y="4872581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6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6164994" y="5150813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70" name="Hexagon 169"/>
          <p:cNvSpPr/>
          <p:nvPr/>
        </p:nvSpPr>
        <p:spPr>
          <a:xfrm>
            <a:off x="6218782" y="5228168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Colour id Appealing/Pleasant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8843091" y="5176653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72" name="Snip Same Side Corner Rectangle 171"/>
          <p:cNvSpPr/>
          <p:nvPr/>
        </p:nvSpPr>
        <p:spPr>
          <a:xfrm>
            <a:off x="8908239" y="5255497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14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9927276" y="5190100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74" name="Snip Same Side Corner Rectangle 173"/>
          <p:cNvSpPr/>
          <p:nvPr/>
        </p:nvSpPr>
        <p:spPr>
          <a:xfrm>
            <a:off x="10004804" y="5268944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20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0982886" y="5201925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76" name="Snip Same Side Corner Rectangle 175"/>
          <p:cNvSpPr/>
          <p:nvPr/>
        </p:nvSpPr>
        <p:spPr>
          <a:xfrm>
            <a:off x="11061481" y="5280769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black"/>
                </a:solidFill>
              </a:rPr>
              <a:t>20</a:t>
            </a:r>
            <a:endParaRPr lang="en-IN" sz="1100" dirty="0">
              <a:solidFill>
                <a:prstClr val="black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82558" y="5253693"/>
            <a:ext cx="2549691" cy="50008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prstClr val="black"/>
              </a:solidFill>
            </a:endParaRPr>
          </a:p>
        </p:txBody>
      </p:sp>
      <p:sp>
        <p:nvSpPr>
          <p:cNvPr id="180" name="Hexagon 179"/>
          <p:cNvSpPr/>
          <p:nvPr/>
        </p:nvSpPr>
        <p:spPr>
          <a:xfrm>
            <a:off x="436346" y="5331048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prstClr val="black"/>
                </a:solidFill>
              </a:rPr>
              <a:t>Moisturizes the skin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69591" y="5310263"/>
            <a:ext cx="820270" cy="403950"/>
            <a:chOff x="3011350" y="5310263"/>
            <a:chExt cx="820270" cy="403950"/>
          </a:xfrm>
        </p:grpSpPr>
        <p:sp>
          <p:nvSpPr>
            <p:cNvPr id="181" name="Rounded Rectangle 180"/>
            <p:cNvSpPr/>
            <p:nvPr/>
          </p:nvSpPr>
          <p:spPr>
            <a:xfrm>
              <a:off x="3011350" y="5310263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82" name="Snip Same Side Corner Rectangle 181"/>
            <p:cNvSpPr/>
            <p:nvPr/>
          </p:nvSpPr>
          <p:spPr>
            <a:xfrm>
              <a:off x="3079830" y="5388299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11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95535" y="5323710"/>
            <a:ext cx="820270" cy="403950"/>
            <a:chOff x="4095535" y="5323710"/>
            <a:chExt cx="820270" cy="403950"/>
          </a:xfrm>
        </p:grpSpPr>
        <p:sp>
          <p:nvSpPr>
            <p:cNvPr id="183" name="Rounded Rectangle 182"/>
            <p:cNvSpPr/>
            <p:nvPr/>
          </p:nvSpPr>
          <p:spPr>
            <a:xfrm>
              <a:off x="4095535" y="5323710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84" name="Snip Same Side Corner Rectangle 183"/>
            <p:cNvSpPr/>
            <p:nvPr/>
          </p:nvSpPr>
          <p:spPr>
            <a:xfrm>
              <a:off x="4176395" y="5401746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14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164592" y="5335535"/>
            <a:ext cx="820270" cy="403950"/>
            <a:chOff x="5164592" y="5335535"/>
            <a:chExt cx="820270" cy="403950"/>
          </a:xfrm>
        </p:grpSpPr>
        <p:sp>
          <p:nvSpPr>
            <p:cNvPr id="185" name="Rounded Rectangle 184"/>
            <p:cNvSpPr/>
            <p:nvPr/>
          </p:nvSpPr>
          <p:spPr>
            <a:xfrm>
              <a:off x="5164592" y="5335535"/>
              <a:ext cx="820270" cy="3825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>
                <a:solidFill>
                  <a:prstClr val="black"/>
                </a:solidFill>
              </a:endParaRPr>
            </a:p>
          </p:txBody>
        </p:sp>
        <p:sp>
          <p:nvSpPr>
            <p:cNvPr id="186" name="Snip Same Side Corner Rectangle 185"/>
            <p:cNvSpPr/>
            <p:nvPr/>
          </p:nvSpPr>
          <p:spPr>
            <a:xfrm>
              <a:off x="5233072" y="5413571"/>
              <a:ext cx="679323" cy="325914"/>
            </a:xfrm>
            <a:prstGeom prst="snip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prstClr val="black"/>
                  </a:solidFill>
                </a:rPr>
                <a:t>17</a:t>
              </a:r>
              <a:endParaRPr lang="en-IN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10905565" y="1135830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TG &amp; 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Target Audience</a:t>
            </a:r>
            <a:r>
              <a:rPr lang="en-IN" dirty="0" smtClean="0"/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1000" dirty="0"/>
          </a:p>
          <a:p>
            <a:pPr marL="432000" lvl="1" indent="-216000" algn="just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Married Females, with kids aging between 5 and 15</a:t>
            </a:r>
          </a:p>
          <a:p>
            <a:pPr marL="432000" lvl="1" indent="-216000" algn="just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Age band – 30 to 45 </a:t>
            </a:r>
            <a:r>
              <a:rPr lang="en-IN" dirty="0" smtClean="0"/>
              <a:t>years, belonging</a:t>
            </a:r>
            <a:endParaRPr lang="en-IN" dirty="0"/>
          </a:p>
          <a:p>
            <a:pPr marL="432000" lvl="1" indent="-216000" algn="just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SEC A</a:t>
            </a:r>
          </a:p>
          <a:p>
            <a:pPr marL="432000" lvl="1" indent="-216000" algn="just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Regular users of Lifebuoy (red) liquid hand wash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900" dirty="0"/>
          </a:p>
          <a:p>
            <a:pPr marL="216000" indent="-216000" algn="just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 Location: Mumbai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1000" dirty="0"/>
          </a:p>
          <a:p>
            <a:pPr marL="216000" indent="-216000" algn="just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Sampling Spread: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85795"/>
              </p:ext>
            </p:extLst>
          </p:nvPr>
        </p:nvGraphicFramePr>
        <p:xfrm>
          <a:off x="566976" y="3720354"/>
          <a:ext cx="5780036" cy="1066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22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7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3882"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Lifebuoy 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Hand Wash Users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74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>
                        <a:buFont typeface="Symbol" panose="05050102010706020507" pitchFamily="18" charset="2"/>
                        <a:buNone/>
                      </a:pPr>
                      <a:r>
                        <a:rPr lang="en-US" sz="1800" dirty="0"/>
                        <a:t>Sample Size</a:t>
                      </a:r>
                      <a:endParaRPr lang="en-IN" sz="18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>
                        <a:buFont typeface="Symbol" panose="05050102010706020507" pitchFamily="18" charset="2"/>
                        <a:buNone/>
                      </a:pPr>
                      <a:r>
                        <a:rPr lang="en-US" sz="1600" dirty="0"/>
                        <a:t>35</a:t>
                      </a:r>
                      <a:endParaRPr lang="en-IN" sz="16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6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>
                        <a:buFont typeface="Symbol" panose="05050102010706020507" pitchFamily="18" charset="2"/>
                        <a:buNone/>
                      </a:pPr>
                      <a:r>
                        <a:rPr lang="en-US" sz="1800" dirty="0"/>
                        <a:t>No. of products</a:t>
                      </a:r>
                      <a:endParaRPr lang="en-IN" sz="1800" b="0" i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Symbol" panose="05050102010706020507" pitchFamily="18" charset="2"/>
                        <a:buNone/>
                      </a:pPr>
                      <a:r>
                        <a:rPr lang="en-US" sz="1600" dirty="0"/>
                        <a:t>35 </a:t>
                      </a: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 3 products  =  105 </a:t>
                      </a:r>
                      <a:endParaRPr lang="en-IN" sz="1600" b="0" i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Reasons for Dislikes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Private &amp;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P/59/K </a:t>
            </a:r>
            <a:r>
              <a:rPr lang="en-US" sz="1400" dirty="0" smtClean="0">
                <a:solidFill>
                  <a:schemeClr val="tx1"/>
                </a:solidFill>
              </a:rPr>
              <a:t>: 63% of the respondent said that there is nothing to dislike in the sample. 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S/37/T 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51% </a:t>
            </a:r>
            <a:r>
              <a:rPr lang="en-US" sz="1400" dirty="0">
                <a:solidFill>
                  <a:schemeClr val="tx1"/>
                </a:solidFill>
              </a:rPr>
              <a:t>of the respondent said that there is nothing to dislike in the sample</a:t>
            </a:r>
            <a:r>
              <a:rPr lang="en-US" sz="1400" dirty="0" smtClean="0">
                <a:solidFill>
                  <a:schemeClr val="tx1"/>
                </a:solidFill>
              </a:rPr>
              <a:t>. However 14% opined that it was not easy to rinse off.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Sample </a:t>
            </a:r>
            <a:r>
              <a:rPr lang="en-US" sz="1400" b="1" dirty="0">
                <a:solidFill>
                  <a:schemeClr val="tx1"/>
                </a:solidFill>
              </a:rPr>
              <a:t>J/12/L </a:t>
            </a:r>
            <a:r>
              <a:rPr lang="en-US" sz="1400" dirty="0" smtClean="0">
                <a:solidFill>
                  <a:schemeClr val="tx1"/>
                </a:solidFill>
              </a:rPr>
              <a:t>: 29% of the respondent </a:t>
            </a:r>
            <a:r>
              <a:rPr lang="en-US" sz="1400" dirty="0">
                <a:solidFill>
                  <a:schemeClr val="tx1"/>
                </a:solidFill>
              </a:rPr>
              <a:t>opined that it was not easy to rinse </a:t>
            </a:r>
            <a:r>
              <a:rPr lang="en-US" sz="1400" dirty="0" smtClean="0">
                <a:solidFill>
                  <a:schemeClr val="tx1"/>
                </a:solidFill>
              </a:rPr>
              <a:t>off followed by Fragrance is mild 20%.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-80502" y="1079362"/>
            <a:ext cx="669454" cy="540000"/>
            <a:chOff x="-80502" y="1079362"/>
            <a:chExt cx="669454" cy="54000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9190" r="16599" b="9190"/>
            <a:stretch/>
          </p:blipFill>
          <p:spPr>
            <a:xfrm>
              <a:off x="33646" y="1079362"/>
              <a:ext cx="441158" cy="540000"/>
            </a:xfrm>
            <a:prstGeom prst="rect">
              <a:avLst/>
            </a:prstGeom>
          </p:spPr>
        </p:pic>
        <p:sp>
          <p:nvSpPr>
            <p:cNvPr id="90" name="Rounded Rectangle 89"/>
            <p:cNvSpPr/>
            <p:nvPr/>
          </p:nvSpPr>
          <p:spPr>
            <a:xfrm rot="21510484">
              <a:off x="-80502" y="1110423"/>
              <a:ext cx="669454" cy="353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black"/>
                  </a:solidFill>
                </a:rPr>
                <a:t>Base:35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085847" y="2280684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94" name="Snip Same Side Corner Rectangle 93"/>
          <p:cNvSpPr/>
          <p:nvPr/>
        </p:nvSpPr>
        <p:spPr>
          <a:xfrm>
            <a:off x="3156320" y="2373999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63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170032" y="2294131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96" name="Snip Same Side Corner Rectangle 95"/>
          <p:cNvSpPr/>
          <p:nvPr/>
        </p:nvSpPr>
        <p:spPr>
          <a:xfrm>
            <a:off x="4252885" y="2387446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51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265983" y="2305956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06" name="Snip Same Side Corner Rectangle 105"/>
          <p:cNvSpPr/>
          <p:nvPr/>
        </p:nvSpPr>
        <p:spPr>
          <a:xfrm>
            <a:off x="5336456" y="2399271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14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72480" y="2212075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08" name="Hexagon 107"/>
          <p:cNvSpPr/>
          <p:nvPr/>
        </p:nvSpPr>
        <p:spPr>
          <a:xfrm>
            <a:off x="526268" y="2289430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Nothing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068769" y="3342813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10" name="Snip Same Side Corner Rectangle 109"/>
          <p:cNvSpPr/>
          <p:nvPr/>
        </p:nvSpPr>
        <p:spPr>
          <a:xfrm>
            <a:off x="3123106" y="3397404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144912" y="3332007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12" name="Snip Same Side Corner Rectangle 111"/>
          <p:cNvSpPr/>
          <p:nvPr/>
        </p:nvSpPr>
        <p:spPr>
          <a:xfrm>
            <a:off x="4219671" y="3410851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240863" y="3343832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14" name="Snip Same Side Corner Rectangle 113"/>
          <p:cNvSpPr/>
          <p:nvPr/>
        </p:nvSpPr>
        <p:spPr>
          <a:xfrm>
            <a:off x="5316689" y="3422676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17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65290" y="3289051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16" name="Hexagon 115"/>
          <p:cNvSpPr/>
          <p:nvPr/>
        </p:nvSpPr>
        <p:spPr>
          <a:xfrm>
            <a:off x="519078" y="3366406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Colour is not good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8905805" y="3847827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18" name="Snip Same Side Corner Rectangle 117"/>
          <p:cNvSpPr/>
          <p:nvPr/>
        </p:nvSpPr>
        <p:spPr>
          <a:xfrm>
            <a:off x="8970953" y="3926671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989990" y="3861274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20" name="Snip Same Side Corner Rectangle 119"/>
          <p:cNvSpPr/>
          <p:nvPr/>
        </p:nvSpPr>
        <p:spPr>
          <a:xfrm>
            <a:off x="10067518" y="3940118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1072494" y="3873099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22" name="Snip Same Side Corner Rectangle 121"/>
          <p:cNvSpPr/>
          <p:nvPr/>
        </p:nvSpPr>
        <p:spPr>
          <a:xfrm>
            <a:off x="11151089" y="3951943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14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20720" y="3841021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24" name="Hexagon 123"/>
          <p:cNvSpPr/>
          <p:nvPr/>
        </p:nvSpPr>
        <p:spPr>
          <a:xfrm>
            <a:off x="6274508" y="3918376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Lathering capacity not good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893197" y="2279615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26" name="Snip Same Side Corner Rectangle 125"/>
          <p:cNvSpPr/>
          <p:nvPr/>
        </p:nvSpPr>
        <p:spPr>
          <a:xfrm>
            <a:off x="8961677" y="2357651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9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9977382" y="2293062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28" name="Snip Same Side Corner Rectangle 127"/>
          <p:cNvSpPr/>
          <p:nvPr/>
        </p:nvSpPr>
        <p:spPr>
          <a:xfrm>
            <a:off x="10044795" y="2371098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1059886" y="2304887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30" name="Snip Same Side Corner Rectangle 129"/>
          <p:cNvSpPr/>
          <p:nvPr/>
        </p:nvSpPr>
        <p:spPr>
          <a:xfrm>
            <a:off x="11128366" y="2382923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11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248455" y="2223313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32" name="Hexagon 131"/>
          <p:cNvSpPr/>
          <p:nvPr/>
        </p:nvSpPr>
        <p:spPr>
          <a:xfrm>
            <a:off x="6315690" y="2300668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No moisturizing ability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72276" y="2755163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42" name="Hexagon 141"/>
          <p:cNvSpPr/>
          <p:nvPr/>
        </p:nvSpPr>
        <p:spPr>
          <a:xfrm>
            <a:off x="526064" y="2832518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Not easy to Rinse-Off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3087621" y="2811733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44" name="Snip Same Side Corner Rectangle 143"/>
          <p:cNvSpPr/>
          <p:nvPr/>
        </p:nvSpPr>
        <p:spPr>
          <a:xfrm>
            <a:off x="3156101" y="2889769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4171806" y="2825180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46" name="Snip Same Side Corner Rectangle 145"/>
          <p:cNvSpPr/>
          <p:nvPr/>
        </p:nvSpPr>
        <p:spPr>
          <a:xfrm>
            <a:off x="4252666" y="2903216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14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240863" y="2837005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48" name="Snip Same Side Corner Rectangle 147"/>
          <p:cNvSpPr/>
          <p:nvPr/>
        </p:nvSpPr>
        <p:spPr>
          <a:xfrm>
            <a:off x="5309343" y="2915041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29</a:t>
            </a:r>
            <a:endParaRPr lang="en-IN" sz="1100" dirty="0">
              <a:solidFill>
                <a:schemeClr val="tx1"/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3002042" y="1768735"/>
            <a:ext cx="970602" cy="262799"/>
            <a:chOff x="3255961" y="1823495"/>
            <a:chExt cx="1169895" cy="570013"/>
          </a:xfrm>
        </p:grpSpPr>
        <p:sp>
          <p:nvSpPr>
            <p:cNvPr id="168" name="Hexagon 167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schemeClr val="tx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P/59/K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093247" y="1778877"/>
            <a:ext cx="969776" cy="262586"/>
            <a:chOff x="3255961" y="1823495"/>
            <a:chExt cx="1169895" cy="570013"/>
          </a:xfrm>
        </p:grpSpPr>
        <p:sp>
          <p:nvSpPr>
            <p:cNvPr id="171" name="Hexagon 170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S/37/T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169633" y="1775318"/>
            <a:ext cx="996174" cy="277589"/>
            <a:chOff x="3255961" y="1823495"/>
            <a:chExt cx="1169895" cy="570013"/>
          </a:xfrm>
        </p:grpSpPr>
        <p:sp>
          <p:nvSpPr>
            <p:cNvPr id="174" name="Hexagon 173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J/12/L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6" name="Rounded Rectangle 175"/>
          <p:cNvSpPr/>
          <p:nvPr/>
        </p:nvSpPr>
        <p:spPr>
          <a:xfrm>
            <a:off x="3064282" y="3875997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77" name="Snip Same Side Corner Rectangle 176"/>
          <p:cNvSpPr/>
          <p:nvPr/>
        </p:nvSpPr>
        <p:spPr>
          <a:xfrm>
            <a:off x="3134755" y="3969312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4148467" y="3889444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79" name="Snip Same Side Corner Rectangle 178"/>
          <p:cNvSpPr/>
          <p:nvPr/>
        </p:nvSpPr>
        <p:spPr>
          <a:xfrm>
            <a:off x="4231320" y="3982759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5244418" y="3901269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81" name="Snip Same Side Corner Rectangle 180"/>
          <p:cNvSpPr/>
          <p:nvPr/>
        </p:nvSpPr>
        <p:spPr>
          <a:xfrm>
            <a:off x="5314891" y="3994584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14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37468" y="3834282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83" name="Hexagon 182"/>
          <p:cNvSpPr/>
          <p:nvPr/>
        </p:nvSpPr>
        <p:spPr>
          <a:xfrm>
            <a:off x="491256" y="3911637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Gives Sticky feeling on hand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220720" y="3314812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85" name="Hexagon 184"/>
          <p:cNvSpPr/>
          <p:nvPr/>
        </p:nvSpPr>
        <p:spPr>
          <a:xfrm>
            <a:off x="6260800" y="3371382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Light Colour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8889853" y="3344488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87" name="Snip Same Side Corner Rectangle 186"/>
          <p:cNvSpPr/>
          <p:nvPr/>
        </p:nvSpPr>
        <p:spPr>
          <a:xfrm>
            <a:off x="8958333" y="3422524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9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9974038" y="3357935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89" name="Snip Same Side Corner Rectangle 188"/>
          <p:cNvSpPr/>
          <p:nvPr/>
        </p:nvSpPr>
        <p:spPr>
          <a:xfrm>
            <a:off x="10054898" y="3435971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-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1061131" y="3382233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91" name="Snip Same Side Corner Rectangle 190"/>
          <p:cNvSpPr/>
          <p:nvPr/>
        </p:nvSpPr>
        <p:spPr>
          <a:xfrm>
            <a:off x="11144216" y="3437884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14</a:t>
            </a:r>
            <a:endParaRPr lang="en-IN" sz="1100" dirty="0">
              <a:solidFill>
                <a:schemeClr val="tx1"/>
              </a:solidFill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8786472" y="1749829"/>
            <a:ext cx="970602" cy="262799"/>
            <a:chOff x="3255961" y="1823495"/>
            <a:chExt cx="1169895" cy="570013"/>
          </a:xfrm>
        </p:grpSpPr>
        <p:sp>
          <p:nvSpPr>
            <p:cNvPr id="193" name="Hexagon 192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P/59/K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9877677" y="1759971"/>
            <a:ext cx="969776" cy="262586"/>
            <a:chOff x="3255961" y="1823495"/>
            <a:chExt cx="1169895" cy="570013"/>
          </a:xfrm>
        </p:grpSpPr>
        <p:sp>
          <p:nvSpPr>
            <p:cNvPr id="196" name="Hexagon 195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S/37/T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954063" y="1756412"/>
            <a:ext cx="996174" cy="277589"/>
            <a:chOff x="3255961" y="1823495"/>
            <a:chExt cx="1169895" cy="570013"/>
          </a:xfrm>
        </p:grpSpPr>
        <p:sp>
          <p:nvSpPr>
            <p:cNvPr id="199" name="Hexagon 198"/>
            <p:cNvSpPr/>
            <p:nvPr/>
          </p:nvSpPr>
          <p:spPr>
            <a:xfrm>
              <a:off x="3255961" y="1823495"/>
              <a:ext cx="1169895" cy="570013"/>
            </a:xfrm>
            <a:prstGeom prst="hexagon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b="1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444220" y="1823495"/>
              <a:ext cx="806824" cy="5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J/12/L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6245812" y="2767812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02" name="Hexagon 201"/>
          <p:cNvSpPr/>
          <p:nvPr/>
        </p:nvSpPr>
        <p:spPr>
          <a:xfrm>
            <a:off x="6299600" y="2845167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Fragrance is mild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8914945" y="2837829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04" name="Snip Same Side Corner Rectangle 203"/>
          <p:cNvSpPr/>
          <p:nvPr/>
        </p:nvSpPr>
        <p:spPr>
          <a:xfrm>
            <a:off x="8983425" y="2915865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9999130" y="2851276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06" name="Snip Same Side Corner Rectangle 205"/>
          <p:cNvSpPr/>
          <p:nvPr/>
        </p:nvSpPr>
        <p:spPr>
          <a:xfrm>
            <a:off x="10079990" y="2929312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9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1068187" y="2863101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08" name="Snip Same Side Corner Rectangle 207"/>
          <p:cNvSpPr/>
          <p:nvPr/>
        </p:nvSpPr>
        <p:spPr>
          <a:xfrm>
            <a:off x="11136667" y="2941137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20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072324" y="4448234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10" name="Snip Same Side Corner Rectangle 209"/>
          <p:cNvSpPr/>
          <p:nvPr/>
        </p:nvSpPr>
        <p:spPr>
          <a:xfrm>
            <a:off x="3126661" y="4502825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4148467" y="4437428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12" name="Snip Same Side Corner Rectangle 211"/>
          <p:cNvSpPr/>
          <p:nvPr/>
        </p:nvSpPr>
        <p:spPr>
          <a:xfrm>
            <a:off x="4223226" y="4516272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9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5244418" y="4449253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14" name="Snip Same Side Corner Rectangle 213"/>
          <p:cNvSpPr/>
          <p:nvPr/>
        </p:nvSpPr>
        <p:spPr>
          <a:xfrm>
            <a:off x="5320244" y="4528097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11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8845" y="4394472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16" name="Hexagon 215"/>
          <p:cNvSpPr/>
          <p:nvPr/>
        </p:nvSpPr>
        <p:spPr>
          <a:xfrm>
            <a:off x="522633" y="4471827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No Germ Cleaning Ability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8905805" y="4416373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18" name="Snip Same Side Corner Rectangle 217"/>
          <p:cNvSpPr/>
          <p:nvPr/>
        </p:nvSpPr>
        <p:spPr>
          <a:xfrm>
            <a:off x="8970953" y="4495217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9989990" y="4429820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20" name="Snip Same Side Corner Rectangle 219"/>
          <p:cNvSpPr/>
          <p:nvPr/>
        </p:nvSpPr>
        <p:spPr>
          <a:xfrm>
            <a:off x="10067518" y="4508664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11072494" y="4441645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22" name="Snip Same Side Corner Rectangle 221"/>
          <p:cNvSpPr/>
          <p:nvPr/>
        </p:nvSpPr>
        <p:spPr>
          <a:xfrm>
            <a:off x="11151089" y="4520489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11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20720" y="4409567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24" name="Hexagon 223"/>
          <p:cNvSpPr/>
          <p:nvPr/>
        </p:nvSpPr>
        <p:spPr>
          <a:xfrm>
            <a:off x="6274508" y="4486922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Fragrance is not Long-Lasting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072324" y="4990601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26" name="Snip Same Side Corner Rectangle 225"/>
          <p:cNvSpPr/>
          <p:nvPr/>
        </p:nvSpPr>
        <p:spPr>
          <a:xfrm>
            <a:off x="3126661" y="5045192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4148467" y="4979795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28" name="Snip Same Side Corner Rectangle 227"/>
          <p:cNvSpPr/>
          <p:nvPr/>
        </p:nvSpPr>
        <p:spPr>
          <a:xfrm>
            <a:off x="4223226" y="5058639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3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5244418" y="4991620"/>
            <a:ext cx="820270" cy="3825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30" name="Snip Same Side Corner Rectangle 229"/>
          <p:cNvSpPr/>
          <p:nvPr/>
        </p:nvSpPr>
        <p:spPr>
          <a:xfrm>
            <a:off x="5320244" y="5070464"/>
            <a:ext cx="679323" cy="325914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11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468845" y="4936839"/>
            <a:ext cx="2549691" cy="50008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32" name="Hexagon 231"/>
          <p:cNvSpPr/>
          <p:nvPr/>
        </p:nvSpPr>
        <p:spPr>
          <a:xfrm>
            <a:off x="522633" y="5014194"/>
            <a:ext cx="2420470" cy="358083"/>
          </a:xfrm>
          <a:prstGeom prst="hex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Fragrance is not good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905565" y="1135830"/>
            <a:ext cx="1035423" cy="249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Figures in %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Attribute w.r.t Sample </a:t>
            </a:r>
            <a:r>
              <a:rPr lang="en-US" sz="3600" dirty="0" smtClean="0"/>
              <a:t>-</a:t>
            </a:r>
            <a:r>
              <a:rPr lang="en-US" sz="3600" dirty="0"/>
              <a:t>Pre Usage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51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73671"/>
              </p:ext>
            </p:extLst>
          </p:nvPr>
        </p:nvGraphicFramePr>
        <p:xfrm>
          <a:off x="282388" y="1619362"/>
          <a:ext cx="11561235" cy="1863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99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  <a:gridCol w="497652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P/59/K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prstClr val="black"/>
                          </a:solidFill>
                        </a:rPr>
                        <a:t>S/37/T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J/12/L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</a:tr>
              <a:tr h="27919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Lists 0f attributes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91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Ease of comin</a:t>
                      </a:r>
                      <a:r>
                        <a:rPr lang="en-US" sz="1400" baseline="0" dirty="0" smtClean="0"/>
                        <a:t>g out from pump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4.7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4.5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9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Colour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3.8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91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Fragrance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4.0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3.3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394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Texture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4.0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3.6</a:t>
                      </a:r>
                      <a:endParaRPr lang="en-IN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The slide depicts the data for ratings on attributes Pre-Usage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Attribute w.r.t </a:t>
            </a:r>
            <a:r>
              <a:rPr lang="en-US" sz="3600" dirty="0" smtClean="0"/>
              <a:t>Sample -While </a:t>
            </a:r>
            <a:r>
              <a:rPr lang="en-US" sz="3600" dirty="0"/>
              <a:t>Usage 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52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09424"/>
              </p:ext>
            </p:extLst>
          </p:nvPr>
        </p:nvGraphicFramePr>
        <p:xfrm>
          <a:off x="282388" y="1619362"/>
          <a:ext cx="11618065" cy="2835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6807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  <a:gridCol w="471181"/>
              </a:tblGrid>
              <a:tr h="232301">
                <a:tc>
                  <a:txBody>
                    <a:bodyPr/>
                    <a:lstStyle/>
                    <a:p>
                      <a:pPr algn="l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P/59/K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prstClr val="black"/>
                          </a:solidFill>
                        </a:rPr>
                        <a:t>S/37/T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J/12/L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</a:tr>
              <a:tr h="31633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Lists 0f attributes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163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Viscosity(Texture)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4.0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163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Lathering</a:t>
                      </a:r>
                      <a:r>
                        <a:rPr lang="en-US" sz="1400" baseline="0" dirty="0" smtClean="0"/>
                        <a:t> Capacity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4.6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4.6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3.8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163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Lathering quality-Creaminess of lather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3.9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163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Feel on the skin during use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3.9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163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Cleaning ability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4.7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163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Rinse-</a:t>
                      </a:r>
                      <a:r>
                        <a:rPr lang="en-US" sz="1400" baseline="0" dirty="0" smtClean="0"/>
                        <a:t> off ability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4.6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3.7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163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Fragrance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4.0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3.1</a:t>
                      </a:r>
                      <a:endParaRPr lang="en-IN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The slide depicts the data for ratings on attributes While-Usage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Attribute w.r.t Sample </a:t>
            </a:r>
            <a:r>
              <a:rPr lang="en-US" sz="3600" dirty="0" smtClean="0"/>
              <a:t>-</a:t>
            </a:r>
            <a:r>
              <a:rPr lang="en-US" sz="3600" dirty="0"/>
              <a:t>Post Usage 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53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45498"/>
              </p:ext>
            </p:extLst>
          </p:nvPr>
        </p:nvGraphicFramePr>
        <p:xfrm>
          <a:off x="268946" y="1634193"/>
          <a:ext cx="11658602" cy="222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948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  <a:gridCol w="524703"/>
              </a:tblGrid>
              <a:tr h="298718">
                <a:tc>
                  <a:txBody>
                    <a:bodyPr/>
                    <a:lstStyle/>
                    <a:p>
                      <a:pPr algn="l"/>
                      <a:endParaRPr lang="en-IN" sz="1400" b="1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P/59/K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prstClr val="black"/>
                          </a:solidFill>
                        </a:rPr>
                        <a:t>S/37/T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J/12/L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</a:tr>
              <a:tr h="29871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Lists 0f attributes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665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Removing dirt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4.5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3.8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66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Fragrance</a:t>
                      </a:r>
                      <a:r>
                        <a:rPr lang="en-US" sz="1400" baseline="0" dirty="0" smtClean="0"/>
                        <a:t> after washing hands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4.0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3.1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665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Moisturizing</a:t>
                      </a:r>
                      <a:r>
                        <a:rPr lang="en-US" sz="1400" baseline="0" dirty="0" smtClean="0"/>
                        <a:t> ability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3.5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3665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Skin softening ability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3.7</a:t>
                      </a:r>
                      <a:endParaRPr lang="en-IN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The slide depicts the data for ratings on attributes Post-Usage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Sample Appeal Indicators - Ratings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54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32900"/>
              </p:ext>
            </p:extLst>
          </p:nvPr>
        </p:nvGraphicFramePr>
        <p:xfrm>
          <a:off x="231842" y="1522156"/>
          <a:ext cx="11615017" cy="1538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017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45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P/59/K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prstClr val="black"/>
                          </a:solidFill>
                        </a:rPr>
                        <a:t>S/37/T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J/12/L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</a:tr>
              <a:tr h="145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kern="1200" baseline="0" dirty="0" smtClean="0"/>
                        <a:t>Parameters 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5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 smtClean="0"/>
                        <a:t>4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baseline="0" dirty="0" smtClean="0"/>
                        <a:t>3</a:t>
                      </a:r>
                      <a:endParaRPr lang="en-IN" sz="1400" b="1" i="0" u="none" strike="noStrik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5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 smtClean="0"/>
                        <a:t>4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baseline="0" dirty="0" smtClean="0"/>
                        <a:t>3</a:t>
                      </a:r>
                      <a:endParaRPr lang="en-IN" sz="1400" b="1" i="0" u="none" strike="noStrik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5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 smtClean="0"/>
                        <a:t>4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baseline="0" dirty="0" smtClean="0"/>
                        <a:t>3</a:t>
                      </a:r>
                      <a:endParaRPr lang="en-IN" sz="1400" b="1" i="0" u="none" strike="noStrik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3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Appealing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3.8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3.0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3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effectLst/>
                        </a:rPr>
                        <a:t>Pleasant 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3.9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2.9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3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Intensity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2.3</a:t>
                      </a:r>
                      <a:endParaRPr lang="en-IN" sz="14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89988"/>
              </p:ext>
            </p:extLst>
          </p:nvPr>
        </p:nvGraphicFramePr>
        <p:xfrm>
          <a:off x="242047" y="3409226"/>
          <a:ext cx="11615015" cy="184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471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  <a:gridCol w="574308"/>
              </a:tblGrid>
              <a:tr h="145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P/59/K</a:t>
                      </a:r>
                      <a:endParaRPr lang="en-IN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S/37/T</a:t>
                      </a:r>
                      <a:endParaRPr lang="en-IN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J/12/L</a:t>
                      </a:r>
                      <a:endParaRPr lang="en-IN" sz="1400" b="1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</a:tr>
              <a:tr h="145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kern="1200" baseline="0" dirty="0" smtClean="0"/>
                        <a:t>Parameters 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5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 smtClean="0"/>
                        <a:t>4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baseline="0" dirty="0" smtClean="0"/>
                        <a:t>3</a:t>
                      </a:r>
                      <a:endParaRPr lang="en-IN" sz="1400" b="1" i="0" u="none" strike="noStrik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5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 smtClean="0"/>
                        <a:t>4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baseline="0" dirty="0" smtClean="0"/>
                        <a:t>3</a:t>
                      </a:r>
                      <a:endParaRPr lang="en-IN" sz="1400" b="1" i="0" u="none" strike="noStrik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5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 smtClean="0"/>
                        <a:t>4</a:t>
                      </a:r>
                      <a:endParaRPr lang="en-IN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baseline="0" dirty="0" smtClean="0"/>
                        <a:t>3</a:t>
                      </a:r>
                      <a:endParaRPr lang="en-IN" sz="1400" b="1" i="0" u="none" strike="noStrike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M.S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3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Likability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4.0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3.0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3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effectLst/>
                        </a:rPr>
                        <a:t>Effectiveness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4.3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3.3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3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Satisfaction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4.0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3.0</a:t>
                      </a:r>
                      <a:endParaRPr lang="en-IN" sz="1400" b="1" dirty="0"/>
                    </a:p>
                  </a:txBody>
                  <a:tcPr anchor="ctr"/>
                </a:tc>
              </a:tr>
              <a:tr h="273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</a:rPr>
                        <a:t>Trial Intention</a:t>
                      </a:r>
                      <a:endParaRPr lang="en-I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Book Antiqua" panose="020406020503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4.1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3.9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3.0</a:t>
                      </a:r>
                      <a:endParaRPr lang="en-IN" sz="1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2388" y="5741895"/>
            <a:ext cx="11658600" cy="83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Footlight MT Light" panose="0204060206030A020304" pitchFamily="18" charset="0"/>
              </a:rPr>
              <a:t>The slide depicts the data for ratings on </a:t>
            </a:r>
            <a:r>
              <a:rPr lang="en-US" dirty="0">
                <a:solidFill>
                  <a:prstClr val="black"/>
                </a:solidFill>
              </a:rPr>
              <a:t>fragrance</a:t>
            </a:r>
            <a:r>
              <a:rPr lang="en-US" dirty="0">
                <a:solidFill>
                  <a:prstClr val="black"/>
                </a:solidFill>
                <a:latin typeface="Footlight MT Light" panose="0204060206030A020304" pitchFamily="18" charset="0"/>
              </a:rPr>
              <a:t> indicators, effectiveness of fragrance &amp; trial intension</a:t>
            </a:r>
            <a:r>
              <a:rPr lang="en-US" dirty="0" smtClean="0">
                <a:solidFill>
                  <a:prstClr val="black"/>
                </a:solidFill>
                <a:latin typeface="Footlight MT Light" panose="0204060206030A020304" pitchFamily="18" charset="0"/>
              </a:rPr>
              <a:t>.</a:t>
            </a:r>
            <a:endParaRPr lang="en-IN" dirty="0">
              <a:solidFill>
                <a:prstClr val="black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504" y="1420009"/>
            <a:ext cx="9117496" cy="2183803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more information about us,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Visit us at: </a:t>
            </a:r>
            <a:r>
              <a:rPr lang="en-US" dirty="0">
                <a:hlinkClick r:id="rId2"/>
              </a:rPr>
              <a:t>www.irsindia.com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Join us at: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55</a:t>
            </a:fld>
            <a:endParaRPr lang="en-IN"/>
          </a:p>
        </p:txBody>
      </p:sp>
      <p:pic>
        <p:nvPicPr>
          <p:cNvPr id="6" name="Picture 5" descr="cid:image001.png@01CEE9C3.B8904440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64" y="5295988"/>
            <a:ext cx="327371" cy="28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80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Flow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Private &amp; Confidential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15743197"/>
              </p:ext>
            </p:extLst>
          </p:nvPr>
        </p:nvGraphicFramePr>
        <p:xfrm>
          <a:off x="559398" y="1914862"/>
          <a:ext cx="11274014" cy="314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4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Hand wash </a:t>
            </a:r>
            <a:r>
              <a:rPr lang="en-US" dirty="0"/>
              <a:t>Evaluation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 – P/59/K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77" y="1258063"/>
            <a:ext cx="11766896" cy="49706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Phase </a:t>
            </a:r>
            <a:r>
              <a:rPr lang="en-US" b="1" dirty="0"/>
              <a:t>wise experience</a:t>
            </a:r>
          </a:p>
          <a:p>
            <a:pPr marL="432000" lvl="1" algn="just">
              <a:spcBef>
                <a:spcPts val="0"/>
              </a:spcBef>
            </a:pPr>
            <a:r>
              <a:rPr lang="en-US" b="1" dirty="0"/>
              <a:t>Pre usage </a:t>
            </a:r>
            <a:r>
              <a:rPr lang="en-US" dirty="0" smtClean="0"/>
              <a:t>: </a:t>
            </a:r>
            <a:r>
              <a:rPr lang="en-US" dirty="0"/>
              <a:t>All the attribute received a </a:t>
            </a:r>
            <a:r>
              <a:rPr lang="en-US" dirty="0" smtClean="0"/>
              <a:t>good </a:t>
            </a:r>
            <a:r>
              <a:rPr lang="en-US" dirty="0"/>
              <a:t>ratings </a:t>
            </a:r>
            <a:r>
              <a:rPr lang="en-US" dirty="0" smtClean="0"/>
              <a:t>MS </a:t>
            </a:r>
            <a:r>
              <a:rPr lang="en-US" dirty="0"/>
              <a:t>4.0 &amp; </a:t>
            </a:r>
            <a:r>
              <a:rPr lang="en-US" dirty="0" smtClean="0"/>
              <a:t>above. </a:t>
            </a:r>
            <a:r>
              <a:rPr lang="en-US" dirty="0"/>
              <a:t>Ease of coming out from pump was the highest rated </a:t>
            </a:r>
            <a:r>
              <a:rPr lang="en-US" dirty="0" smtClean="0"/>
              <a:t>attribute with a top box of 74%</a:t>
            </a:r>
          </a:p>
          <a:p>
            <a:pPr marL="432000" lvl="1" algn="just">
              <a:spcBef>
                <a:spcPts val="0"/>
              </a:spcBef>
            </a:pPr>
            <a:r>
              <a:rPr lang="en-US" b="1" dirty="0" smtClean="0"/>
              <a:t>While </a:t>
            </a:r>
            <a:r>
              <a:rPr lang="en-US" b="1" dirty="0"/>
              <a:t>usage </a:t>
            </a:r>
            <a:r>
              <a:rPr lang="en-US" dirty="0" smtClean="0"/>
              <a:t>: </a:t>
            </a:r>
            <a:r>
              <a:rPr lang="en-US" dirty="0"/>
              <a:t>All the attribute received a good rating of </a:t>
            </a:r>
            <a:r>
              <a:rPr lang="en-US" dirty="0" smtClean="0"/>
              <a:t>MS 4.3 </a:t>
            </a:r>
            <a:r>
              <a:rPr lang="en-US" dirty="0"/>
              <a:t>&amp; above. Cleaning ability was the top rated attribute with a </a:t>
            </a:r>
            <a:r>
              <a:rPr lang="en-US" dirty="0" smtClean="0"/>
              <a:t>top box of 74%</a:t>
            </a:r>
          </a:p>
          <a:p>
            <a:pPr marL="432000" lvl="1" algn="just">
              <a:spcBef>
                <a:spcPts val="0"/>
              </a:spcBef>
            </a:pPr>
            <a:r>
              <a:rPr lang="en-US" b="1" dirty="0" smtClean="0"/>
              <a:t>Post </a:t>
            </a:r>
            <a:r>
              <a:rPr lang="en-US" b="1" dirty="0"/>
              <a:t>usage </a:t>
            </a:r>
            <a:r>
              <a:rPr lang="en-US" dirty="0" smtClean="0"/>
              <a:t>: </a:t>
            </a:r>
            <a:r>
              <a:rPr lang="en-US" dirty="0"/>
              <a:t>All the attribute received a good rating of </a:t>
            </a:r>
            <a:r>
              <a:rPr lang="en-US" dirty="0" smtClean="0"/>
              <a:t>MS 4.3 </a:t>
            </a:r>
            <a:r>
              <a:rPr lang="en-US" dirty="0"/>
              <a:t>&amp; above. Removing dirt was the top rated attribute with a </a:t>
            </a:r>
            <a:r>
              <a:rPr lang="en-US" dirty="0" smtClean="0"/>
              <a:t>top box of 57%.</a:t>
            </a:r>
          </a:p>
          <a:p>
            <a:pPr lvl="1"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b="1" dirty="0" smtClean="0"/>
              <a:t>Fragrance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sz="1000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Overall Appeal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sz="1000" dirty="0" smtClean="0">
              <a:solidFill>
                <a:prstClr val="black"/>
              </a:solidFill>
            </a:endParaRPr>
          </a:p>
          <a:p>
            <a:pPr marL="228600" lvl="1" algn="just">
              <a:spcBef>
                <a:spcPts val="0"/>
              </a:spcBef>
              <a:buSzPct val="150000"/>
              <a:buBlip>
                <a:blip r:embed="rId2"/>
              </a:buBlip>
            </a:pPr>
            <a:r>
              <a:rPr lang="en-US" sz="1800" dirty="0"/>
              <a:t>Good cleaning ability </a:t>
            </a:r>
            <a:r>
              <a:rPr lang="en-US" sz="1800" dirty="0" smtClean="0"/>
              <a:t>(54%) </a:t>
            </a:r>
            <a:r>
              <a:rPr lang="en-US" sz="1800" dirty="0"/>
              <a:t>and </a:t>
            </a:r>
            <a:r>
              <a:rPr lang="en-US" sz="1800" dirty="0" smtClean="0"/>
              <a:t>Good germ </a:t>
            </a:r>
            <a:r>
              <a:rPr lang="en-US" sz="1800" dirty="0"/>
              <a:t>cleaning ability </a:t>
            </a:r>
            <a:r>
              <a:rPr lang="en-US" sz="1800" dirty="0" smtClean="0"/>
              <a:t>(</a:t>
            </a:r>
            <a:r>
              <a:rPr lang="en-US" sz="1800" dirty="0"/>
              <a:t>5</a:t>
            </a:r>
            <a:r>
              <a:rPr lang="en-US" sz="1800" dirty="0" smtClean="0"/>
              <a:t>4</a:t>
            </a:r>
            <a:r>
              <a:rPr lang="en-US" sz="1800" dirty="0"/>
              <a:t>%) were considered as the </a:t>
            </a:r>
            <a:r>
              <a:rPr lang="en-US" sz="1800" dirty="0" smtClean="0"/>
              <a:t>most like thing </a:t>
            </a:r>
            <a:r>
              <a:rPr lang="en-US" sz="1800" dirty="0"/>
              <a:t>of the </a:t>
            </a:r>
            <a:r>
              <a:rPr lang="en-US" sz="1800" dirty="0" smtClean="0"/>
              <a:t>sample while 63% felt that there are no dislikes in the sample.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Private &amp; Confidential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88177"/>
              </p:ext>
            </p:extLst>
          </p:nvPr>
        </p:nvGraphicFramePr>
        <p:xfrm>
          <a:off x="554820" y="4374395"/>
          <a:ext cx="6657400" cy="10058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64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4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4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7233"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Likeability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Satisfaction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Trial Intention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Top 2 Box %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Mean scores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40215"/>
              </p:ext>
            </p:extLst>
          </p:nvPr>
        </p:nvGraphicFramePr>
        <p:xfrm>
          <a:off x="550706" y="3260121"/>
          <a:ext cx="5693872" cy="67056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9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5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8225"/>
              </a:tblGrid>
              <a:tr h="238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Nature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Ratings to Pleasantness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Ratings to Appeal</a:t>
                      </a:r>
                      <a:endParaRPr lang="en-IN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Lifebuoy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Top 2 Box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Top 2 Box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73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 – S/37/T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77" y="1258063"/>
            <a:ext cx="11766896" cy="52407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Phase wise experience</a:t>
            </a:r>
          </a:p>
          <a:p>
            <a:pPr marL="432000" lvl="1" algn="just">
              <a:spcBef>
                <a:spcPts val="0"/>
              </a:spcBef>
            </a:pPr>
            <a:r>
              <a:rPr lang="en-US" b="1" dirty="0"/>
              <a:t>Pre </a:t>
            </a:r>
            <a:r>
              <a:rPr lang="en-US" b="1" dirty="0" smtClean="0"/>
              <a:t>usage </a:t>
            </a:r>
            <a:r>
              <a:rPr lang="en-US" dirty="0" smtClean="0"/>
              <a:t>: </a:t>
            </a:r>
            <a:r>
              <a:rPr lang="en-US" dirty="0"/>
              <a:t>All the attribute received a good ratings MS 4.0 &amp; above. Ease of coming out from pump was the highest rated attribute with a top box of </a:t>
            </a:r>
            <a:r>
              <a:rPr lang="en-US" dirty="0" smtClean="0"/>
              <a:t>57%</a:t>
            </a:r>
            <a:endParaRPr lang="en-US" dirty="0"/>
          </a:p>
          <a:p>
            <a:pPr marL="432000" lvl="1" algn="just">
              <a:spcBef>
                <a:spcPts val="0"/>
              </a:spcBef>
            </a:pPr>
            <a:r>
              <a:rPr lang="en-US" b="1" dirty="0"/>
              <a:t>While usage </a:t>
            </a:r>
            <a:r>
              <a:rPr lang="en-US" dirty="0" smtClean="0"/>
              <a:t>: </a:t>
            </a:r>
            <a:r>
              <a:rPr lang="en-US" dirty="0"/>
              <a:t>All the attribute received a good rating of MS </a:t>
            </a:r>
            <a:r>
              <a:rPr lang="en-US" dirty="0" smtClean="0"/>
              <a:t>4.0 </a:t>
            </a:r>
            <a:r>
              <a:rPr lang="en-US" dirty="0"/>
              <a:t>&amp; above. Lathering capacity </a:t>
            </a:r>
            <a:r>
              <a:rPr lang="en-US" dirty="0" smtClean="0"/>
              <a:t>was </a:t>
            </a:r>
            <a:r>
              <a:rPr lang="en-US" dirty="0"/>
              <a:t>the top rated attribute with a top box of </a:t>
            </a:r>
            <a:r>
              <a:rPr lang="en-US" dirty="0" smtClean="0"/>
              <a:t>66%</a:t>
            </a:r>
            <a:endParaRPr lang="en-US" dirty="0"/>
          </a:p>
          <a:p>
            <a:pPr marL="432000" lvl="1" algn="just">
              <a:spcBef>
                <a:spcPts val="0"/>
              </a:spcBef>
            </a:pPr>
            <a:r>
              <a:rPr lang="en-US" b="1" dirty="0"/>
              <a:t>Post usage </a:t>
            </a:r>
            <a:r>
              <a:rPr lang="en-US" dirty="0" smtClean="0"/>
              <a:t>: </a:t>
            </a:r>
            <a:r>
              <a:rPr lang="en-US" dirty="0"/>
              <a:t>All the attribute received a good rating of MS 4.0 &amp; above. Removing dirt was the top rated attribute with a top box of </a:t>
            </a:r>
            <a:r>
              <a:rPr lang="en-US" dirty="0" smtClean="0"/>
              <a:t>60%.</a:t>
            </a:r>
          </a:p>
          <a:p>
            <a:pPr marL="432000" lvl="1">
              <a:spcBef>
                <a:spcPts val="0"/>
              </a:spcBef>
            </a:pPr>
            <a:endParaRPr lang="en-US" sz="1000" dirty="0"/>
          </a:p>
          <a:p>
            <a:pPr algn="just">
              <a:spcBef>
                <a:spcPts val="0"/>
              </a:spcBef>
            </a:pPr>
            <a:r>
              <a:rPr lang="en-US" b="1" dirty="0" smtClean="0"/>
              <a:t>Fragrance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 marL="432000" lvl="1">
              <a:spcBef>
                <a:spcPts val="0"/>
              </a:spcBef>
            </a:pPr>
            <a:endParaRPr lang="en-US" sz="1000" dirty="0" smtClean="0"/>
          </a:p>
          <a:p>
            <a:pPr algn="just">
              <a:spcBef>
                <a:spcPts val="0"/>
              </a:spcBef>
            </a:pPr>
            <a:r>
              <a:rPr lang="en-US" b="1" dirty="0"/>
              <a:t>Overall Appeal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432000" lvl="1">
              <a:spcBef>
                <a:spcPts val="0"/>
              </a:spcBef>
            </a:pPr>
            <a:endParaRPr lang="en-US" sz="1000" dirty="0"/>
          </a:p>
          <a:p>
            <a:pPr marL="228600" lvl="1" algn="just">
              <a:spcBef>
                <a:spcPts val="0"/>
              </a:spcBef>
              <a:buSzPct val="150000"/>
              <a:buBlip>
                <a:blip r:embed="rId2"/>
              </a:buBlip>
            </a:pPr>
            <a:r>
              <a:rPr lang="en-US" sz="1800" dirty="0"/>
              <a:t>Good cleaning ability (</a:t>
            </a:r>
            <a:r>
              <a:rPr lang="en-US" sz="1800" dirty="0" smtClean="0"/>
              <a:t>51%) </a:t>
            </a:r>
            <a:r>
              <a:rPr lang="en-US" sz="1800" dirty="0"/>
              <a:t>and Good germ cleaning ability </a:t>
            </a:r>
            <a:r>
              <a:rPr lang="en-US" sz="1800" dirty="0" smtClean="0"/>
              <a:t>(49%) </a:t>
            </a:r>
            <a:r>
              <a:rPr lang="en-US" sz="1800" dirty="0"/>
              <a:t>were considered as the most like thing of the sample while </a:t>
            </a:r>
            <a:r>
              <a:rPr lang="en-US" sz="1800" dirty="0" smtClean="0"/>
              <a:t>51% </a:t>
            </a:r>
            <a:r>
              <a:rPr lang="en-US" sz="1800" dirty="0"/>
              <a:t>felt that there are no dislikes in the sample.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Private &amp; Confidential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7598-2774-4DD7-8B26-5E2A482CBA76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83458"/>
              </p:ext>
            </p:extLst>
          </p:nvPr>
        </p:nvGraphicFramePr>
        <p:xfrm>
          <a:off x="593737" y="3266656"/>
          <a:ext cx="5693872" cy="67056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9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5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8225"/>
              </a:tblGrid>
              <a:tr h="238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Nature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Ratings to Pleasantness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Ratings to Appeal</a:t>
                      </a:r>
                      <a:endParaRPr lang="en-IN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Floral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Top 2 Box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71%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Top 2 Box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8438"/>
              </p:ext>
            </p:extLst>
          </p:nvPr>
        </p:nvGraphicFramePr>
        <p:xfrm>
          <a:off x="565579" y="4406403"/>
          <a:ext cx="6657400" cy="10058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64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4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4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4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7233"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Likeability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Satisfaction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Trial Intention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Top 2 Box %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2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Mean scores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3.9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8647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S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C00000"/>
      </a:accent1>
      <a:accent2>
        <a:srgbClr val="D4AF37"/>
      </a:accent2>
      <a:accent3>
        <a:srgbClr val="FF4B93"/>
      </a:accent3>
      <a:accent4>
        <a:srgbClr val="00FF00"/>
      </a:accent4>
      <a:accent5>
        <a:srgbClr val="FF6D9E"/>
      </a:accent5>
      <a:accent6>
        <a:srgbClr val="00FFFF"/>
      </a:accent6>
      <a:hlink>
        <a:srgbClr val="00B0F0"/>
      </a:hlink>
      <a:folHlink>
        <a:srgbClr val="00B0F0"/>
      </a:folHlink>
    </a:clrScheme>
    <a:fontScheme name="Custom 16">
      <a:majorFont>
        <a:latin typeface="Footlight MT Light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 BS" id="{8062B390-B275-46A7-8E70-AD3BE6556873}" vid="{F71CBA00-79EB-45D1-892A-E745C3FDC473}"/>
    </a:ext>
  </a:extLst>
</a:theme>
</file>

<file path=ppt/theme/theme2.xml><?xml version="1.0" encoding="utf-8"?>
<a:theme xmlns:a="http://schemas.openxmlformats.org/drawingml/2006/main" name="1_Theme BS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C00000"/>
      </a:accent1>
      <a:accent2>
        <a:srgbClr val="D4AF37"/>
      </a:accent2>
      <a:accent3>
        <a:srgbClr val="FF4B93"/>
      </a:accent3>
      <a:accent4>
        <a:srgbClr val="00FF00"/>
      </a:accent4>
      <a:accent5>
        <a:srgbClr val="FF6D9E"/>
      </a:accent5>
      <a:accent6>
        <a:srgbClr val="00FFFF"/>
      </a:accent6>
      <a:hlink>
        <a:srgbClr val="00B0F0"/>
      </a:hlink>
      <a:folHlink>
        <a:srgbClr val="00B0F0"/>
      </a:folHlink>
    </a:clrScheme>
    <a:fontScheme name="Custom 16">
      <a:majorFont>
        <a:latin typeface="Footlight MT Light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060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heme BS" id="{8062B390-B275-46A7-8E70-AD3BE6556873}" vid="{F71CBA00-79EB-45D1-892A-E745C3FDC473}"/>
    </a:ext>
  </a:extLst>
</a:theme>
</file>

<file path=ppt/theme/theme3.xml><?xml version="1.0" encoding="utf-8"?>
<a:theme xmlns:a="http://schemas.openxmlformats.org/drawingml/2006/main" name="2_Theme BS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C00000"/>
      </a:accent1>
      <a:accent2>
        <a:srgbClr val="D4AF37"/>
      </a:accent2>
      <a:accent3>
        <a:srgbClr val="FF4B93"/>
      </a:accent3>
      <a:accent4>
        <a:srgbClr val="00FF00"/>
      </a:accent4>
      <a:accent5>
        <a:srgbClr val="FF6D9E"/>
      </a:accent5>
      <a:accent6>
        <a:srgbClr val="00FFFF"/>
      </a:accent6>
      <a:hlink>
        <a:srgbClr val="00B0F0"/>
      </a:hlink>
      <a:folHlink>
        <a:srgbClr val="00B0F0"/>
      </a:folHlink>
    </a:clrScheme>
    <a:fontScheme name="Custom 16">
      <a:majorFont>
        <a:latin typeface="Footlight MT Light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 BS" id="{8062B390-B275-46A7-8E70-AD3BE6556873}" vid="{F71CBA00-79EB-45D1-892A-E745C3FDC473}"/>
    </a:ext>
  </a:extLst>
</a:theme>
</file>

<file path=ppt/theme/theme4.xml><?xml version="1.0" encoding="utf-8"?>
<a:theme xmlns:a="http://schemas.openxmlformats.org/drawingml/2006/main" name="3_Theme BS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C00000"/>
      </a:accent1>
      <a:accent2>
        <a:srgbClr val="D4AF37"/>
      </a:accent2>
      <a:accent3>
        <a:srgbClr val="FF4B93"/>
      </a:accent3>
      <a:accent4>
        <a:srgbClr val="00FF00"/>
      </a:accent4>
      <a:accent5>
        <a:srgbClr val="FF6D9E"/>
      </a:accent5>
      <a:accent6>
        <a:srgbClr val="00FFFF"/>
      </a:accent6>
      <a:hlink>
        <a:srgbClr val="00B0F0"/>
      </a:hlink>
      <a:folHlink>
        <a:srgbClr val="00B0F0"/>
      </a:folHlink>
    </a:clrScheme>
    <a:fontScheme name="Custom 16">
      <a:majorFont>
        <a:latin typeface="Footlight MT Light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060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heme BS" id="{8062B390-B275-46A7-8E70-AD3BE6556873}" vid="{F71CBA00-79EB-45D1-892A-E745C3FDC47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0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4F8A1"/>
    </a:accent1>
    <a:accent2>
      <a:srgbClr val="F56FAC"/>
    </a:accent2>
    <a:accent3>
      <a:srgbClr val="FFC000"/>
    </a:accent3>
    <a:accent4>
      <a:srgbClr val="4472C4"/>
    </a:accent4>
    <a:accent5>
      <a:srgbClr val="FF0000"/>
    </a:accent5>
    <a:accent6>
      <a:srgbClr val="70AD47"/>
    </a:accent6>
    <a:hlink>
      <a:srgbClr val="0563C1"/>
    </a:hlink>
    <a:folHlink>
      <a:srgbClr val="0563C1"/>
    </a:folHlink>
  </a:clrScheme>
  <a:fontScheme name="Custom 45">
    <a:majorFont>
      <a:latin typeface="Palatino Linotype"/>
      <a:ea typeface=""/>
      <a:cs typeface=""/>
    </a:majorFont>
    <a:minorFont>
      <a:latin typeface="Palatino Linotype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0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4F8A1"/>
    </a:accent1>
    <a:accent2>
      <a:srgbClr val="F56FAC"/>
    </a:accent2>
    <a:accent3>
      <a:srgbClr val="FFC000"/>
    </a:accent3>
    <a:accent4>
      <a:srgbClr val="4472C4"/>
    </a:accent4>
    <a:accent5>
      <a:srgbClr val="FF0000"/>
    </a:accent5>
    <a:accent6>
      <a:srgbClr val="70AD47"/>
    </a:accent6>
    <a:hlink>
      <a:srgbClr val="0563C1"/>
    </a:hlink>
    <a:folHlink>
      <a:srgbClr val="0563C1"/>
    </a:folHlink>
  </a:clrScheme>
  <a:fontScheme name="Custom 45">
    <a:majorFont>
      <a:latin typeface="Palatino Linotype"/>
      <a:ea typeface=""/>
      <a:cs typeface=""/>
    </a:majorFont>
    <a:minorFont>
      <a:latin typeface="Palatino Linotype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7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FAF400"/>
    </a:accent5>
    <a:accent6>
      <a:srgbClr val="70AD47"/>
    </a:accent6>
    <a:hlink>
      <a:srgbClr val="0563C1"/>
    </a:hlink>
    <a:folHlink>
      <a:srgbClr val="0563C1"/>
    </a:folHlink>
  </a:clrScheme>
  <a:fontScheme name="Custom 76">
    <a:majorFont>
      <a:latin typeface="Palatino Linotype"/>
      <a:ea typeface=""/>
      <a:cs typeface=""/>
    </a:majorFont>
    <a:minorFont>
      <a:latin typeface="Palatino Linotype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7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FAF400"/>
    </a:accent5>
    <a:accent6>
      <a:srgbClr val="70AD47"/>
    </a:accent6>
    <a:hlink>
      <a:srgbClr val="0563C1"/>
    </a:hlink>
    <a:folHlink>
      <a:srgbClr val="0563C1"/>
    </a:folHlink>
  </a:clrScheme>
  <a:fontScheme name="Custom 76">
    <a:majorFont>
      <a:latin typeface="Palatino Linotype"/>
      <a:ea typeface=""/>
      <a:cs typeface=""/>
    </a:majorFont>
    <a:minorFont>
      <a:latin typeface="Palatino Linotype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7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FAF400"/>
    </a:accent5>
    <a:accent6>
      <a:srgbClr val="70AD47"/>
    </a:accent6>
    <a:hlink>
      <a:srgbClr val="0563C1"/>
    </a:hlink>
    <a:folHlink>
      <a:srgbClr val="0563C1"/>
    </a:folHlink>
  </a:clrScheme>
  <a:fontScheme name="Custom 76">
    <a:majorFont>
      <a:latin typeface="Palatino Linotype"/>
      <a:ea typeface=""/>
      <a:cs typeface=""/>
    </a:majorFont>
    <a:minorFont>
      <a:latin typeface="Palatino Linotype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 BS</Template>
  <TotalTime>2621</TotalTime>
  <Words>6030</Words>
  <Application>Microsoft Office PowerPoint</Application>
  <PresentationFormat>Custom</PresentationFormat>
  <Paragraphs>1873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Theme BS</vt:lpstr>
      <vt:lpstr>1_Theme BS</vt:lpstr>
      <vt:lpstr>2_Theme BS</vt:lpstr>
      <vt:lpstr>3_Theme BS</vt:lpstr>
      <vt:lpstr>“Liquid Handwash Assessment” Presentation of Quantitative Findings For VVF Ltd.</vt:lpstr>
      <vt:lpstr>Background</vt:lpstr>
      <vt:lpstr>Research Objective</vt:lpstr>
      <vt:lpstr>Research Methodology</vt:lpstr>
      <vt:lpstr>TG &amp; Sampling</vt:lpstr>
      <vt:lpstr>Presentation Flow</vt:lpstr>
      <vt:lpstr>Sample Hand wash Evaluation</vt:lpstr>
      <vt:lpstr>Synopsis – P/59/K</vt:lpstr>
      <vt:lpstr>Synopsis – S/37/T</vt:lpstr>
      <vt:lpstr>Synopsis – J/12/L</vt:lpstr>
      <vt:lpstr>Feel About the Sample</vt:lpstr>
      <vt:lpstr>Intrinsic Assessment- Pre Usage</vt:lpstr>
      <vt:lpstr>Attributional Assessment-While Using</vt:lpstr>
      <vt:lpstr>Attributional Assessment-Post Usage</vt:lpstr>
      <vt:lpstr>Reaction to Fragrance</vt:lpstr>
      <vt:lpstr>Sample Appeal Indicators</vt:lpstr>
      <vt:lpstr>Comparative Evaluation</vt:lpstr>
      <vt:lpstr>Synopsis</vt:lpstr>
      <vt:lpstr>P/59/K vs. S/37/T</vt:lpstr>
      <vt:lpstr>Intrinsic Assessment- Pre Usage</vt:lpstr>
      <vt:lpstr>Attributional Assessment-While Using</vt:lpstr>
      <vt:lpstr>Attributional Assessment-Post Usage</vt:lpstr>
      <vt:lpstr>P/59/K vs. J/12/L</vt:lpstr>
      <vt:lpstr>Intrinsic Assessment- Pre Usage</vt:lpstr>
      <vt:lpstr>Attributional Assessment-While Using</vt:lpstr>
      <vt:lpstr>Attributional Assessment-Post Usage</vt:lpstr>
      <vt:lpstr>S/37/T vs. J/12/L</vt:lpstr>
      <vt:lpstr>Intrinsic Assessment- Pre Usage</vt:lpstr>
      <vt:lpstr>Attributional Assessment-While Using</vt:lpstr>
      <vt:lpstr>Attributional Assessment-Post Usage</vt:lpstr>
      <vt:lpstr>Monadic Comparison</vt:lpstr>
      <vt:lpstr>Intrinsic Assessment- Pre Usage</vt:lpstr>
      <vt:lpstr>Attributional Assessment-While Using</vt:lpstr>
      <vt:lpstr>Attributional Assessment-Post Usage</vt:lpstr>
      <vt:lpstr>Final Comparison</vt:lpstr>
      <vt:lpstr>P/59/K vs. S/37/T vs. J/12/L</vt:lpstr>
      <vt:lpstr>The Comparison</vt:lpstr>
      <vt:lpstr>Ranking With Reasoning</vt:lpstr>
      <vt:lpstr>Sum Up</vt:lpstr>
      <vt:lpstr>Sig. Test Results</vt:lpstr>
      <vt:lpstr>While Usage - P/59/K vs. S/37/T </vt:lpstr>
      <vt:lpstr>While Usage - P/59/K vs. J/12/L </vt:lpstr>
      <vt:lpstr>While Usage - J/12/L vs. S/37/T</vt:lpstr>
      <vt:lpstr>Post Usage - P/59/K vs. S/37/T </vt:lpstr>
      <vt:lpstr>Post Usage - P/59/K vs. J/12/L </vt:lpstr>
      <vt:lpstr>Post Usage - J/12/L vs. S/37/T</vt:lpstr>
      <vt:lpstr>Additional Slides</vt:lpstr>
      <vt:lpstr>Reasons for Pleasantness</vt:lpstr>
      <vt:lpstr>Reasons for Likes</vt:lpstr>
      <vt:lpstr>Reasons for Dislikes</vt:lpstr>
      <vt:lpstr>Attribute w.r.t Sample -Pre Usage</vt:lpstr>
      <vt:lpstr>Attribute w.r.t Sample -While Usage </vt:lpstr>
      <vt:lpstr>Attribute w.r.t Sample -Post Usage </vt:lpstr>
      <vt:lpstr>Sample Appeal Indicators - Ratings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Liquid Handwash Assessment_24th Aug 2016</dc:title>
  <dc:creator>I SERVE</dc:creator>
  <cp:lastModifiedBy>Pravin  Santhoor</cp:lastModifiedBy>
  <cp:revision>1</cp:revision>
  <dcterms:created xsi:type="dcterms:W3CDTF">2016-08-13T07:13:01Z</dcterms:created>
  <dcterms:modified xsi:type="dcterms:W3CDTF">2017-01-05T04:22:41Z</dcterms:modified>
</cp:coreProperties>
</file>