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19" r:id="rId3"/>
    <p:sldId id="321" r:id="rId4"/>
    <p:sldId id="324" r:id="rId5"/>
    <p:sldId id="325" r:id="rId6"/>
    <p:sldId id="323" r:id="rId7"/>
    <p:sldId id="327" r:id="rId8"/>
    <p:sldId id="326" r:id="rId9"/>
    <p:sldId id="304" r:id="rId10"/>
    <p:sldId id="307" r:id="rId11"/>
    <p:sldId id="330" r:id="rId12"/>
    <p:sldId id="329" r:id="rId13"/>
    <p:sldId id="328" r:id="rId14"/>
    <p:sldId id="305" r:id="rId15"/>
    <p:sldId id="33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B8FF71"/>
    <a:srgbClr val="333399"/>
    <a:srgbClr val="009900"/>
    <a:srgbClr val="6699FF"/>
    <a:srgbClr val="00CC00"/>
    <a:srgbClr val="FF0066"/>
    <a:srgbClr val="CC0066"/>
    <a:srgbClr val="FF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40" autoAdjust="0"/>
    <p:restoredTop sz="94660"/>
  </p:normalViewPr>
  <p:slideViewPr>
    <p:cSldViewPr>
      <p:cViewPr>
        <p:scale>
          <a:sx n="76" d="100"/>
          <a:sy n="76" d="100"/>
        </p:scale>
        <p:origin x="-94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64072-4179-4C21-BDB3-E69537E99D39}" type="datetimeFigureOut">
              <a:rPr lang="en-IN" smtClean="0"/>
              <a:pPr/>
              <a:t>06-04-2017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A6B51-56A3-4E91-AD06-D748B2023D36}" type="slidenum">
              <a:rPr lang="en-IN" smtClean="0"/>
              <a:pPr/>
              <a:t>‹#›</a:t>
            </a:fld>
            <a:endParaRPr lang="en-IN"/>
          </a:p>
        </p:txBody>
      </p:sp>
    </p:spTree>
    <p:extLst>
      <p:ext uri="{BB962C8B-B14F-4D97-AF65-F5344CB8AC3E}">
        <p14:creationId xmlns:p14="http://schemas.microsoft.com/office/powerpoint/2010/main" val="24529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logo (top right) and</a:t>
            </a:r>
            <a:r>
              <a:rPr lang="en-US" baseline="0" dirty="0" smtClean="0"/>
              <a:t> page number (bottom right) placement across. </a:t>
            </a:r>
            <a:endParaRPr lang="en-IN" dirty="0"/>
          </a:p>
        </p:txBody>
      </p:sp>
      <p:sp>
        <p:nvSpPr>
          <p:cNvPr id="4" name="Slide Number Placeholder 3"/>
          <p:cNvSpPr>
            <a:spLocks noGrp="1"/>
          </p:cNvSpPr>
          <p:nvPr>
            <p:ph type="sldNum" sz="quarter" idx="10"/>
          </p:nvPr>
        </p:nvSpPr>
        <p:spPr/>
        <p:txBody>
          <a:bodyPr/>
          <a:lstStyle/>
          <a:p>
            <a:fld id="{D82A6B51-56A3-4E91-AD06-D748B2023D3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502197-8960-4AC8-804B-A8A665956798}" type="datetime1">
              <a:rPr lang="en-US" smtClean="0"/>
              <a:pPr/>
              <a:t>4/6/2017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a:xfrm>
            <a:off x="4191000" y="6356350"/>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A7C3A-1DCA-4429-B3F3-7BBE494D8401}" type="datetime1">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0B0C2C-A469-463F-9EAF-7B6C2620B1C5}" type="datetime1">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2541D8-5BF3-455B-9E65-743AAEEE2EDC}" type="datetime1">
              <a:rPr lang="en-US" smtClean="0"/>
              <a:pPr/>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269EB1-3E52-48E5-8493-61BEB8A480FB}" type="datetime1">
              <a:rPr lang="en-US" smtClean="0"/>
              <a:pPr/>
              <a:t>4/6/2017</a:t>
            </a:fld>
            <a:endParaRPr lang="en-US"/>
          </a:p>
        </p:txBody>
      </p:sp>
      <p:sp>
        <p:nvSpPr>
          <p:cNvPr id="6" name="Slide Number Placeholder 5"/>
          <p:cNvSpPr>
            <a:spLocks noGrp="1"/>
          </p:cNvSpPr>
          <p:nvPr>
            <p:ph type="sldNum" sz="quarter" idx="12"/>
          </p:nvPr>
        </p:nvSpPr>
        <p:spPr>
          <a:xfrm>
            <a:off x="8382000" y="6400800"/>
            <a:ext cx="762000" cy="365125"/>
          </a:xfrm>
        </p:spPr>
        <p:txBody>
          <a:bodyPr/>
          <a:lstStyle/>
          <a:p>
            <a:fld id="{B6F15528-21DE-4FAA-801E-634DDDAF4B2B}" type="slidenum">
              <a:rPr lang="en-US" smtClean="0"/>
              <a:pPr/>
              <a:t>‹#›</a:t>
            </a:fld>
            <a:endParaRPr lang="en-US"/>
          </a:p>
        </p:txBody>
      </p:sp>
      <p:pic>
        <p:nvPicPr>
          <p:cNvPr id="7" name="Picture 6" descr="logo transparent background.png"/>
          <p:cNvPicPr>
            <a:picLocks noChangeAspect="1"/>
          </p:cNvPicPr>
          <p:nvPr userDrawn="1"/>
        </p:nvPicPr>
        <p:blipFill>
          <a:blip r:embed="rId2" cstate="print"/>
          <a:stretch>
            <a:fillRect/>
          </a:stretch>
        </p:blipFill>
        <p:spPr>
          <a:xfrm>
            <a:off x="7848600" y="0"/>
            <a:ext cx="1295400" cy="887349"/>
          </a:xfrm>
          <a:prstGeom prst="rect">
            <a:avLst/>
          </a:prstGeom>
        </p:spPr>
      </p:pic>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CAE67B-9900-4858-85C0-69670962C5CB}" type="datetime1">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D6A678-B73C-4BB0-8C0C-28EC45D7E033}" type="datetime1">
              <a:rPr lang="en-US" smtClean="0"/>
              <a:pPr/>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1989B2-CDB7-4F58-B04B-DD02E56781CF}" type="datetime1">
              <a:rPr lang="en-US" smtClean="0"/>
              <a:pPr/>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245553-765F-4D8E-94F6-42A55B2B71B4}" type="datetime1">
              <a:rPr lang="en-US" smtClean="0"/>
              <a:pPr/>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AEA95-D7A4-4C97-95EB-395FA78409A7}" type="datetime1">
              <a:rPr lang="en-US" smtClean="0"/>
              <a:pPr/>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58172C-3AB7-490D-9ED8-57D9CCA48641}" type="datetime1">
              <a:rPr lang="en-US" smtClean="0"/>
              <a:pPr/>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8153400" cy="914400"/>
          </a:xfrm>
        </p:spPr>
        <p:txBody>
          <a:bodyPr vert="horz" lIns="45720" tIns="45720" rIns="45720" bIns="45720" anchor="b">
            <a:normAutofit/>
          </a:bodyPr>
          <a:lstStyle>
            <a:lvl1pPr algn="l">
              <a:buNone/>
              <a:defRPr sz="3600" b="1">
                <a:solidFill>
                  <a:schemeClr val="tx2"/>
                </a:solidFill>
              </a:defRPr>
            </a:lvl1pPr>
          </a:lstStyle>
          <a:p>
            <a:r>
              <a:rPr kumimoji="0" lang="en-US" dirty="0" smtClean="0"/>
              <a:t>CLICK TO EDIT MASTER TITLE STYLE</a:t>
            </a:r>
            <a:endParaRPr kumimoji="0" lang="en-US" dirty="0"/>
          </a:p>
        </p:txBody>
      </p:sp>
      <p:sp>
        <p:nvSpPr>
          <p:cNvPr id="4" name="Text Placeholder 3"/>
          <p:cNvSpPr>
            <a:spLocks noGrp="1"/>
          </p:cNvSpPr>
          <p:nvPr>
            <p:ph type="body" sz="half" idx="2"/>
          </p:nvPr>
        </p:nvSpPr>
        <p:spPr>
          <a:xfrm>
            <a:off x="457200" y="1219200"/>
            <a:ext cx="8153400" cy="4800600"/>
          </a:xfrm>
        </p:spPr>
        <p:txBody>
          <a:bodyPr lIns="64008" rIns="45720" bIns="45720" anchor="t">
            <a:normAutofit/>
          </a:bodyPr>
          <a:lstStyle>
            <a:lvl1pPr marL="0" indent="0" algn="l">
              <a:spcBef>
                <a:spcPts val="250"/>
              </a:spcBef>
              <a:buFontTx/>
              <a:buNone/>
              <a:defRPr sz="1800"/>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
        <p:nvSpPr>
          <p:cNvPr id="7" name="Slide Number Placeholder 6"/>
          <p:cNvSpPr>
            <a:spLocks noGrp="1"/>
          </p:cNvSpPr>
          <p:nvPr>
            <p:ph type="sldNum" sz="quarter" idx="12"/>
          </p:nvPr>
        </p:nvSpPr>
        <p:spPr>
          <a:xfrm>
            <a:off x="8382000" y="6400800"/>
            <a:ext cx="609600" cy="365125"/>
          </a:xfrm>
        </p:spPr>
        <p:txBody>
          <a:bodyPr/>
          <a:lstStyle/>
          <a:p>
            <a:fld id="{B6F15528-21DE-4FAA-801E-634DDDAF4B2B}" type="slidenum">
              <a:rPr lang="en-US" smtClean="0"/>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8" name="Picture 7" descr="OUR_LOGO.bmp"/>
          <p:cNvPicPr>
            <a:picLocks noChangeAspect="1"/>
          </p:cNvPicPr>
          <p:nvPr userDrawn="1"/>
        </p:nvPicPr>
        <p:blipFill>
          <a:blip r:embed="rId2" cstate="print">
            <a:clrChange>
              <a:clrFrom>
                <a:srgbClr val="FFFFFF"/>
              </a:clrFrom>
              <a:clrTo>
                <a:srgbClr val="FFFFFF">
                  <a:alpha val="0"/>
                </a:srgbClr>
              </a:clrTo>
            </a:clrChange>
          </a:blip>
          <a:srcRect b="23613"/>
          <a:stretch>
            <a:fillRect/>
          </a:stretch>
        </p:blipFill>
        <p:spPr>
          <a:xfrm>
            <a:off x="8153400" y="192786"/>
            <a:ext cx="838200" cy="493014"/>
          </a:xfrm>
          <a:prstGeom prst="rect">
            <a:avLst/>
          </a:prstGeom>
        </p:spPr>
      </p:pic>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541D8-5BF3-455B-9E65-743AAEEE2EDC}" type="datetime1">
              <a:rPr lang="en-US" smtClean="0"/>
              <a:pPr/>
              <a:t>4/6/2017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4191000" y="6356350"/>
            <a:ext cx="7620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981200"/>
            <a:ext cx="7851648" cy="1828800"/>
          </a:xfrm>
        </p:spPr>
        <p:txBody>
          <a:bodyPr>
            <a:noAutofit/>
          </a:bodyPr>
          <a:lstStyle/>
          <a:p>
            <a:r>
              <a:rPr lang="en-IN" sz="9600" dirty="0" smtClean="0">
                <a:latin typeface="Kunstler Script" panose="030304020206070D0D06" pitchFamily="66" charset="0"/>
              </a:rPr>
              <a:t/>
            </a:r>
            <a:br>
              <a:rPr lang="en-IN" sz="9600" dirty="0" smtClean="0">
                <a:latin typeface="Kunstler Script" panose="030304020206070D0D06" pitchFamily="66" charset="0"/>
              </a:rPr>
            </a:br>
            <a:r>
              <a:rPr lang="en-IN" sz="9600" dirty="0">
                <a:latin typeface="Kunstler Script" panose="030304020206070D0D06" pitchFamily="66" charset="0"/>
              </a:rPr>
              <a:t/>
            </a:r>
            <a:br>
              <a:rPr lang="en-IN" sz="9600" dirty="0">
                <a:latin typeface="Kunstler Script" panose="030304020206070D0D06" pitchFamily="66" charset="0"/>
              </a:rPr>
            </a:br>
            <a:r>
              <a:rPr lang="en-IN" sz="9600" dirty="0" smtClean="0">
                <a:latin typeface="Kunstler Script" panose="030304020206070D0D06" pitchFamily="66" charset="0"/>
              </a:rPr>
              <a:t/>
            </a:r>
            <a:br>
              <a:rPr lang="en-IN" sz="9600" dirty="0" smtClean="0">
                <a:latin typeface="Kunstler Script" panose="030304020206070D0D06" pitchFamily="66" charset="0"/>
              </a:rPr>
            </a:br>
            <a:r>
              <a:rPr lang="en-IN" sz="9600" dirty="0">
                <a:latin typeface="Kunstler Script" panose="030304020206070D0D06" pitchFamily="66" charset="0"/>
              </a:rPr>
              <a:t/>
            </a:r>
            <a:br>
              <a:rPr lang="en-IN" sz="9600" dirty="0">
                <a:latin typeface="Kunstler Script" panose="030304020206070D0D06" pitchFamily="66" charset="0"/>
              </a:rPr>
            </a:br>
            <a:r>
              <a:rPr lang="en-IN" sz="7200" dirty="0" smtClean="0">
                <a:latin typeface="Script MT Bold" panose="03040602040607080904" pitchFamily="66" charset="0"/>
              </a:rPr>
              <a:t>Engineering Purchase …the way forward</a:t>
            </a:r>
            <a:endParaRPr lang="en-IN" sz="7200" dirty="0">
              <a:latin typeface="Script MT Bold" panose="03040602040607080904"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381000"/>
          </a:xfrm>
        </p:spPr>
        <p:txBody>
          <a:bodyPr>
            <a:normAutofit fontScale="90000"/>
          </a:bodyPr>
          <a:lstStyle/>
          <a:p>
            <a:r>
              <a:rPr lang="en-US" sz="2400" dirty="0" smtClean="0">
                <a:latin typeface="Calibri" panose="020F0502020204030204" pitchFamily="34" charset="0"/>
              </a:rPr>
              <a:t>Critical Issues, Constraints, Challenges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Text Placeholder 6"/>
          <p:cNvSpPr txBox="1">
            <a:spLocks/>
          </p:cNvSpPr>
          <p:nvPr/>
        </p:nvSpPr>
        <p:spPr>
          <a:xfrm>
            <a:off x="457200" y="609600"/>
            <a:ext cx="8153400" cy="6096000"/>
          </a:xfrm>
          <a:prstGeom prst="rect">
            <a:avLst/>
          </a:prstGeom>
          <a:ln w="25400" cap="flat" cmpd="sng" algn="ctr">
            <a:no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lnSpcReduction="10000"/>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marL="285750" indent="-285750" algn="just">
              <a:buFont typeface="Wingdings" panose="05000000000000000000" pitchFamily="2" charset="2"/>
              <a:buChar char="ü"/>
            </a:pPr>
            <a:r>
              <a:rPr lang="en-US" dirty="0" smtClean="0">
                <a:latin typeface="Calibri" panose="020F0502020204030204" pitchFamily="34" charset="0"/>
              </a:rPr>
              <a:t>Service Level to the user need to be improved in terms of PR-PO conversion and timely delivery of the material / service</a:t>
            </a:r>
          </a:p>
          <a:p>
            <a:pPr marL="285750" indent="-285750" algn="just">
              <a:buFont typeface="Wingdings" panose="05000000000000000000" pitchFamily="2" charset="2"/>
              <a:buChar char="ü"/>
            </a:pPr>
            <a:r>
              <a:rPr lang="en-US" dirty="0" smtClean="0">
                <a:latin typeface="Calibri" panose="020F0502020204030204" pitchFamily="34" charset="0"/>
              </a:rPr>
              <a:t>Vendor Selection need to be strengthen and Negotiation need to be Efficient </a:t>
            </a:r>
          </a:p>
          <a:p>
            <a:pPr marL="285750" indent="-285750" algn="just">
              <a:buFont typeface="Wingdings" panose="05000000000000000000" pitchFamily="2" charset="2"/>
              <a:buChar char="ü"/>
            </a:pPr>
            <a:r>
              <a:rPr lang="en-US" dirty="0">
                <a:latin typeface="Calibri" panose="020F0502020204030204" pitchFamily="34" charset="0"/>
              </a:rPr>
              <a:t>Non Existence of Service Code: Entire Service procurement is person (buyer) dependent where risk of error is very high, PO preparation and verification takes lot of time.</a:t>
            </a:r>
          </a:p>
          <a:p>
            <a:pPr marL="285750" indent="-285750" algn="just">
              <a:buFont typeface="Wingdings" panose="05000000000000000000" pitchFamily="2" charset="2"/>
              <a:buChar char="ü"/>
            </a:pPr>
            <a:r>
              <a:rPr lang="en-US" dirty="0" smtClean="0">
                <a:latin typeface="Calibri" panose="020F0502020204030204" pitchFamily="34" charset="0"/>
              </a:rPr>
              <a:t>Bringing </a:t>
            </a:r>
            <a:r>
              <a:rPr lang="en-US" dirty="0">
                <a:latin typeface="Calibri" panose="020F0502020204030204" pitchFamily="34" charset="0"/>
              </a:rPr>
              <a:t>awareness / discipline in users for providing sufficient specification / scope details, not to procure material under service PRF, creating undue </a:t>
            </a:r>
            <a:r>
              <a:rPr lang="en-US" dirty="0" smtClean="0">
                <a:latin typeface="Calibri" panose="020F0502020204030204" pitchFamily="34" charset="0"/>
              </a:rPr>
              <a:t>urgency, </a:t>
            </a:r>
            <a:endParaRPr lang="en-US" dirty="0">
              <a:latin typeface="Calibri" panose="020F0502020204030204" pitchFamily="34" charset="0"/>
            </a:endParaRPr>
          </a:p>
          <a:p>
            <a:pPr marL="285750" indent="-285750" algn="just">
              <a:buFont typeface="Wingdings" panose="05000000000000000000" pitchFamily="2" charset="2"/>
              <a:buChar char="ü"/>
            </a:pPr>
            <a:r>
              <a:rPr lang="en-US" dirty="0" smtClean="0">
                <a:latin typeface="Calibri" panose="020F0502020204030204" pitchFamily="34" charset="0"/>
              </a:rPr>
              <a:t>Kosher </a:t>
            </a:r>
            <a:r>
              <a:rPr lang="en-US" dirty="0">
                <a:latin typeface="Calibri" panose="020F0502020204030204" pitchFamily="34" charset="0"/>
              </a:rPr>
              <a:t>and Halal Compliance by approved vendor / manufacturer:  we don’t have approved vendor who are having Kosher / Halal approval for Polysorabte-60 and Cetereate-20. </a:t>
            </a:r>
            <a:endParaRPr lang="en-US" dirty="0" smtClean="0">
              <a:latin typeface="Calibri" panose="020F0502020204030204" pitchFamily="34" charset="0"/>
            </a:endParaRPr>
          </a:p>
          <a:p>
            <a:pPr marL="285750" indent="-285750" algn="just">
              <a:buFont typeface="Wingdings" panose="05000000000000000000" pitchFamily="2" charset="2"/>
              <a:buChar char="ü"/>
            </a:pPr>
            <a:r>
              <a:rPr lang="en-US" dirty="0" smtClean="0">
                <a:latin typeface="Calibri" panose="020F0502020204030204" pitchFamily="34" charset="0"/>
              </a:rPr>
              <a:t>Purchase Orders for RM-PM are very risky for us as material description doesn’t contain technical specification. This has been escalated but yet to be implemented.</a:t>
            </a:r>
            <a:endParaRPr lang="en-US" dirty="0">
              <a:latin typeface="Calibri" panose="020F0502020204030204" pitchFamily="34" charset="0"/>
            </a:endParaRPr>
          </a:p>
          <a:p>
            <a:pPr marL="285750" indent="-285750" algn="just">
              <a:buFont typeface="Wingdings" panose="05000000000000000000" pitchFamily="2" charset="2"/>
              <a:buChar char="ü"/>
            </a:pPr>
            <a:r>
              <a:rPr lang="en-US" dirty="0" smtClean="0">
                <a:latin typeface="Calibri" panose="020F0502020204030204" pitchFamily="34" charset="0"/>
              </a:rPr>
              <a:t>To define A/B/C Category of vendors for developing various system around the same like timely payment, vendor rating / performance feedback and counter feedback </a:t>
            </a:r>
            <a:r>
              <a:rPr lang="en-US" dirty="0" err="1" smtClean="0">
                <a:latin typeface="Calibri" panose="020F0502020204030204" pitchFamily="34" charset="0"/>
              </a:rPr>
              <a:t>etc</a:t>
            </a:r>
            <a:r>
              <a:rPr lang="en-US" dirty="0" smtClean="0">
                <a:latin typeface="Calibri" panose="020F0502020204030204" pitchFamily="34" charset="0"/>
              </a:rPr>
              <a:t> which will ultimately result in improved vendor relationship</a:t>
            </a:r>
          </a:p>
          <a:p>
            <a:pPr marL="285750" indent="-285750" algn="just">
              <a:buFont typeface="Wingdings" panose="05000000000000000000" pitchFamily="2" charset="2"/>
              <a:buChar char="ü"/>
            </a:pPr>
            <a:r>
              <a:rPr lang="en-US" dirty="0">
                <a:latin typeface="Calibri" panose="020F0502020204030204" pitchFamily="34" charset="0"/>
              </a:rPr>
              <a:t>At Taloja certain rotating equipment are  quite old (like compressor, Pumps) for which getting spares are difficult and costly</a:t>
            </a:r>
          </a:p>
          <a:p>
            <a:pPr marL="285750" indent="-285750" algn="just">
              <a:buFont typeface="Wingdings" panose="05000000000000000000" pitchFamily="2" charset="2"/>
              <a:buChar char="ü"/>
            </a:pPr>
            <a:r>
              <a:rPr lang="en-US" dirty="0" smtClean="0">
                <a:latin typeface="Calibri" panose="020F0502020204030204" pitchFamily="34" charset="0"/>
              </a:rPr>
              <a:t>Supporting and Ensuring implementation of increasing various certification requirements like ISO-9001, 14000 &amp; 22000.</a:t>
            </a:r>
          </a:p>
        </p:txBody>
      </p:sp>
    </p:spTree>
    <p:extLst>
      <p:ext uri="{BB962C8B-B14F-4D97-AF65-F5344CB8AC3E}">
        <p14:creationId xmlns:p14="http://schemas.microsoft.com/office/powerpoint/2010/main" val="314474001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457200"/>
          </a:xfrm>
        </p:spPr>
        <p:txBody>
          <a:bodyPr>
            <a:normAutofit/>
          </a:bodyPr>
          <a:lstStyle/>
          <a:p>
            <a:r>
              <a:rPr lang="en-US" sz="2400" dirty="0" smtClean="0">
                <a:latin typeface="Calibri" panose="020F0502020204030204" pitchFamily="34" charset="0"/>
              </a:rPr>
              <a:t>Improvements to be done in SAP Process</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Text Placeholder 6"/>
          <p:cNvSpPr txBox="1">
            <a:spLocks/>
          </p:cNvSpPr>
          <p:nvPr/>
        </p:nvSpPr>
        <p:spPr>
          <a:xfrm>
            <a:off x="457200" y="533400"/>
            <a:ext cx="8153400" cy="5943600"/>
          </a:xfrm>
          <a:prstGeom prst="rect">
            <a:avLst/>
          </a:prstGeom>
          <a:ln w="25400" cap="flat" cmpd="sng" algn="ctr">
            <a:no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marL="285750" indent="-285750" algn="just">
              <a:buFont typeface="Wingdings" panose="05000000000000000000" pitchFamily="2" charset="2"/>
              <a:buChar char="ü"/>
            </a:pPr>
            <a:endParaRPr lang="en-US" dirty="0" smtClean="0">
              <a:latin typeface="Calibri" panose="020F050202020403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685800"/>
            <a:ext cx="84772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898879"/>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304800"/>
          </a:xfrm>
        </p:spPr>
        <p:txBody>
          <a:bodyPr>
            <a:normAutofit fontScale="90000"/>
          </a:bodyPr>
          <a:lstStyle/>
          <a:p>
            <a:r>
              <a:rPr lang="en-US" sz="2400" dirty="0" smtClean="0">
                <a:latin typeface="Calibri" panose="020F0502020204030204" pitchFamily="34" charset="0"/>
              </a:rPr>
              <a:t>Partial list of Initiatives to be implemented</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5" name="Text Placeholder 6"/>
          <p:cNvSpPr txBox="1">
            <a:spLocks/>
          </p:cNvSpPr>
          <p:nvPr/>
        </p:nvSpPr>
        <p:spPr>
          <a:xfrm>
            <a:off x="457200" y="914400"/>
            <a:ext cx="8153400" cy="5562600"/>
          </a:xfrm>
          <a:prstGeom prst="rect">
            <a:avLst/>
          </a:prstGeom>
          <a:solidFill>
            <a:schemeClr val="lt1"/>
          </a:solidFill>
          <a:ln w="25400" cap="flat" cmpd="sng" algn="ctr">
            <a:no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marL="285750" indent="-285750" algn="just">
              <a:buFont typeface="Wingdings" panose="05000000000000000000" pitchFamily="2" charset="2"/>
              <a:buChar char="ü"/>
            </a:pPr>
            <a:r>
              <a:rPr lang="en-US" dirty="0" smtClean="0">
                <a:latin typeface="Calibri" panose="020F0502020204030204" pitchFamily="34" charset="0"/>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42" y="381000"/>
            <a:ext cx="7788058" cy="633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80032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609600"/>
          </a:xfrm>
        </p:spPr>
        <p:txBody>
          <a:bodyPr>
            <a:normAutofit/>
          </a:bodyPr>
          <a:lstStyle/>
          <a:p>
            <a:r>
              <a:rPr lang="en-US" sz="2400" dirty="0" smtClean="0">
                <a:latin typeface="Calibri" panose="020F0502020204030204" pitchFamily="34" charset="0"/>
              </a:rPr>
              <a:t>Best Practices</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ext Placeholder 6"/>
          <p:cNvSpPr txBox="1">
            <a:spLocks/>
          </p:cNvSpPr>
          <p:nvPr/>
        </p:nvSpPr>
        <p:spPr>
          <a:xfrm>
            <a:off x="381000" y="1066800"/>
            <a:ext cx="8153400" cy="5257800"/>
          </a:xfrm>
          <a:prstGeom prst="rect">
            <a:avLst/>
          </a:prstGeom>
          <a:ln w="25400" cap="flat" cmpd="sng" algn="ctr">
            <a:no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marL="285750" indent="-285750" algn="just">
              <a:buFont typeface="Wingdings" panose="05000000000000000000" pitchFamily="2" charset="2"/>
              <a:buChar char="ü"/>
            </a:pPr>
            <a:r>
              <a:rPr lang="en-US" sz="2000" dirty="0" smtClean="0">
                <a:latin typeface="Calibri" panose="020F0502020204030204" pitchFamily="34" charset="0"/>
              </a:rPr>
              <a:t>Fixing Rate Contract for most consuming Material and Service Category in put the same in system (Catalogue buying as available in ARIBA)</a:t>
            </a:r>
          </a:p>
          <a:p>
            <a:pPr marL="285750" indent="-285750" algn="just">
              <a:buFont typeface="Wingdings" panose="05000000000000000000" pitchFamily="2" charset="2"/>
              <a:buChar char="ü"/>
            </a:pPr>
            <a:r>
              <a:rPr lang="en-US" sz="2000" dirty="0" smtClean="0">
                <a:latin typeface="Calibri" panose="020F0502020204030204" pitchFamily="34" charset="0"/>
              </a:rPr>
              <a:t>Based on Inventory level auto PO generation and transmission to vendor for rate contracted items</a:t>
            </a:r>
          </a:p>
          <a:p>
            <a:pPr marL="285750" indent="-285750" algn="just">
              <a:buFont typeface="Wingdings" panose="05000000000000000000" pitchFamily="2" charset="2"/>
              <a:buChar char="ü"/>
            </a:pPr>
            <a:r>
              <a:rPr lang="en-US" sz="2000" dirty="0" smtClean="0">
                <a:latin typeface="Calibri" panose="020F0502020204030204" pitchFamily="34" charset="0"/>
              </a:rPr>
              <a:t>Formal system based approval of vendor selection based on QCS and justification before PO generation</a:t>
            </a:r>
          </a:p>
          <a:p>
            <a:pPr marL="285750" indent="-285750" algn="just">
              <a:buFont typeface="Wingdings" panose="05000000000000000000" pitchFamily="2" charset="2"/>
              <a:buChar char="ü"/>
            </a:pPr>
            <a:r>
              <a:rPr lang="en-US" sz="2000" dirty="0" smtClean="0">
                <a:latin typeface="Calibri" panose="020F0502020204030204" pitchFamily="34" charset="0"/>
              </a:rPr>
              <a:t>Master Data Management System for Material, Services and Vendor</a:t>
            </a:r>
          </a:p>
          <a:p>
            <a:pPr marL="285750" indent="-285750" algn="just">
              <a:buFont typeface="Wingdings" panose="05000000000000000000" pitchFamily="2" charset="2"/>
              <a:buChar char="ü"/>
            </a:pPr>
            <a:endParaRPr lang="en-US" dirty="0" smtClean="0">
              <a:latin typeface="Calibri" panose="020F0502020204030204" pitchFamily="34" charset="0"/>
            </a:endParaRPr>
          </a:p>
          <a:p>
            <a:pPr marL="285750" indent="-285750" algn="just">
              <a:buFont typeface="Wingdings" panose="05000000000000000000" pitchFamily="2" charset="2"/>
              <a:buChar char="ü"/>
            </a:pPr>
            <a:endParaRPr lang="en-US" dirty="0" smtClean="0">
              <a:latin typeface="Calibri" panose="020F0502020204030204" pitchFamily="34" charset="0"/>
            </a:endParaRPr>
          </a:p>
        </p:txBody>
      </p:sp>
    </p:spTree>
    <p:extLst>
      <p:ext uri="{BB962C8B-B14F-4D97-AF65-F5344CB8AC3E}">
        <p14:creationId xmlns:p14="http://schemas.microsoft.com/office/powerpoint/2010/main" val="3085378934"/>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381000"/>
          </a:xfrm>
        </p:spPr>
        <p:txBody>
          <a:bodyPr>
            <a:normAutofit fontScale="90000"/>
          </a:bodyPr>
          <a:lstStyle/>
          <a:p>
            <a:r>
              <a:rPr lang="en-US" sz="2400" dirty="0" smtClean="0">
                <a:latin typeface="Calibri" panose="020F0502020204030204" pitchFamily="34" charset="0"/>
              </a:rPr>
              <a:t>Support required from Management</a:t>
            </a:r>
            <a:endParaRPr lang="en-IN" sz="24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ext Placeholder 6"/>
          <p:cNvSpPr txBox="1">
            <a:spLocks/>
          </p:cNvSpPr>
          <p:nvPr/>
        </p:nvSpPr>
        <p:spPr>
          <a:xfrm>
            <a:off x="457200" y="609600"/>
            <a:ext cx="8153400" cy="5715000"/>
          </a:xfrm>
          <a:prstGeom prst="rect">
            <a:avLst/>
          </a:prstGeom>
          <a:ln w="25400" cap="flat" cmpd="sng" algn="ctr">
            <a:no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algn="just"/>
            <a:r>
              <a:rPr lang="en-US" sz="2400" dirty="0" smtClean="0">
                <a:latin typeface="Calibri" panose="020F0502020204030204" pitchFamily="34" charset="0"/>
              </a:rPr>
              <a:t>1) Immediate:</a:t>
            </a:r>
          </a:p>
          <a:p>
            <a:pPr marL="285750" indent="-285750" algn="just">
              <a:buFont typeface="Wingdings" panose="05000000000000000000" pitchFamily="2" charset="2"/>
              <a:buChar char="ü"/>
            </a:pPr>
            <a:r>
              <a:rPr lang="en-US" sz="2400" dirty="0" smtClean="0">
                <a:latin typeface="Calibri" panose="020F0502020204030204" pitchFamily="34" charset="0"/>
              </a:rPr>
              <a:t>Two </a:t>
            </a:r>
            <a:r>
              <a:rPr lang="en-US" sz="2400" dirty="0" smtClean="0">
                <a:latin typeface="Calibri" panose="020F0502020204030204" pitchFamily="34" charset="0"/>
              </a:rPr>
              <a:t>additional buyer required </a:t>
            </a:r>
            <a:r>
              <a:rPr lang="en-US" sz="2400" dirty="0" smtClean="0">
                <a:latin typeface="Calibri" panose="020F0502020204030204" pitchFamily="34" charset="0"/>
              </a:rPr>
              <a:t>permanently</a:t>
            </a:r>
            <a:endParaRPr lang="en-US" sz="2400" dirty="0" smtClean="0">
              <a:latin typeface="Calibri" panose="020F0502020204030204" pitchFamily="34" charset="0"/>
            </a:endParaRPr>
          </a:p>
          <a:p>
            <a:pPr algn="just"/>
            <a:r>
              <a:rPr lang="en-US" sz="2400" dirty="0" smtClean="0">
                <a:latin typeface="Calibri" panose="020F0502020204030204" pitchFamily="34" charset="0"/>
              </a:rPr>
              <a:t>     </a:t>
            </a:r>
            <a:r>
              <a:rPr lang="en-US" sz="2400" dirty="0" smtClean="0">
                <a:latin typeface="Calibri" panose="020F0502020204030204" pitchFamily="34" charset="0"/>
              </a:rPr>
              <a:t>(If very high value Project comes up particularly like Jammu project will required additional resources temporary) </a:t>
            </a:r>
          </a:p>
          <a:p>
            <a:pPr marL="342900" indent="-342900" algn="just">
              <a:buFont typeface="Wingdings" panose="05000000000000000000" pitchFamily="2" charset="2"/>
              <a:buChar char="ü"/>
            </a:pPr>
            <a:r>
              <a:rPr lang="en-US" sz="2400" dirty="0" smtClean="0">
                <a:latin typeface="Calibri" panose="020F0502020204030204" pitchFamily="34" charset="0"/>
              </a:rPr>
              <a:t>Renaming of Department </a:t>
            </a:r>
            <a:endParaRPr lang="en-US" sz="2400" dirty="0">
              <a:latin typeface="Calibri" panose="020F0502020204030204" pitchFamily="34" charset="0"/>
            </a:endParaRPr>
          </a:p>
          <a:p>
            <a:pPr algn="just"/>
            <a:r>
              <a:rPr lang="en-US" sz="2400" dirty="0" smtClean="0">
                <a:latin typeface="Calibri" panose="020F0502020204030204" pitchFamily="34" charset="0"/>
              </a:rPr>
              <a:t>2) Long term:</a:t>
            </a:r>
          </a:p>
          <a:p>
            <a:pPr marL="342900" indent="-342900" algn="just">
              <a:buFont typeface="Wingdings" panose="05000000000000000000" pitchFamily="2" charset="2"/>
              <a:buChar char="ü"/>
            </a:pPr>
            <a:r>
              <a:rPr lang="en-US" sz="2400" dirty="0" smtClean="0">
                <a:latin typeface="Calibri" panose="020F0502020204030204" pitchFamily="34" charset="0"/>
              </a:rPr>
              <a:t>Investing in SRM (Supplier Relation Management) tools like ARIBA with Catalogue buying  system etc.</a:t>
            </a:r>
          </a:p>
          <a:p>
            <a:pPr marL="342900" indent="-342900" algn="just">
              <a:buFont typeface="Wingdings" panose="05000000000000000000" pitchFamily="2" charset="2"/>
              <a:buChar char="ü"/>
            </a:pPr>
            <a:r>
              <a:rPr lang="en-US" sz="2400" dirty="0" smtClean="0">
                <a:latin typeface="Calibri" panose="020F0502020204030204" pitchFamily="34" charset="0"/>
              </a:rPr>
              <a:t>Automation of manual process like Pre-PO vendor selection and price approval, new vendor approval, advance payment approval </a:t>
            </a:r>
          </a:p>
          <a:p>
            <a:pPr marL="342900" indent="-342900" algn="just">
              <a:buFont typeface="Wingdings" panose="05000000000000000000" pitchFamily="2" charset="2"/>
              <a:buChar char="ü"/>
            </a:pPr>
            <a:r>
              <a:rPr lang="en-US" sz="2400" dirty="0" smtClean="0">
                <a:latin typeface="Calibri" panose="020F0502020204030204" pitchFamily="34" charset="0"/>
              </a:rPr>
              <a:t>To go for best practices </a:t>
            </a:r>
          </a:p>
        </p:txBody>
      </p:sp>
    </p:spTree>
    <p:extLst>
      <p:ext uri="{BB962C8B-B14F-4D97-AF65-F5344CB8AC3E}">
        <p14:creationId xmlns:p14="http://schemas.microsoft.com/office/powerpoint/2010/main" val="183958511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ext Placeholder 6"/>
          <p:cNvSpPr txBox="1">
            <a:spLocks/>
          </p:cNvSpPr>
          <p:nvPr/>
        </p:nvSpPr>
        <p:spPr>
          <a:xfrm>
            <a:off x="457200" y="1219200"/>
            <a:ext cx="8153400" cy="4876800"/>
          </a:xfrm>
          <a:prstGeom prst="rect">
            <a:avLst/>
          </a:prstGeom>
          <a:ln w="25400" cap="flat" cmpd="sng" algn="ctr">
            <a:no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algn="just"/>
            <a:endParaRPr lang="en-US" sz="2400" dirty="0" smtClean="0">
              <a:latin typeface="Calibri" panose="020F0502020204030204" pitchFamily="34" charset="0"/>
            </a:endParaRPr>
          </a:p>
          <a:p>
            <a:pPr algn="just"/>
            <a:endParaRPr lang="en-US" sz="2400" dirty="0">
              <a:latin typeface="Calibri" panose="020F0502020204030204" pitchFamily="34" charset="0"/>
            </a:endParaRPr>
          </a:p>
          <a:p>
            <a:pPr algn="just"/>
            <a:endParaRPr lang="en-US" sz="2400" dirty="0" smtClean="0">
              <a:latin typeface="Calibri" panose="020F0502020204030204" pitchFamily="34" charset="0"/>
            </a:endParaRPr>
          </a:p>
          <a:p>
            <a:pPr algn="just"/>
            <a:endParaRPr lang="en-US" sz="2400" dirty="0">
              <a:latin typeface="Calibri" panose="020F0502020204030204" pitchFamily="34" charset="0"/>
            </a:endParaRPr>
          </a:p>
          <a:p>
            <a:pPr algn="just"/>
            <a:r>
              <a:rPr lang="en-US" sz="8800" dirty="0" smtClean="0">
                <a:latin typeface="Calibri" panose="020F0502020204030204" pitchFamily="34" charset="0"/>
              </a:rPr>
              <a:t>      </a:t>
            </a:r>
            <a:r>
              <a:rPr lang="en-US" sz="9600" dirty="0" smtClean="0">
                <a:latin typeface="Brush Script MT" panose="03060802040406070304" pitchFamily="66" charset="0"/>
              </a:rPr>
              <a:t>Thanks…!</a:t>
            </a:r>
          </a:p>
        </p:txBody>
      </p:sp>
    </p:spTree>
    <p:extLst>
      <p:ext uri="{BB962C8B-B14F-4D97-AF65-F5344CB8AC3E}">
        <p14:creationId xmlns:p14="http://schemas.microsoft.com/office/powerpoint/2010/main" val="2990851584"/>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b="1" dirty="0">
                <a:latin typeface="Calibri" panose="020F0502020204030204" pitchFamily="34" charset="0"/>
              </a:rPr>
              <a:t/>
            </a:r>
            <a:br>
              <a:rPr lang="en-US" sz="3600" b="1" dirty="0">
                <a:latin typeface="Calibri" panose="020F0502020204030204" pitchFamily="34" charset="0"/>
              </a:rPr>
            </a:br>
            <a:r>
              <a:rPr lang="en-US" sz="3600" b="1" dirty="0">
                <a:latin typeface="Calibri" panose="020F0502020204030204" pitchFamily="34" charset="0"/>
              </a:rPr>
              <a:t>Content</a:t>
            </a:r>
            <a:br>
              <a:rPr lang="en-US" sz="3600" b="1" dirty="0">
                <a:latin typeface="Calibri" panose="020F0502020204030204" pitchFamily="34" charset="0"/>
              </a:rPr>
            </a:br>
            <a:endParaRPr lang="en-IN" sz="3600" b="1" dirty="0">
              <a:latin typeface="Calibri" panose="020F0502020204030204" pitchFamily="34" charset="0"/>
            </a:endParaRPr>
          </a:p>
        </p:txBody>
      </p:sp>
      <p:sp>
        <p:nvSpPr>
          <p:cNvPr id="3" name="Content Placeholder 2"/>
          <p:cNvSpPr>
            <a:spLocks noGrp="1"/>
          </p:cNvSpPr>
          <p:nvPr>
            <p:ph idx="1"/>
          </p:nvPr>
        </p:nvSpPr>
        <p:spPr>
          <a:xfrm>
            <a:off x="457200" y="1219200"/>
            <a:ext cx="8229600" cy="5105400"/>
          </a:xfrm>
        </p:spPr>
        <p:txBody>
          <a:bodyPr>
            <a:normAutofit/>
          </a:bodyPr>
          <a:lstStyle/>
          <a:p>
            <a:pPr>
              <a:lnSpc>
                <a:spcPct val="200000"/>
              </a:lnSpc>
            </a:pPr>
            <a:r>
              <a:rPr lang="en-US" sz="2000" dirty="0" smtClean="0">
                <a:latin typeface="Calibri" panose="020F0502020204030204" pitchFamily="34" charset="0"/>
              </a:rPr>
              <a:t>Engineering Purchase – Scope – A perspective</a:t>
            </a:r>
          </a:p>
          <a:p>
            <a:pPr>
              <a:lnSpc>
                <a:spcPct val="200000"/>
              </a:lnSpc>
            </a:pPr>
            <a:r>
              <a:rPr lang="en-US" sz="2000" dirty="0" smtClean="0">
                <a:latin typeface="Calibri" panose="020F0502020204030204" pitchFamily="34" charset="0"/>
              </a:rPr>
              <a:t>What was done in past?</a:t>
            </a:r>
          </a:p>
          <a:p>
            <a:pPr>
              <a:lnSpc>
                <a:spcPct val="200000"/>
              </a:lnSpc>
            </a:pPr>
            <a:r>
              <a:rPr lang="en-US" sz="2000" dirty="0" smtClean="0">
                <a:latin typeface="Calibri" panose="020F0502020204030204" pitchFamily="34" charset="0"/>
              </a:rPr>
              <a:t>What have been done till now?</a:t>
            </a:r>
          </a:p>
          <a:p>
            <a:pPr>
              <a:lnSpc>
                <a:spcPct val="200000"/>
              </a:lnSpc>
            </a:pPr>
            <a:r>
              <a:rPr lang="en-US" sz="2000" dirty="0" smtClean="0">
                <a:latin typeface="Calibri" panose="020F0502020204030204" pitchFamily="34" charset="0"/>
              </a:rPr>
              <a:t>What are the critical issues need to addressed?</a:t>
            </a:r>
          </a:p>
          <a:p>
            <a:pPr>
              <a:lnSpc>
                <a:spcPct val="200000"/>
              </a:lnSpc>
            </a:pPr>
            <a:r>
              <a:rPr lang="en-US" sz="2000" dirty="0" smtClean="0">
                <a:latin typeface="Calibri" panose="020F0502020204030204" pitchFamily="34" charset="0"/>
              </a:rPr>
              <a:t>Best Practices</a:t>
            </a:r>
          </a:p>
          <a:p>
            <a:pPr>
              <a:lnSpc>
                <a:spcPct val="200000"/>
              </a:lnSpc>
            </a:pPr>
            <a:r>
              <a:rPr lang="en-US" sz="2000" dirty="0" smtClean="0">
                <a:latin typeface="Calibri" panose="020F0502020204030204" pitchFamily="34" charset="0"/>
              </a:rPr>
              <a:t>Management Support requirement</a:t>
            </a:r>
          </a:p>
          <a:p>
            <a:endParaRPr lang="en-US"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69276348"/>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153400" cy="533400"/>
          </a:xfrm>
        </p:spPr>
        <p:txBody>
          <a:bodyPr>
            <a:noAutofit/>
          </a:bodyPr>
          <a:lstStyle/>
          <a:p>
            <a:r>
              <a:rPr lang="en-US" sz="2800" dirty="0" smtClean="0">
                <a:latin typeface="Calibri" panose="020F0502020204030204" pitchFamily="34" charset="0"/>
              </a:rPr>
              <a:t>Engineering Purchase - Scope</a:t>
            </a:r>
            <a:endParaRPr lang="en-IN" sz="2800" dirty="0">
              <a:latin typeface="Calibri" panose="020F0502020204030204" pitchFamily="34" charset="0"/>
            </a:endParaRPr>
          </a:p>
        </p:txBody>
      </p:sp>
      <p:sp>
        <p:nvSpPr>
          <p:cNvPr id="7" name="Text Placeholder 6"/>
          <p:cNvSpPr>
            <a:spLocks noGrp="1"/>
          </p:cNvSpPr>
          <p:nvPr>
            <p:ph type="body" sz="half" idx="2"/>
          </p:nvPr>
        </p:nvSpPr>
        <p:spPr>
          <a:xfrm>
            <a:off x="457200" y="914400"/>
            <a:ext cx="8153400" cy="5257799"/>
          </a:xfrm>
          <a:prstGeom prst="rect">
            <a:avLst/>
          </a:prstGeom>
          <a:ln>
            <a:noFill/>
            <a:prstDash val="sysDash"/>
          </a:ln>
        </p:spPr>
        <p:style>
          <a:lnRef idx="2">
            <a:schemeClr val="dk1"/>
          </a:lnRef>
          <a:fillRef idx="1">
            <a:schemeClr val="lt1"/>
          </a:fillRef>
          <a:effectRef idx="0">
            <a:schemeClr val="dk1"/>
          </a:effectRef>
          <a:fontRef idx="minor">
            <a:schemeClr val="dk1"/>
          </a:fontRef>
        </p:style>
        <p:txBody>
          <a:bodyPr rtlCol="0" anchor="t">
            <a:normAutofit/>
          </a:bodyPr>
          <a:lstStyle/>
          <a:p>
            <a:r>
              <a:rPr lang="en-US" sz="2000" b="1" u="sng" dirty="0" smtClean="0"/>
              <a:t>1) Procurement </a:t>
            </a:r>
            <a:r>
              <a:rPr lang="en-US" sz="2000" b="1" u="sng" dirty="0"/>
              <a:t>of Material and Services </a:t>
            </a:r>
            <a:r>
              <a:rPr lang="en-US" sz="2000" b="1" u="sng" dirty="0" smtClean="0"/>
              <a:t>for Oleo </a:t>
            </a:r>
            <a:r>
              <a:rPr lang="en-US" sz="2000" b="1" u="sng" dirty="0"/>
              <a:t>Chemical </a:t>
            </a:r>
            <a:r>
              <a:rPr lang="en-US" sz="2000" b="1" u="sng" dirty="0" smtClean="0"/>
              <a:t>Business:</a:t>
            </a:r>
            <a:r>
              <a:rPr lang="en-US" sz="2000" dirty="0" smtClean="0"/>
              <a:t>           </a:t>
            </a:r>
          </a:p>
          <a:p>
            <a:r>
              <a:rPr lang="en-US" sz="2000" dirty="0" smtClean="0"/>
              <a:t>a) Raw Material </a:t>
            </a:r>
            <a:r>
              <a:rPr lang="en-US" sz="2000" dirty="0"/>
              <a:t>(Except Oil procurement</a:t>
            </a:r>
            <a:r>
              <a:rPr lang="en-US" sz="2000" dirty="0" smtClean="0"/>
              <a:t>):</a:t>
            </a:r>
            <a:endParaRPr lang="en-US" sz="2000" dirty="0"/>
          </a:p>
          <a:p>
            <a:r>
              <a:rPr lang="en-US" sz="2000" dirty="0" smtClean="0"/>
              <a:t>     Polysorbate-60, Cetherate-20, Hydrated Lime, Liquid Nitrogen, Hydrogen</a:t>
            </a:r>
          </a:p>
          <a:p>
            <a:r>
              <a:rPr lang="en-US" sz="2000" dirty="0" smtClean="0"/>
              <a:t>b) Packing Material:</a:t>
            </a:r>
          </a:p>
          <a:p>
            <a:pPr marL="342900" indent="-342900">
              <a:buFont typeface="Arial" panose="020B0604020202020204" pitchFamily="34" charset="0"/>
              <a:buChar char="•"/>
            </a:pPr>
            <a:r>
              <a:rPr lang="en-US" sz="2000" dirty="0" smtClean="0"/>
              <a:t>Primary </a:t>
            </a:r>
            <a:r>
              <a:rPr lang="en-US" sz="2000" dirty="0"/>
              <a:t>Packaging: HDPE Drum, HDPE Bags, Paper Bags, 5 Layer </a:t>
            </a:r>
            <a:r>
              <a:rPr lang="en-US" sz="2000" dirty="0" smtClean="0"/>
              <a:t>  Poly </a:t>
            </a:r>
          </a:p>
          <a:p>
            <a:r>
              <a:rPr lang="en-US" sz="2000" dirty="0"/>
              <a:t> </a:t>
            </a:r>
            <a:r>
              <a:rPr lang="en-US" sz="2000" dirty="0" smtClean="0"/>
              <a:t>     Bags</a:t>
            </a:r>
            <a:r>
              <a:rPr lang="en-US" sz="2000" dirty="0"/>
              <a:t>, </a:t>
            </a:r>
            <a:r>
              <a:rPr lang="en-US" sz="2000" dirty="0" err="1"/>
              <a:t>Flexitanks</a:t>
            </a:r>
            <a:r>
              <a:rPr lang="en-US" sz="2000" dirty="0"/>
              <a:t>, Liners</a:t>
            </a:r>
          </a:p>
          <a:p>
            <a:pPr marL="342900" indent="-342900">
              <a:buFont typeface="Arial" panose="020B0604020202020204" pitchFamily="34" charset="0"/>
              <a:buChar char="•"/>
            </a:pPr>
            <a:r>
              <a:rPr lang="en-US" sz="2000" dirty="0" smtClean="0"/>
              <a:t>Secondary </a:t>
            </a:r>
            <a:r>
              <a:rPr lang="en-US" sz="2000" dirty="0"/>
              <a:t>&amp; Tertiary </a:t>
            </a:r>
            <a:r>
              <a:rPr lang="en-US" sz="2000" dirty="0" smtClean="0"/>
              <a:t>Packaging: Wooden Pallets, Stretch Film, Labels, </a:t>
            </a:r>
          </a:p>
          <a:p>
            <a:r>
              <a:rPr lang="en-US" sz="2000" dirty="0" smtClean="0"/>
              <a:t>      Stickers                      </a:t>
            </a:r>
            <a:endParaRPr lang="en-US" sz="2000" dirty="0"/>
          </a:p>
          <a:p>
            <a:r>
              <a:rPr lang="en-US" sz="2000" dirty="0" smtClean="0"/>
              <a:t>c) Catalyst &amp; Support: Copper &amp; Nickel Catalyst &amp; Packing for Columns</a:t>
            </a:r>
          </a:p>
          <a:p>
            <a:r>
              <a:rPr lang="en-US" sz="2000" dirty="0" smtClean="0"/>
              <a:t>d) Production consumables like Filters</a:t>
            </a:r>
          </a:p>
          <a:p>
            <a:r>
              <a:rPr lang="en-US" sz="2000" dirty="0" smtClean="0"/>
              <a:t>e) Storage tank Cleaning Services and Consumables </a:t>
            </a:r>
            <a:endParaRPr lang="en-US" sz="2000" dirty="0"/>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62181314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153400" cy="381000"/>
          </a:xfrm>
        </p:spPr>
        <p:txBody>
          <a:bodyPr>
            <a:normAutofit fontScale="90000"/>
          </a:bodyPr>
          <a:lstStyle/>
          <a:p>
            <a:r>
              <a:rPr lang="en-US" sz="2400" dirty="0" smtClean="0">
                <a:latin typeface="Calibri" panose="020F0502020204030204" pitchFamily="34" charset="0"/>
              </a:rPr>
              <a:t>Engineering Purchase - Scope</a:t>
            </a:r>
            <a:endParaRPr lang="en-IN" sz="2400" dirty="0">
              <a:latin typeface="Calibri" panose="020F0502020204030204" pitchFamily="34" charset="0"/>
            </a:endParaRPr>
          </a:p>
        </p:txBody>
      </p:sp>
      <p:sp>
        <p:nvSpPr>
          <p:cNvPr id="7" name="Text Placeholder 6"/>
          <p:cNvSpPr>
            <a:spLocks noGrp="1"/>
          </p:cNvSpPr>
          <p:nvPr>
            <p:ph type="body" sz="half" idx="2"/>
          </p:nvPr>
        </p:nvSpPr>
        <p:spPr>
          <a:xfrm>
            <a:off x="457200" y="762001"/>
            <a:ext cx="8153400" cy="6096000"/>
          </a:xfrm>
          <a:prstGeom prst="rect">
            <a:avLst/>
          </a:prstGeom>
          <a:ln>
            <a:noFill/>
            <a:prstDash val="sysDash"/>
          </a:ln>
        </p:spPr>
        <p:style>
          <a:lnRef idx="2">
            <a:schemeClr val="dk1"/>
          </a:lnRef>
          <a:fillRef idx="1">
            <a:schemeClr val="lt1"/>
          </a:fillRef>
          <a:effectRef idx="0">
            <a:schemeClr val="dk1"/>
          </a:effectRef>
          <a:fontRef idx="minor">
            <a:schemeClr val="dk1"/>
          </a:fontRef>
        </p:style>
        <p:txBody>
          <a:bodyPr rtlCol="0" anchor="t">
            <a:normAutofit/>
          </a:bodyPr>
          <a:lstStyle/>
          <a:p>
            <a:r>
              <a:rPr lang="en-US" sz="1600" dirty="0" smtClean="0"/>
              <a:t>2) Indirect Procurement for VVF Group (Except Logistic)</a:t>
            </a:r>
          </a:p>
          <a:p>
            <a:r>
              <a:rPr lang="en-US" sz="1600" dirty="0" smtClean="0"/>
              <a:t> Project &amp; Capital Procurement (Equipment &amp; Systems, Services) </a:t>
            </a:r>
          </a:p>
          <a:p>
            <a:r>
              <a:rPr lang="en-US" sz="1600" dirty="0" smtClean="0"/>
              <a:t> MRO </a:t>
            </a:r>
            <a:r>
              <a:rPr lang="en-US" sz="1600" dirty="0"/>
              <a:t>(Maintenance, Repair &amp; Operation) </a:t>
            </a:r>
            <a:r>
              <a:rPr lang="en-US" sz="1600" dirty="0" smtClean="0"/>
              <a:t>item categories listed below (Partial list)</a:t>
            </a:r>
            <a:endParaRPr lang="en-IN" sz="1600"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627340"/>
            <a:ext cx="5791199" cy="511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168580"/>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153400" cy="381000"/>
          </a:xfrm>
        </p:spPr>
        <p:txBody>
          <a:bodyPr>
            <a:normAutofit fontScale="90000"/>
          </a:bodyPr>
          <a:lstStyle/>
          <a:p>
            <a:r>
              <a:rPr lang="en-US" sz="2400" dirty="0" smtClean="0">
                <a:latin typeface="Calibri" panose="020F0502020204030204" pitchFamily="34" charset="0"/>
              </a:rPr>
              <a:t>Engineering Purchase - Scope</a:t>
            </a:r>
            <a:endParaRPr lang="en-IN" sz="2400" dirty="0">
              <a:latin typeface="Calibri" panose="020F0502020204030204" pitchFamily="34" charset="0"/>
            </a:endParaRPr>
          </a:p>
        </p:txBody>
      </p:sp>
      <p:sp>
        <p:nvSpPr>
          <p:cNvPr id="7" name="Text Placeholder 6"/>
          <p:cNvSpPr>
            <a:spLocks noGrp="1"/>
          </p:cNvSpPr>
          <p:nvPr>
            <p:ph type="body" sz="half" idx="2"/>
          </p:nvPr>
        </p:nvSpPr>
        <p:spPr>
          <a:xfrm>
            <a:off x="457200" y="762001"/>
            <a:ext cx="8153400" cy="5257799"/>
          </a:xfrm>
          <a:prstGeom prst="rect">
            <a:avLst/>
          </a:prstGeom>
          <a:ln>
            <a:noFill/>
            <a:prstDash val="sysDash"/>
          </a:ln>
        </p:spPr>
        <p:style>
          <a:lnRef idx="2">
            <a:schemeClr val="dk1"/>
          </a:lnRef>
          <a:fillRef idx="1">
            <a:schemeClr val="lt1"/>
          </a:fillRef>
          <a:effectRef idx="0">
            <a:schemeClr val="dk1"/>
          </a:effectRef>
          <a:fontRef idx="minor">
            <a:schemeClr val="dk1"/>
          </a:fontRef>
        </p:style>
        <p:txBody>
          <a:bodyPr rtlCol="0" anchor="t">
            <a:normAutofit/>
          </a:bodyPr>
          <a:lstStyle/>
          <a:p>
            <a:r>
              <a:rPr lang="en-US" sz="2000" dirty="0" smtClean="0"/>
              <a:t>3) Fuel </a:t>
            </a:r>
            <a:r>
              <a:rPr lang="en-US" sz="2000" dirty="0"/>
              <a:t>Procurement for All </a:t>
            </a:r>
            <a:r>
              <a:rPr lang="en-US" sz="2000" dirty="0" smtClean="0"/>
              <a:t>Plants in India which includes Natural Gas, Coal, </a:t>
            </a:r>
            <a:r>
              <a:rPr lang="en-US" sz="2000" dirty="0" err="1" smtClean="0"/>
              <a:t>Petcoke</a:t>
            </a:r>
            <a:r>
              <a:rPr lang="en-US" sz="2000" dirty="0" smtClean="0"/>
              <a:t> and Furnace Oil</a:t>
            </a:r>
          </a:p>
          <a:p>
            <a:r>
              <a:rPr lang="en-US" sz="2000" dirty="0" smtClean="0"/>
              <a:t>4) Information Technology Procurement for entire Group</a:t>
            </a:r>
            <a:endParaRPr lang="en-US" sz="2000" dirty="0"/>
          </a:p>
          <a:p>
            <a:r>
              <a:rPr lang="en-US" sz="2000" dirty="0" smtClean="0"/>
              <a:t>4) Contract </a:t>
            </a:r>
            <a:r>
              <a:rPr lang="en-US" sz="2000" dirty="0"/>
              <a:t>Management</a:t>
            </a:r>
          </a:p>
          <a:p>
            <a:r>
              <a:rPr lang="en-US" sz="2000" dirty="0" smtClean="0"/>
              <a:t>5) Estimation </a:t>
            </a:r>
            <a:r>
              <a:rPr lang="en-US" sz="2000" dirty="0"/>
              <a:t>support for new project proposal </a:t>
            </a:r>
          </a:p>
          <a:p>
            <a:r>
              <a:rPr lang="en-US" sz="2000" dirty="0" smtClean="0"/>
              <a:t>6) Vendor </a:t>
            </a:r>
            <a:r>
              <a:rPr lang="en-US" sz="2000" dirty="0"/>
              <a:t>development and new Sourcing </a:t>
            </a:r>
            <a:r>
              <a:rPr lang="en-US" sz="2000" dirty="0" smtClean="0"/>
              <a:t>support</a:t>
            </a:r>
          </a:p>
          <a:p>
            <a:r>
              <a:rPr lang="en-US" sz="2000" dirty="0" smtClean="0"/>
              <a:t>7) Procurement in compliance with Kosher and Halal approval </a:t>
            </a:r>
          </a:p>
          <a:p>
            <a:r>
              <a:rPr lang="en-US" sz="2000" dirty="0" smtClean="0"/>
              <a:t>8) Complying ISO requirement</a:t>
            </a:r>
          </a:p>
          <a:p>
            <a:r>
              <a:rPr lang="en-US" sz="2000" dirty="0" smtClean="0"/>
              <a:t>9) Complying SOP and Delegation of Authority</a:t>
            </a:r>
          </a:p>
          <a:p>
            <a:r>
              <a:rPr lang="en-US" sz="2000" dirty="0" smtClean="0"/>
              <a:t>10) Audit Compliance</a:t>
            </a:r>
          </a:p>
          <a:p>
            <a:endParaRPr lang="en-US" sz="2000" dirty="0" smtClean="0"/>
          </a:p>
          <a:p>
            <a:endParaRPr lang="en-US" sz="2000" dirty="0"/>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58023079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153400" cy="381000"/>
          </a:xfrm>
        </p:spPr>
        <p:txBody>
          <a:bodyPr>
            <a:normAutofit fontScale="90000"/>
          </a:bodyPr>
          <a:lstStyle/>
          <a:p>
            <a:r>
              <a:rPr lang="en-US" sz="2400" dirty="0" smtClean="0">
                <a:latin typeface="Calibri" panose="020F0502020204030204" pitchFamily="34" charset="0"/>
              </a:rPr>
              <a:t>Engineering Purchase - Scope</a:t>
            </a:r>
            <a:endParaRPr lang="en-IN" sz="2400" dirty="0">
              <a:latin typeface="Calibri" panose="020F0502020204030204" pitchFamily="34" charset="0"/>
            </a:endParaRPr>
          </a:p>
        </p:txBody>
      </p:sp>
      <p:sp>
        <p:nvSpPr>
          <p:cNvPr id="7" name="Text Placeholder 6"/>
          <p:cNvSpPr>
            <a:spLocks noGrp="1"/>
          </p:cNvSpPr>
          <p:nvPr>
            <p:ph type="body" sz="half" idx="2"/>
          </p:nvPr>
        </p:nvSpPr>
        <p:spPr>
          <a:xfrm>
            <a:off x="457200" y="762001"/>
            <a:ext cx="8153400" cy="5562599"/>
          </a:xfrm>
          <a:prstGeom prst="rect">
            <a:avLst/>
          </a:prstGeom>
          <a:ln>
            <a:noFill/>
            <a:prstDash val="sysDash"/>
          </a:ln>
        </p:spPr>
        <p:style>
          <a:lnRef idx="2">
            <a:schemeClr val="dk1"/>
          </a:lnRef>
          <a:fillRef idx="1">
            <a:schemeClr val="lt1"/>
          </a:fillRef>
          <a:effectRef idx="0">
            <a:schemeClr val="dk1"/>
          </a:effectRef>
          <a:fontRef idx="minor">
            <a:schemeClr val="dk1"/>
          </a:fontRef>
        </p:style>
        <p:txBody>
          <a:bodyPr rtlCol="0" anchor="t">
            <a:normAutofit/>
          </a:bodyPr>
          <a:lstStyle/>
          <a:p>
            <a:pPr marL="285750" indent="-285750">
              <a:buFont typeface="Wingdings" panose="05000000000000000000" pitchFamily="2" charset="2"/>
              <a:buChar char="ü"/>
            </a:pPr>
            <a:r>
              <a:rPr lang="en-IN" dirty="0" smtClean="0">
                <a:latin typeface="Calibri" panose="020F0502020204030204" pitchFamily="34" charset="0"/>
              </a:rPr>
              <a:t>Past Procurement Value and line count (Material &amp; Services)              (Value in lakhs)</a:t>
            </a: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r>
              <a:rPr lang="en-IN" dirty="0" smtClean="0">
                <a:latin typeface="Calibri" panose="020F0502020204030204" pitchFamily="34" charset="0"/>
              </a:rPr>
              <a:t>Current Material Master is having almost 1 lakh material code covering Engineering, Quality Control, R&amp;D, Administration items</a:t>
            </a:r>
          </a:p>
          <a:p>
            <a:pPr marL="285750" indent="-285750">
              <a:buFont typeface="Wingdings" panose="05000000000000000000" pitchFamily="2" charset="2"/>
              <a:buChar char="ü"/>
            </a:pPr>
            <a:r>
              <a:rPr lang="en-IN" dirty="0" smtClean="0">
                <a:latin typeface="Calibri" panose="020F0502020204030204" pitchFamily="34" charset="0"/>
              </a:rPr>
              <a:t>In last 4 years, we have placed order for  9619 </a:t>
            </a:r>
            <a:r>
              <a:rPr lang="en-IN" dirty="0" err="1" smtClean="0">
                <a:latin typeface="Calibri" panose="020F0502020204030204" pitchFamily="34" charset="0"/>
              </a:rPr>
              <a:t>nos</a:t>
            </a:r>
            <a:r>
              <a:rPr lang="en-IN" dirty="0" smtClean="0">
                <a:latin typeface="Calibri" panose="020F0502020204030204" pitchFamily="34" charset="0"/>
              </a:rPr>
              <a:t> material out of which 5799 </a:t>
            </a:r>
            <a:r>
              <a:rPr lang="en-IN" dirty="0" err="1" smtClean="0">
                <a:latin typeface="Calibri" panose="020F0502020204030204" pitchFamily="34" charset="0"/>
              </a:rPr>
              <a:t>nos</a:t>
            </a:r>
            <a:r>
              <a:rPr lang="en-IN" dirty="0" smtClean="0">
                <a:latin typeface="Calibri" panose="020F0502020204030204" pitchFamily="34" charset="0"/>
              </a:rPr>
              <a:t> materials are only ordered once having value of INR 42.4 </a:t>
            </a:r>
            <a:r>
              <a:rPr lang="en-IN" dirty="0" err="1" smtClean="0">
                <a:latin typeface="Calibri" panose="020F0502020204030204" pitchFamily="34" charset="0"/>
              </a:rPr>
              <a:t>Crores</a:t>
            </a:r>
            <a:endParaRPr lang="en-IN" dirty="0" smtClean="0">
              <a:latin typeface="Calibri" panose="020F0502020204030204" pitchFamily="34" charset="0"/>
            </a:endParaRPr>
          </a:p>
          <a:p>
            <a:pPr marL="285750" indent="-285750">
              <a:buFont typeface="Wingdings" panose="05000000000000000000" pitchFamily="2" charset="2"/>
              <a:buChar char="ü"/>
            </a:pPr>
            <a:r>
              <a:rPr lang="en-IN" dirty="0" smtClean="0">
                <a:latin typeface="Calibri" panose="020F0502020204030204" pitchFamily="34" charset="0"/>
              </a:rPr>
              <a:t>Currently Service procurement is being done with Service code which is more complicated in terms variations is scope, location specific cost, level of service provider etc. (At least 25 informal Service Contract in place today)</a:t>
            </a:r>
          </a:p>
          <a:p>
            <a:pPr marL="285750" indent="-285750">
              <a:buFont typeface="Wingdings" panose="05000000000000000000" pitchFamily="2" charset="2"/>
              <a:buChar char="ü"/>
            </a:pPr>
            <a:r>
              <a:rPr lang="en-IN" dirty="0" smtClean="0">
                <a:latin typeface="Calibri" panose="020F0502020204030204" pitchFamily="34" charset="0"/>
              </a:rPr>
              <a:t> Total 1200+ active vendors and still counting</a:t>
            </a:r>
          </a:p>
          <a:p>
            <a:pPr marL="285750" indent="-285750">
              <a:buFont typeface="Wingdings" panose="05000000000000000000" pitchFamily="2" charset="2"/>
              <a:buChar char="ü"/>
            </a:pPr>
            <a:r>
              <a:rPr lang="en-IN" dirty="0" smtClean="0">
                <a:latin typeface="Calibri" panose="020F0502020204030204" pitchFamily="34" charset="0"/>
              </a:rPr>
              <a:t>Total more than 50+ internal customer to service and support</a:t>
            </a: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74" y="1086807"/>
            <a:ext cx="7805208"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1380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153400" cy="381000"/>
          </a:xfrm>
        </p:spPr>
        <p:txBody>
          <a:bodyPr>
            <a:normAutofit fontScale="90000"/>
          </a:bodyPr>
          <a:lstStyle/>
          <a:p>
            <a:r>
              <a:rPr lang="en-US" sz="2400" dirty="0" smtClean="0">
                <a:latin typeface="Calibri" panose="020F0502020204030204" pitchFamily="34" charset="0"/>
              </a:rPr>
              <a:t>Engineering Purchase - Scope</a:t>
            </a:r>
            <a:endParaRPr lang="en-IN" sz="2400" dirty="0">
              <a:latin typeface="Calibri" panose="020F0502020204030204" pitchFamily="34" charset="0"/>
            </a:endParaRPr>
          </a:p>
        </p:txBody>
      </p:sp>
      <p:sp>
        <p:nvSpPr>
          <p:cNvPr id="7" name="Text Placeholder 6"/>
          <p:cNvSpPr>
            <a:spLocks noGrp="1"/>
          </p:cNvSpPr>
          <p:nvPr>
            <p:ph type="body" sz="half" idx="2"/>
          </p:nvPr>
        </p:nvSpPr>
        <p:spPr>
          <a:xfrm>
            <a:off x="457200" y="762001"/>
            <a:ext cx="8153400" cy="5333999"/>
          </a:xfrm>
          <a:prstGeom prst="rect">
            <a:avLst/>
          </a:prstGeom>
          <a:ln>
            <a:noFill/>
            <a:prstDash val="sysDash"/>
          </a:ln>
        </p:spPr>
        <p:style>
          <a:lnRef idx="2">
            <a:schemeClr val="dk1"/>
          </a:lnRef>
          <a:fillRef idx="1">
            <a:schemeClr val="lt1"/>
          </a:fillRef>
          <a:effectRef idx="0">
            <a:schemeClr val="dk1"/>
          </a:effectRef>
          <a:fontRef idx="minor">
            <a:schemeClr val="dk1"/>
          </a:fontRef>
        </p:style>
        <p:txBody>
          <a:bodyPr rtlCol="0" anchor="t">
            <a:normAutofit/>
          </a:bodyPr>
          <a:lstStyle/>
          <a:p>
            <a:pPr marL="285750" indent="-285750">
              <a:buFont typeface="Wingdings" panose="05000000000000000000" pitchFamily="2" charset="2"/>
              <a:buChar char="ü"/>
            </a:pPr>
            <a:r>
              <a:rPr lang="en-IN" dirty="0">
                <a:latin typeface="Calibri" panose="020F0502020204030204" pitchFamily="34" charset="0"/>
              </a:rPr>
              <a:t>Past Procurement Value and line count </a:t>
            </a:r>
            <a:r>
              <a:rPr lang="en-IN" dirty="0" smtClean="0">
                <a:latin typeface="Calibri" panose="020F0502020204030204" pitchFamily="34" charset="0"/>
              </a:rPr>
              <a:t>(buyer wise)                         (</a:t>
            </a:r>
            <a:r>
              <a:rPr lang="en-IN" dirty="0">
                <a:latin typeface="Calibri" panose="020F0502020204030204" pitchFamily="34" charset="0"/>
              </a:rPr>
              <a:t>Value in lakhs)</a:t>
            </a: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r>
              <a:rPr lang="en-IN" dirty="0" smtClean="0">
                <a:latin typeface="Calibri" panose="020F0502020204030204" pitchFamily="34" charset="0"/>
              </a:rPr>
              <a:t>Up to FY 14-15, 5 buyers were there as per above table plus additionally </a:t>
            </a:r>
            <a:r>
              <a:rPr lang="en-IN" dirty="0" err="1" smtClean="0">
                <a:latin typeface="Calibri" panose="020F0502020204030204" pitchFamily="34" charset="0"/>
              </a:rPr>
              <a:t>Mr.</a:t>
            </a:r>
            <a:r>
              <a:rPr lang="en-IN" dirty="0" smtClean="0">
                <a:latin typeface="Calibri" panose="020F0502020204030204" pitchFamily="34" charset="0"/>
              </a:rPr>
              <a:t> Varghese and </a:t>
            </a:r>
            <a:r>
              <a:rPr lang="en-IN" dirty="0" err="1" smtClean="0">
                <a:latin typeface="Calibri" panose="020F0502020204030204" pitchFamily="34" charset="0"/>
              </a:rPr>
              <a:t>Mr.</a:t>
            </a:r>
            <a:r>
              <a:rPr lang="en-IN" dirty="0" smtClean="0">
                <a:latin typeface="Calibri" panose="020F0502020204030204" pitchFamily="34" charset="0"/>
              </a:rPr>
              <a:t> Tushar were also there.</a:t>
            </a:r>
          </a:p>
          <a:p>
            <a:pPr marL="285750" indent="-285750">
              <a:buFont typeface="Wingdings" panose="05000000000000000000" pitchFamily="2" charset="2"/>
              <a:buChar char="ü"/>
            </a:pPr>
            <a:r>
              <a:rPr lang="en-IN" dirty="0" smtClean="0">
                <a:latin typeface="Calibri" panose="020F0502020204030204" pitchFamily="34" charset="0"/>
              </a:rPr>
              <a:t>Average 15 items to be procured per person per day (Annual 11977 transactions between 4 buyers) which need to be followed by multiple deliveries</a:t>
            </a: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47" y="1143000"/>
            <a:ext cx="799966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13067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153400" cy="381000"/>
          </a:xfrm>
        </p:spPr>
        <p:txBody>
          <a:bodyPr>
            <a:normAutofit fontScale="90000"/>
          </a:bodyPr>
          <a:lstStyle/>
          <a:p>
            <a:r>
              <a:rPr lang="en-US" sz="2400" dirty="0" smtClean="0">
                <a:latin typeface="Calibri" panose="020F0502020204030204" pitchFamily="34" charset="0"/>
              </a:rPr>
              <a:t>Engineering Purchase - Scope</a:t>
            </a:r>
            <a:endParaRPr lang="en-IN" sz="2400" dirty="0">
              <a:latin typeface="Calibri" panose="020F0502020204030204" pitchFamily="34" charset="0"/>
            </a:endParaRPr>
          </a:p>
        </p:txBody>
      </p:sp>
      <p:sp>
        <p:nvSpPr>
          <p:cNvPr id="7" name="Text Placeholder 6"/>
          <p:cNvSpPr>
            <a:spLocks noGrp="1"/>
          </p:cNvSpPr>
          <p:nvPr>
            <p:ph type="body" sz="half" idx="2"/>
          </p:nvPr>
        </p:nvSpPr>
        <p:spPr>
          <a:xfrm>
            <a:off x="457200" y="762001"/>
            <a:ext cx="8153400" cy="6096000"/>
          </a:xfrm>
          <a:prstGeom prst="rect">
            <a:avLst/>
          </a:prstGeom>
          <a:ln>
            <a:noFill/>
            <a:prstDash val="sysDash"/>
          </a:ln>
        </p:spPr>
        <p:style>
          <a:lnRef idx="2">
            <a:schemeClr val="dk1"/>
          </a:lnRef>
          <a:fillRef idx="1">
            <a:schemeClr val="lt1"/>
          </a:fillRef>
          <a:effectRef idx="0">
            <a:schemeClr val="dk1"/>
          </a:effectRef>
          <a:fontRef idx="minor">
            <a:schemeClr val="dk1"/>
          </a:fontRef>
        </p:style>
        <p:txBody>
          <a:bodyPr rtlCol="0" anchor="t">
            <a:normAutofit/>
          </a:bodyPr>
          <a:lstStyle/>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r>
              <a:rPr lang="en-IN" dirty="0" smtClean="0">
                <a:latin typeface="Calibri" panose="020F0502020204030204" pitchFamily="34" charset="0"/>
              </a:rPr>
              <a:t>Procurement Value for year 2016-17</a:t>
            </a:r>
            <a:endParaRPr lang="en-IN" dirty="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a:p>
            <a:pPr marL="285750" indent="-285750">
              <a:buFont typeface="Wingdings" panose="05000000000000000000" pitchFamily="2" charset="2"/>
              <a:buChar char="ü"/>
            </a:pPr>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3124200" cy="295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7110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381000"/>
          </a:xfrm>
        </p:spPr>
        <p:txBody>
          <a:bodyPr>
            <a:normAutofit fontScale="90000"/>
          </a:bodyPr>
          <a:lstStyle/>
          <a:p>
            <a:r>
              <a:rPr lang="en-US" dirty="0" smtClean="0">
                <a:latin typeface="Calibri" panose="020F0502020204030204" pitchFamily="34" charset="0"/>
              </a:rPr>
              <a:t/>
            </a:r>
            <a:br>
              <a:rPr lang="en-US" dirty="0" smtClean="0">
                <a:latin typeface="Calibri" panose="020F0502020204030204" pitchFamily="34" charset="0"/>
              </a:rPr>
            </a:br>
            <a:r>
              <a:rPr lang="en-US" sz="2700" dirty="0" smtClean="0">
                <a:latin typeface="Calibri" panose="020F0502020204030204" pitchFamily="34" charset="0"/>
              </a:rPr>
              <a:t>What has been done till now?</a:t>
            </a:r>
            <a:endParaRPr lang="en-IN" sz="27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Rectangle 4"/>
          <p:cNvSpPr/>
          <p:nvPr/>
        </p:nvSpPr>
        <p:spPr>
          <a:xfrm>
            <a:off x="457200" y="685800"/>
            <a:ext cx="8077200" cy="6019800"/>
          </a:xfrm>
          <a:prstGeom prst="rect">
            <a:avLst/>
          </a:prstGeom>
          <a:ln>
            <a:noFill/>
            <a:prstDash val="sysDash"/>
          </a:ln>
        </p:spPr>
        <p:style>
          <a:lnRef idx="2">
            <a:schemeClr val="dk1"/>
          </a:lnRef>
          <a:fillRef idx="1">
            <a:schemeClr val="lt1"/>
          </a:fillRef>
          <a:effectRef idx="0">
            <a:schemeClr val="dk1"/>
          </a:effectRef>
          <a:fontRef idx="minor">
            <a:schemeClr val="dk1"/>
          </a:fontRef>
        </p:style>
        <p:txBody>
          <a:bodyPr rtlCol="0" anchor="t"/>
          <a:lstStyle/>
          <a:p>
            <a:pPr marL="285750" indent="-285750" algn="just">
              <a:buFont typeface="Wingdings" panose="05000000000000000000" pitchFamily="2" charset="2"/>
              <a:buChar char="ü"/>
            </a:pPr>
            <a:r>
              <a:rPr lang="en-IN" dirty="0" smtClean="0">
                <a:latin typeface="Calibri" panose="020F0502020204030204" pitchFamily="34" charset="0"/>
              </a:rPr>
              <a:t>Total Cost improvement worth INR 450 lakhs done in less than two years</a:t>
            </a:r>
          </a:p>
          <a:p>
            <a:pPr marL="285750" indent="-285750" algn="just">
              <a:buFont typeface="Wingdings" panose="05000000000000000000" pitchFamily="2" charset="2"/>
              <a:buChar char="ü"/>
            </a:pPr>
            <a:r>
              <a:rPr lang="en-IN" dirty="0" smtClean="0">
                <a:latin typeface="Calibri" panose="020F0502020204030204" pitchFamily="34" charset="0"/>
              </a:rPr>
              <a:t>Majority of the High value items are renegotiated and cost structures are in place</a:t>
            </a:r>
          </a:p>
          <a:p>
            <a:pPr marL="285750" indent="-285750" algn="just">
              <a:buFont typeface="Wingdings" panose="05000000000000000000" pitchFamily="2" charset="2"/>
              <a:buChar char="ü"/>
            </a:pPr>
            <a:r>
              <a:rPr lang="en-IN" dirty="0" smtClean="0">
                <a:latin typeface="Calibri" panose="020F0502020204030204" pitchFamily="34" charset="0"/>
              </a:rPr>
              <a:t>More than 50 alternate vendors are introduced for cost improvement, better services, reliable supplies etc.</a:t>
            </a:r>
          </a:p>
          <a:p>
            <a:pPr marL="285750" indent="-285750" algn="just">
              <a:buFont typeface="Wingdings" panose="05000000000000000000" pitchFamily="2" charset="2"/>
              <a:buChar char="ü"/>
            </a:pPr>
            <a:r>
              <a:rPr lang="en-IN" dirty="0" smtClean="0">
                <a:latin typeface="Calibri" panose="020F0502020204030204" pitchFamily="34" charset="0"/>
              </a:rPr>
              <a:t>Engineering Purchase which was earlier working under Project head is now separate commercial function. This calls for zero tolerance on service support otherwise Engineering Purchase is made accountable for project delay.</a:t>
            </a:r>
          </a:p>
          <a:p>
            <a:pPr marL="285750" indent="-285750" algn="just">
              <a:buFont typeface="Wingdings" panose="05000000000000000000" pitchFamily="2" charset="2"/>
              <a:buChar char="ü"/>
            </a:pPr>
            <a:r>
              <a:rPr lang="en-IN" dirty="0" smtClean="0">
                <a:latin typeface="Calibri" panose="020F0502020204030204" pitchFamily="34" charset="0"/>
              </a:rPr>
              <a:t>Taken over negotiation process from Engineering for less than INR 10 lakhs items</a:t>
            </a:r>
          </a:p>
          <a:p>
            <a:pPr marL="285750" indent="-285750" algn="just">
              <a:buFont typeface="Wingdings" panose="05000000000000000000" pitchFamily="2" charset="2"/>
              <a:buChar char="ü"/>
            </a:pPr>
            <a:r>
              <a:rPr lang="en-IN" dirty="0" smtClean="0">
                <a:latin typeface="Calibri" panose="020F0502020204030204" pitchFamily="34" charset="0"/>
              </a:rPr>
              <a:t> Taken over negotiation process and procurement process from IT team</a:t>
            </a:r>
          </a:p>
          <a:p>
            <a:pPr marL="285750" indent="-285750" algn="just">
              <a:buFont typeface="Wingdings" panose="05000000000000000000" pitchFamily="2" charset="2"/>
              <a:buChar char="ü"/>
            </a:pPr>
            <a:r>
              <a:rPr lang="en-IN" dirty="0" smtClean="0">
                <a:latin typeface="Calibri" panose="020F0502020204030204" pitchFamily="34" charset="0"/>
              </a:rPr>
              <a:t>Cash procurement at Plant level reduced drastically (No cash procurement more than INR 3000)</a:t>
            </a:r>
          </a:p>
          <a:p>
            <a:pPr marL="285750" indent="-285750" algn="just">
              <a:buFont typeface="Wingdings" panose="05000000000000000000" pitchFamily="2" charset="2"/>
              <a:buChar char="ü"/>
            </a:pPr>
            <a:r>
              <a:rPr lang="en-IN" dirty="0">
                <a:latin typeface="Calibri" panose="020F0502020204030204" pitchFamily="34" charset="0"/>
              </a:rPr>
              <a:t>Systematic payment allocation process put in place which has improved vendor relationship (despite fund constraints</a:t>
            </a:r>
            <a:r>
              <a:rPr lang="en-IN" dirty="0" smtClean="0">
                <a:latin typeface="Calibri" panose="020F0502020204030204" pitchFamily="34" charset="0"/>
              </a:rPr>
              <a:t>)</a:t>
            </a:r>
          </a:p>
          <a:p>
            <a:pPr marL="285750" indent="-285750" algn="just">
              <a:buFont typeface="Wingdings" panose="05000000000000000000" pitchFamily="2" charset="2"/>
              <a:buChar char="ü"/>
            </a:pPr>
            <a:r>
              <a:rPr lang="en-IN" dirty="0" smtClean="0">
                <a:latin typeface="Calibri" panose="020F0502020204030204" pitchFamily="34" charset="0"/>
              </a:rPr>
              <a:t>Improved </a:t>
            </a:r>
            <a:r>
              <a:rPr lang="en-IN" dirty="0">
                <a:latin typeface="Calibri" panose="020F0502020204030204" pitchFamily="34" charset="0"/>
              </a:rPr>
              <a:t>skill set of team members </a:t>
            </a:r>
            <a:r>
              <a:rPr lang="en-IN" dirty="0" smtClean="0">
                <a:latin typeface="Calibri" panose="020F0502020204030204" pitchFamily="34" charset="0"/>
              </a:rPr>
              <a:t>in </a:t>
            </a:r>
            <a:r>
              <a:rPr lang="en-IN" dirty="0">
                <a:latin typeface="Calibri" panose="020F0502020204030204" pitchFamily="34" charset="0"/>
              </a:rPr>
              <a:t>SAP, Excel, </a:t>
            </a:r>
            <a:r>
              <a:rPr lang="en-IN" dirty="0" smtClean="0">
                <a:latin typeface="Calibri" panose="020F0502020204030204" pitchFamily="34" charset="0"/>
              </a:rPr>
              <a:t>Vendor and Internal </a:t>
            </a:r>
            <a:r>
              <a:rPr lang="en-IN" dirty="0">
                <a:latin typeface="Calibri" panose="020F0502020204030204" pitchFamily="34" charset="0"/>
              </a:rPr>
              <a:t>Communication (Verbal &amp; Written</a:t>
            </a:r>
            <a:r>
              <a:rPr lang="en-IN" dirty="0" smtClean="0">
                <a:latin typeface="Calibri" panose="020F0502020204030204" pitchFamily="34" charset="0"/>
              </a:rPr>
              <a:t>), cost estimation &amp; Negotiations</a:t>
            </a:r>
          </a:p>
          <a:p>
            <a:pPr marL="285750" indent="-285750" algn="just">
              <a:buFont typeface="Wingdings" panose="05000000000000000000" pitchFamily="2" charset="2"/>
              <a:buChar char="ü"/>
            </a:pPr>
            <a:r>
              <a:rPr lang="en-IN" dirty="0" smtClean="0">
                <a:latin typeface="Calibri" panose="020F0502020204030204" pitchFamily="34" charset="0"/>
              </a:rPr>
              <a:t>Reduce number of advance instances &amp; made open advance to zero</a:t>
            </a:r>
          </a:p>
          <a:p>
            <a:pPr marL="285750" indent="-285750" algn="just">
              <a:buFont typeface="Wingdings" panose="05000000000000000000" pitchFamily="2" charset="2"/>
              <a:buChar char="ü"/>
            </a:pPr>
            <a:r>
              <a:rPr lang="en-IN" dirty="0">
                <a:latin typeface="Calibri" panose="020F0502020204030204" pitchFamily="34" charset="0"/>
              </a:rPr>
              <a:t>All PO back up (RFQ, Offers, QCS &amp;</a:t>
            </a:r>
            <a:r>
              <a:rPr lang="en-IN" dirty="0" smtClean="0">
                <a:latin typeface="Calibri" panose="020F0502020204030204" pitchFamily="34" charset="0"/>
              </a:rPr>
              <a:t> </a:t>
            </a:r>
            <a:r>
              <a:rPr lang="en-IN" dirty="0">
                <a:latin typeface="Calibri" panose="020F0502020204030204" pitchFamily="34" charset="0"/>
              </a:rPr>
              <a:t>Ordering basis) made available in SAP with access to team and </a:t>
            </a:r>
            <a:r>
              <a:rPr lang="en-IN" dirty="0" smtClean="0">
                <a:latin typeface="Calibri" panose="020F0502020204030204" pitchFamily="34" charset="0"/>
              </a:rPr>
              <a:t>Auditors, </a:t>
            </a:r>
            <a:r>
              <a:rPr lang="en-IN" dirty="0" err="1" smtClean="0">
                <a:latin typeface="Calibri" panose="020F0502020204030204" pitchFamily="34" charset="0"/>
              </a:rPr>
              <a:t>Pos</a:t>
            </a:r>
            <a:r>
              <a:rPr lang="en-IN" dirty="0" smtClean="0">
                <a:latin typeface="Calibri" panose="020F0502020204030204" pitchFamily="34" charset="0"/>
              </a:rPr>
              <a:t> are sent to vendor digitally only (Paperless office)</a:t>
            </a:r>
          </a:p>
          <a:p>
            <a:pPr marL="285750" indent="-285750" algn="just">
              <a:buFont typeface="Wingdings" panose="05000000000000000000" pitchFamily="2" charset="2"/>
              <a:buChar char="ü"/>
            </a:pPr>
            <a:r>
              <a:rPr lang="en-IN" dirty="0" smtClean="0">
                <a:latin typeface="Calibri" panose="020F0502020204030204" pitchFamily="34" charset="0"/>
              </a:rPr>
              <a:t>More than 15 cases of old advances resolved</a:t>
            </a:r>
          </a:p>
          <a:p>
            <a:pPr marL="285750" indent="-285750" algn="just">
              <a:buFont typeface="Wingdings" panose="05000000000000000000" pitchFamily="2" charset="2"/>
              <a:buChar char="ü"/>
            </a:pPr>
            <a:r>
              <a:rPr lang="en-IN" dirty="0" smtClean="0">
                <a:latin typeface="Calibri" panose="020F0502020204030204" pitchFamily="34" charset="0"/>
              </a:rPr>
              <a:t>Past procurement data (Material) of from 2005 onwards compiled in single file  </a:t>
            </a:r>
          </a:p>
          <a:p>
            <a:pPr marL="285750" indent="-285750" algn="just">
              <a:buFont typeface="Wingdings" panose="05000000000000000000" pitchFamily="2" charset="2"/>
              <a:buChar char="ü"/>
            </a:pPr>
            <a:endParaRPr lang="en-IN" dirty="0" smtClean="0">
              <a:latin typeface="Calibri" panose="020F0502020204030204" pitchFamily="34" charset="0"/>
            </a:endParaRPr>
          </a:p>
          <a:p>
            <a:pPr marL="285750" indent="-285750" algn="just">
              <a:buFont typeface="Wingdings" panose="05000000000000000000" pitchFamily="2" charset="2"/>
              <a:buChar char="ü"/>
            </a:pPr>
            <a:endParaRPr lang="en-IN" dirty="0">
              <a:latin typeface="Calibri" panose="020F0502020204030204" pitchFamily="34" charset="0"/>
            </a:endParaRP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3767</TotalTime>
  <Words>1121</Words>
  <Application>Microsoft Office PowerPoint</Application>
  <PresentationFormat>On-screen Show (4:3)</PresentationFormat>
  <Paragraphs>139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    Engineering Purchase …the way forward</vt:lpstr>
      <vt:lpstr> Content </vt:lpstr>
      <vt:lpstr>Engineering Purchase - Scope</vt:lpstr>
      <vt:lpstr>Engineering Purchase - Scope</vt:lpstr>
      <vt:lpstr>Engineering Purchase - Scope</vt:lpstr>
      <vt:lpstr>Engineering Purchase - Scope</vt:lpstr>
      <vt:lpstr>Engineering Purchase - Scope</vt:lpstr>
      <vt:lpstr>Engineering Purchase - Scope</vt:lpstr>
      <vt:lpstr> What has been done till now?</vt:lpstr>
      <vt:lpstr>Critical Issues, Constraints, Challenges </vt:lpstr>
      <vt:lpstr>Improvements to be done in SAP Process</vt:lpstr>
      <vt:lpstr>Partial list of Initiatives to be implemented</vt:lpstr>
      <vt:lpstr>Best Practices</vt:lpstr>
      <vt:lpstr>Support required from Management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Development Program</dc:title>
  <dc:creator>delnaz joshi</dc:creator>
  <cp:lastModifiedBy>Pratik Mehta</cp:lastModifiedBy>
  <cp:revision>354</cp:revision>
  <dcterms:created xsi:type="dcterms:W3CDTF">2006-08-16T00:00:00Z</dcterms:created>
  <dcterms:modified xsi:type="dcterms:W3CDTF">2017-04-06T05:00:38Z</dcterms:modified>
</cp:coreProperties>
</file>