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9" r:id="rId1"/>
  </p:sldMasterIdLst>
  <p:notesMasterIdLst>
    <p:notesMasterId r:id="rId66"/>
  </p:notesMasterIdLst>
  <p:sldIdLst>
    <p:sldId id="259" r:id="rId2"/>
    <p:sldId id="435" r:id="rId3"/>
    <p:sldId id="403" r:id="rId4"/>
    <p:sldId id="404" r:id="rId5"/>
    <p:sldId id="394" r:id="rId6"/>
    <p:sldId id="395" r:id="rId7"/>
    <p:sldId id="396" r:id="rId8"/>
    <p:sldId id="397" r:id="rId9"/>
    <p:sldId id="358" r:id="rId10"/>
    <p:sldId id="359" r:id="rId11"/>
    <p:sldId id="360" r:id="rId12"/>
    <p:sldId id="361" r:id="rId13"/>
    <p:sldId id="436" r:id="rId14"/>
    <p:sldId id="398" r:id="rId15"/>
    <p:sldId id="399" r:id="rId16"/>
    <p:sldId id="400" r:id="rId17"/>
    <p:sldId id="392" r:id="rId18"/>
    <p:sldId id="393" r:id="rId19"/>
    <p:sldId id="388" r:id="rId20"/>
    <p:sldId id="389" r:id="rId21"/>
    <p:sldId id="390" r:id="rId22"/>
    <p:sldId id="391" r:id="rId23"/>
    <p:sldId id="401" r:id="rId24"/>
    <p:sldId id="346" r:id="rId25"/>
    <p:sldId id="351" r:id="rId26"/>
    <p:sldId id="347" r:id="rId27"/>
    <p:sldId id="418" r:id="rId28"/>
    <p:sldId id="348" r:id="rId29"/>
    <p:sldId id="349" r:id="rId30"/>
    <p:sldId id="350" r:id="rId31"/>
    <p:sldId id="402" r:id="rId32"/>
    <p:sldId id="356" r:id="rId33"/>
    <p:sldId id="380" r:id="rId34"/>
    <p:sldId id="381" r:id="rId35"/>
    <p:sldId id="383" r:id="rId36"/>
    <p:sldId id="284" r:id="rId37"/>
    <p:sldId id="257" r:id="rId38"/>
    <p:sldId id="419" r:id="rId39"/>
    <p:sldId id="460" r:id="rId40"/>
    <p:sldId id="461" r:id="rId41"/>
    <p:sldId id="462" r:id="rId42"/>
    <p:sldId id="463" r:id="rId43"/>
    <p:sldId id="464" r:id="rId44"/>
    <p:sldId id="465" r:id="rId45"/>
    <p:sldId id="466" r:id="rId46"/>
    <p:sldId id="467" r:id="rId47"/>
    <p:sldId id="468" r:id="rId48"/>
    <p:sldId id="469" r:id="rId49"/>
    <p:sldId id="470" r:id="rId50"/>
    <p:sldId id="471" r:id="rId51"/>
    <p:sldId id="472" r:id="rId52"/>
    <p:sldId id="458" r:id="rId53"/>
    <p:sldId id="473" r:id="rId54"/>
    <p:sldId id="474" r:id="rId55"/>
    <p:sldId id="475" r:id="rId56"/>
    <p:sldId id="476" r:id="rId57"/>
    <p:sldId id="477" r:id="rId58"/>
    <p:sldId id="478" r:id="rId59"/>
    <p:sldId id="479" r:id="rId60"/>
    <p:sldId id="481" r:id="rId61"/>
    <p:sldId id="482" r:id="rId62"/>
    <p:sldId id="480" r:id="rId63"/>
    <p:sldId id="459" r:id="rId64"/>
    <p:sldId id="416" r:id="rId65"/>
  </p:sldIdLst>
  <p:sldSz cx="12192000" cy="6858000"/>
  <p:notesSz cx="7102475" cy="93884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6D0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D2AABF13-84DD-4C82-B50E-D67D75B0C0A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6DE2677C-6908-4612-AACC-14FD48774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65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2677C-6908-4612-AACC-14FD48774AB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08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pPr lvl="1">
              <a:defRPr/>
            </a:pPr>
            <a:fld id="{A6BA930B-A58D-4DC2-9E90-3DEC716451A3}" type="slidenum">
              <a:rPr lang="en-US" smtClean="0"/>
              <a:pPr lvl="1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326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239D9B3-63DA-4400-8D7E-939AE06658AE}" type="slidenum">
              <a:rPr lang="en-US" smtClean="0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245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239D9B3-63DA-4400-8D7E-939AE06658AE}" type="slidenum">
              <a:rPr lang="en-US" smtClean="0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456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239D9B3-63DA-4400-8D7E-939AE06658AE}" type="slidenum">
              <a:rPr lang="en-US" smtClean="0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90730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239D9B3-63DA-4400-8D7E-939AE06658AE}" type="slidenum">
              <a:rPr lang="en-US" smtClean="0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5812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239D9B3-63DA-4400-8D7E-939AE06658AE}" type="slidenum">
              <a:rPr lang="en-US" smtClean="0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27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239D9B3-63DA-4400-8D7E-939AE06658AE}" type="slidenum">
              <a:rPr lang="en-US" smtClean="0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68758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53B7286C-DD03-4554-9CBB-1E75EC36E9DF}" type="slidenum">
              <a:rPr lang="en-US" smtClean="0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300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F819C0F8-A95A-42BE-9463-6BE839C94F91}" type="slidenum">
              <a:rPr lang="en-US" smtClean="0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9428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83D4AD80-F239-4E76-85F2-00913F69BBA7}" type="slidenum">
              <a:rPr lang="en-US" smtClean="0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68088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62000007-8F30-4D56-BABD-B65DD5FA09A1}" type="slidenum">
              <a:rPr lang="en-US" smtClean="0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3610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BAAFD7E1-CADE-49B4-88F4-45C7E05D95F7}" type="slidenum">
              <a:rPr lang="en-US" smtClean="0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0311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6D87D367-E897-44D9-97B1-CC7F83A990BB}" type="slidenum">
              <a:rPr lang="en-US" smtClean="0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60922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DBE1F943-CF03-4417-94D1-B33B8F0738CE}" type="slidenum">
              <a:rPr lang="en-US" smtClean="0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1823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27871DA7-8919-48BD-A63D-779D0F4C7F7D}" type="slidenum">
              <a:rPr lang="en-US" smtClean="0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448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F0061A23-D866-46E7-AF03-194E619D8601}" type="slidenum">
              <a:rPr lang="en-US" smtClean="0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4407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60893811-BEEA-46E0-88E3-6DE27D8040F0}" type="slidenum">
              <a:rPr lang="en-US" smtClean="0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1548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1">
              <a:defRPr/>
            </a:pPr>
            <a:fld id="{4239D9B3-63DA-4400-8D7E-939AE06658AE}" type="slidenum">
              <a:rPr lang="en-US" smtClean="0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23427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3" r:id="rId14"/>
    <p:sldLayoutId id="2147483814" r:id="rId15"/>
    <p:sldLayoutId id="2147483815" r:id="rId16"/>
    <p:sldLayoutId id="214748381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technetwork/java/javase/downloads/index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c0efB_CKOYo" TargetMode="Externa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5052828" y="2665096"/>
            <a:ext cx="2422458" cy="120032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latin typeface="Comic Sans MS" pitchFamily="66" charset="0"/>
              </a:rPr>
              <a:t>CIT-260</a:t>
            </a:r>
          </a:p>
          <a:p>
            <a:pPr algn="ctr"/>
            <a:r>
              <a:rPr lang="en-US" sz="3600" dirty="0">
                <a:latin typeface="Comic Sans MS" pitchFamily="66" charset="0"/>
              </a:rPr>
              <a:t>Week 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1028"/>
          <p:cNvSpPr>
            <a:spLocks noChangeArrowheads="1"/>
          </p:cNvSpPr>
          <p:nvPr/>
        </p:nvSpPr>
        <p:spPr bwMode="auto">
          <a:xfrm>
            <a:off x="2295526" y="2007108"/>
            <a:ext cx="8086724" cy="2488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mic Sans MS" panose="030F0702030302020204" pitchFamily="66" charset="0"/>
              </a:rPr>
              <a:t>The most primitive form of programming language is machine language. Every computer has a built in set </a:t>
            </a:r>
            <a:r>
              <a:rPr lang="en-US" altLang="en-US" sz="2000" dirty="0">
                <a:solidFill>
                  <a:schemeClr val="tx2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primitive instructions, which are entered in binary. Entering binary instructions into the computer is a tedious process. The picture here shows a Digital Equipment PDP-8 computer, a popular computer in the early 1970s. Programs could be entered on the front panel by flipping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switches.  When the switch was up it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represented a zero. When it was down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it represented a one.</a:t>
            </a:r>
            <a:endParaRPr lang="en-US" altLang="en-US" sz="2000" dirty="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85599" y="1079223"/>
            <a:ext cx="2760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Machine Language</a:t>
            </a:r>
          </a:p>
        </p:txBody>
      </p:sp>
      <p:pic>
        <p:nvPicPr>
          <p:cNvPr id="30722" name="Picture 2" descr="https://www.cs.drexel.edu/~bls96/museum/front2-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823" y="3798251"/>
            <a:ext cx="3121986" cy="2326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70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1028"/>
          <p:cNvSpPr>
            <a:spLocks noChangeArrowheads="1"/>
          </p:cNvSpPr>
          <p:nvPr/>
        </p:nvSpPr>
        <p:spPr bwMode="auto">
          <a:xfrm>
            <a:off x="2295525" y="1530023"/>
            <a:ext cx="8069948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Assembly languages were developed to make programming easier. A program called the assembler is used to convert assembly language programs into machine code.  This conversion is very fast, since there is usually a one-to-one relationship between assembly language code and machine code. Here is an example of a PDP-8 assembly language program that adds the contents of two memory addresses and leaves the sum in the accumulator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sz="1800" dirty="0">
              <a:solidFill>
                <a:schemeClr val="tx2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en-US" sz="1600" dirty="0">
                <a:solidFill>
                  <a:schemeClr val="tx2"/>
                </a:solidFill>
                <a:latin typeface="Courier 10 Pitch"/>
                <a:cs typeface="Times New Roman" panose="02020603050405020304" pitchFamily="18" charset="0"/>
              </a:rPr>
              <a:t>00200 CLA   	  </a:t>
            </a:r>
            <a:r>
              <a:rPr lang="en-US" altLang="en-US" sz="1600" dirty="0">
                <a:solidFill>
                  <a:srgbClr val="92D050"/>
                </a:solidFill>
                <a:latin typeface="Courier 10 Pitch"/>
                <a:cs typeface="Times New Roman" panose="02020603050405020304" pitchFamily="18" charset="0"/>
              </a:rPr>
              <a:t>/ Clear the accumulator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1600" dirty="0">
                <a:solidFill>
                  <a:schemeClr val="tx2"/>
                </a:solidFill>
                <a:latin typeface="Courier 10 Pitch"/>
                <a:cs typeface="Times New Roman" panose="02020603050405020304" pitchFamily="18" charset="0"/>
              </a:rPr>
              <a:t>00201 TAD A	 </a:t>
            </a:r>
            <a:r>
              <a:rPr lang="en-US" altLang="en-US" sz="1600" dirty="0">
                <a:solidFill>
                  <a:srgbClr val="92D050"/>
                </a:solidFill>
                <a:latin typeface="Courier 10 Pitch"/>
                <a:cs typeface="Times New Roman" panose="02020603050405020304" pitchFamily="18" charset="0"/>
              </a:rPr>
              <a:t>/ Add contents of memory location A to the accumulator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1600" dirty="0">
                <a:solidFill>
                  <a:schemeClr val="tx2"/>
                </a:solidFill>
                <a:latin typeface="Courier 10 Pitch"/>
                <a:cs typeface="Times New Roman" panose="02020603050405020304" pitchFamily="18" charset="0"/>
              </a:rPr>
              <a:t>00202 TAD B	</a:t>
            </a:r>
            <a:r>
              <a:rPr lang="en-US" altLang="en-US" sz="1600" dirty="0">
                <a:solidFill>
                  <a:srgbClr val="92D050"/>
                </a:solidFill>
                <a:latin typeface="Courier 10 Pitch"/>
                <a:cs typeface="Times New Roman" panose="02020603050405020304" pitchFamily="18" charset="0"/>
              </a:rPr>
              <a:t> / Add the contents of memory location B to the accumulator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1600" dirty="0">
                <a:solidFill>
                  <a:schemeClr val="tx2"/>
                </a:solidFill>
                <a:latin typeface="Courier 10 Pitch"/>
                <a:cs typeface="Times New Roman" panose="02020603050405020304" pitchFamily="18" charset="0"/>
              </a:rPr>
              <a:t>00203 HLT	 </a:t>
            </a:r>
            <a:r>
              <a:rPr lang="en-US" altLang="en-US" sz="1600" dirty="0">
                <a:solidFill>
                  <a:srgbClr val="92D050"/>
                </a:solidFill>
                <a:latin typeface="Courier 10 Pitch"/>
                <a:cs typeface="Times New Roman" panose="02020603050405020304" pitchFamily="18" charset="0"/>
              </a:rPr>
              <a:t>/ Stop the CPU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1600" dirty="0">
                <a:solidFill>
                  <a:schemeClr val="tx2"/>
                </a:solidFill>
                <a:latin typeface="Courier 10 Pitch"/>
                <a:cs typeface="Times New Roman" panose="02020603050405020304" pitchFamily="18" charset="0"/>
              </a:rPr>
              <a:t>00204 JMP I, 7600   </a:t>
            </a:r>
            <a:r>
              <a:rPr lang="en-US" altLang="en-US" sz="1600" dirty="0">
                <a:solidFill>
                  <a:srgbClr val="92D050"/>
                </a:solidFill>
                <a:latin typeface="Courier 10 Pitch"/>
                <a:cs typeface="Times New Roman" panose="02020603050405020304" pitchFamily="18" charset="0"/>
              </a:rPr>
              <a:t>/ return control to the operating system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1600" dirty="0">
                <a:solidFill>
                  <a:schemeClr val="tx2"/>
                </a:solidFill>
                <a:latin typeface="Courier 10 Pitch"/>
                <a:cs typeface="Times New Roman" panose="02020603050405020304" pitchFamily="18" charset="0"/>
              </a:rPr>
              <a:t>00205 A, 0003	</a:t>
            </a:r>
            <a:r>
              <a:rPr lang="en-US" altLang="en-US" sz="1600" dirty="0">
                <a:solidFill>
                  <a:srgbClr val="92D050"/>
                </a:solidFill>
                <a:latin typeface="Courier 10 Pitch"/>
                <a:cs typeface="Times New Roman" panose="02020603050405020304" pitchFamily="18" charset="0"/>
              </a:rPr>
              <a:t> / define memory location A and store the value of 3 there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1600" dirty="0">
                <a:solidFill>
                  <a:schemeClr val="tx2"/>
                </a:solidFill>
                <a:latin typeface="Courier 10 Pitch"/>
                <a:cs typeface="Times New Roman" panose="02020603050405020304" pitchFamily="18" charset="0"/>
              </a:rPr>
              <a:t>00206 B, 004	</a:t>
            </a:r>
            <a:r>
              <a:rPr lang="en-US" altLang="en-US" sz="1600" dirty="0">
                <a:solidFill>
                  <a:srgbClr val="92D050"/>
                </a:solidFill>
                <a:latin typeface="Courier 10 Pitch"/>
                <a:cs typeface="Times New Roman" panose="02020603050405020304" pitchFamily="18" charset="0"/>
              </a:rPr>
              <a:t>/ define memory location B and store the value of 4 there</a:t>
            </a:r>
          </a:p>
          <a:p>
            <a:pPr>
              <a:lnSpc>
                <a:spcPct val="90000"/>
              </a:lnSpc>
              <a:buNone/>
            </a:pPr>
            <a:endParaRPr lang="en-US" altLang="en-US" sz="1600" dirty="0">
              <a:solidFill>
                <a:schemeClr val="tx2"/>
              </a:solidFill>
              <a:latin typeface="Courier 10 Pitch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98743" y="796897"/>
            <a:ext cx="2935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Assembly Language</a:t>
            </a:r>
          </a:p>
        </p:txBody>
      </p:sp>
    </p:spTree>
    <p:extLst>
      <p:ext uri="{BB962C8B-B14F-4D97-AF65-F5344CB8AC3E}">
        <p14:creationId xmlns:p14="http://schemas.microsoft.com/office/powerpoint/2010/main" val="5086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1028"/>
          <p:cNvSpPr>
            <a:spLocks noChangeArrowheads="1"/>
          </p:cNvSpPr>
          <p:nvPr/>
        </p:nvSpPr>
        <p:spPr bwMode="auto">
          <a:xfrm>
            <a:off x="2364940" y="2359754"/>
            <a:ext cx="7488965" cy="2112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altLang="en-US" sz="2000" dirty="0">
                <a:solidFill>
                  <a:schemeClr val="tx2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High-level programming languages are English-like and are much easier to learn and to use than assembly language. For example, the following is a high-level language statement that adds the values of a and b, and stores the sum in c. </a:t>
            </a:r>
          </a:p>
          <a:p>
            <a:pPr>
              <a:buNone/>
            </a:pPr>
            <a:endParaRPr lang="en-US" altLang="en-US" sz="2000" dirty="0">
              <a:solidFill>
                <a:schemeClr val="tx2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en-US" sz="2000" dirty="0">
                <a:solidFill>
                  <a:schemeClr val="tx2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c = a + b</a:t>
            </a:r>
          </a:p>
          <a:p>
            <a:pPr>
              <a:buNone/>
            </a:pPr>
            <a:endParaRPr lang="en-US" altLang="en-US" sz="2000" dirty="0">
              <a:solidFill>
                <a:schemeClr val="tx2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49115" y="1334531"/>
            <a:ext cx="3222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High Level Languages</a:t>
            </a:r>
          </a:p>
        </p:txBody>
      </p:sp>
    </p:spTree>
    <p:extLst>
      <p:ext uri="{BB962C8B-B14F-4D97-AF65-F5344CB8AC3E}">
        <p14:creationId xmlns:p14="http://schemas.microsoft.com/office/powerpoint/2010/main" val="329253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42061" y="1715678"/>
            <a:ext cx="3057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Procedural Programming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75800" y="2460396"/>
            <a:ext cx="818044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mic Sans MS" panose="030F0702030302020204" pitchFamily="66" charset="0"/>
              </a:rPr>
              <a:t>In procedural programming languages, like C, statements such as</a:t>
            </a:r>
          </a:p>
          <a:p>
            <a:endParaRPr lang="en-US" sz="1800" dirty="0">
              <a:latin typeface="Comic Sans MS" panose="030F0702030302020204" pitchFamily="66" charset="0"/>
            </a:endParaRPr>
          </a:p>
          <a:p>
            <a:r>
              <a:rPr lang="en-US" sz="1800" dirty="0" smtClean="0">
                <a:latin typeface="Comic Sans MS" panose="030F0702030302020204" pitchFamily="66" charset="0"/>
              </a:rPr>
              <a:t>    c = a + b</a:t>
            </a:r>
          </a:p>
          <a:p>
            <a:endParaRPr lang="en-US" sz="1800" dirty="0">
              <a:latin typeface="Comic Sans MS" panose="030F0702030302020204" pitchFamily="66" charset="0"/>
            </a:endParaRPr>
          </a:p>
          <a:p>
            <a:r>
              <a:rPr lang="en-US" sz="1800" dirty="0" smtClean="0">
                <a:latin typeface="Comic Sans MS" panose="030F0702030302020204" pitchFamily="66" charset="0"/>
              </a:rPr>
              <a:t>are combined together into units known as procedures, functions,</a:t>
            </a:r>
          </a:p>
          <a:p>
            <a:r>
              <a:rPr lang="en-US" sz="1800" dirty="0" smtClean="0">
                <a:latin typeface="Comic Sans MS" panose="030F0702030302020204" pitchFamily="66" charset="0"/>
              </a:rPr>
              <a:t>or subroutines. Procedures can be called from anywhere in a</a:t>
            </a:r>
          </a:p>
          <a:p>
            <a:r>
              <a:rPr lang="en-US" sz="1800" dirty="0" smtClean="0">
                <a:latin typeface="Comic Sans MS" panose="030F0702030302020204" pitchFamily="66" charset="0"/>
              </a:rPr>
              <a:t>program and they operate on the data values (like a, b, and c) in the</a:t>
            </a:r>
          </a:p>
          <a:p>
            <a:r>
              <a:rPr lang="en-US" sz="1800" dirty="0" smtClean="0">
                <a:latin typeface="Comic Sans MS" panose="030F0702030302020204" pitchFamily="66" charset="0"/>
              </a:rPr>
              <a:t>program. Much of the data in a procedural program is defined in a way</a:t>
            </a:r>
          </a:p>
          <a:p>
            <a:r>
              <a:rPr lang="en-US" sz="1800" dirty="0" smtClean="0">
                <a:latin typeface="Comic Sans MS" panose="030F0702030302020204" pitchFamily="66" charset="0"/>
              </a:rPr>
              <a:t>that it can be seen and operated on by any procedure in the program.</a:t>
            </a:r>
          </a:p>
          <a:p>
            <a:r>
              <a:rPr lang="en-US" sz="1800" dirty="0" smtClean="0">
                <a:latin typeface="Comic Sans MS" panose="030F0702030302020204" pitchFamily="66" charset="0"/>
              </a:rPr>
              <a:t>This separation of data from the procedures that work it makes programs</a:t>
            </a:r>
          </a:p>
          <a:p>
            <a:r>
              <a:rPr lang="en-US" sz="1800" dirty="0" smtClean="0">
                <a:latin typeface="Comic Sans MS" panose="030F0702030302020204" pitchFamily="66" charset="0"/>
              </a:rPr>
              <a:t>that are difficult to maintain, and there is limited re-use of procedures.</a:t>
            </a:r>
          </a:p>
        </p:txBody>
      </p:sp>
    </p:spTree>
    <p:extLst>
      <p:ext uri="{BB962C8B-B14F-4D97-AF65-F5344CB8AC3E}">
        <p14:creationId xmlns:p14="http://schemas.microsoft.com/office/powerpoint/2010/main" val="2918146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854952" y="1828800"/>
            <a:ext cx="2880360" cy="3913632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6000">
                <a:schemeClr val="accent1">
                  <a:lumMod val="45000"/>
                  <a:lumOff val="55000"/>
                </a:schemeClr>
              </a:gs>
              <a:gs pos="75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380732" y="4142232"/>
            <a:ext cx="1828800" cy="1097280"/>
          </a:xfrm>
          <a:prstGeom prst="rect">
            <a:avLst/>
          </a:prstGeom>
          <a:solidFill>
            <a:schemeClr val="tx1"/>
          </a:solidFill>
          <a:effectLst>
            <a:outerShdw blurRad="279400" dist="177800" dir="2700000" algn="ctr" rotWithShape="0">
              <a:schemeClr val="accent1">
                <a:lumMod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7380732" y="2542032"/>
            <a:ext cx="1828800" cy="1097280"/>
          </a:xfrm>
          <a:prstGeom prst="rect">
            <a:avLst/>
          </a:prstGeom>
          <a:solidFill>
            <a:schemeClr val="tx1"/>
          </a:solidFill>
          <a:effectLst>
            <a:outerShdw blurRad="279400" dist="177800" dir="2700000" algn="ctr" rotWithShape="0">
              <a:schemeClr val="accent1">
                <a:lumMod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Methods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44766" y="1272129"/>
            <a:ext cx="1039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Object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4717" y="2900648"/>
            <a:ext cx="56124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mic Sans MS" panose="030F0702030302020204" pitchFamily="66" charset="0"/>
              </a:rPr>
              <a:t>In an </a:t>
            </a:r>
            <a:r>
              <a:rPr lang="en-US" sz="1800" dirty="0" smtClean="0">
                <a:latin typeface="Comic Sans MS" panose="030F0702030302020204" pitchFamily="66" charset="0"/>
              </a:rPr>
              <a:t>object-oriented programming language data </a:t>
            </a:r>
            <a:endParaRPr lang="en-US" sz="1800" dirty="0">
              <a:latin typeface="Comic Sans MS" panose="030F0702030302020204" pitchFamily="66" charset="0"/>
            </a:endParaRPr>
          </a:p>
          <a:p>
            <a:r>
              <a:rPr lang="en-US" sz="1800" dirty="0" smtClean="0">
                <a:latin typeface="Comic Sans MS" panose="030F0702030302020204" pitchFamily="66" charset="0"/>
              </a:rPr>
              <a:t>and </a:t>
            </a:r>
            <a:r>
              <a:rPr lang="en-US" sz="1800" dirty="0">
                <a:latin typeface="Comic Sans MS" panose="030F0702030302020204" pitchFamily="66" charset="0"/>
              </a:rPr>
              <a:t>the </a:t>
            </a:r>
            <a:r>
              <a:rPr lang="en-US" sz="1800" dirty="0" smtClean="0">
                <a:latin typeface="Comic Sans MS" panose="030F0702030302020204" pitchFamily="66" charset="0"/>
              </a:rPr>
              <a:t>procedures that operate </a:t>
            </a:r>
            <a:r>
              <a:rPr lang="en-US" sz="1800" dirty="0">
                <a:latin typeface="Comic Sans MS" panose="030F0702030302020204" pitchFamily="66" charset="0"/>
              </a:rPr>
              <a:t>on that data are </a:t>
            </a:r>
            <a:endParaRPr lang="en-US" sz="1800" dirty="0" smtClean="0">
              <a:latin typeface="Comic Sans MS" panose="030F0702030302020204" pitchFamily="66" charset="0"/>
            </a:endParaRPr>
          </a:p>
          <a:p>
            <a:r>
              <a:rPr lang="en-US" sz="1800" dirty="0" smtClean="0">
                <a:latin typeface="Comic Sans MS" panose="030F0702030302020204" pitchFamily="66" charset="0"/>
              </a:rPr>
              <a:t>put </a:t>
            </a:r>
            <a:r>
              <a:rPr lang="en-US" sz="1800" dirty="0">
                <a:latin typeface="Comic Sans MS" panose="030F0702030302020204" pitchFamily="66" charset="0"/>
              </a:rPr>
              <a:t>into </a:t>
            </a:r>
            <a:r>
              <a:rPr lang="en-US" sz="1800" dirty="0" smtClean="0">
                <a:latin typeface="Comic Sans MS" panose="030F0702030302020204" pitchFamily="66" charset="0"/>
              </a:rPr>
              <a:t>a software package </a:t>
            </a:r>
            <a:r>
              <a:rPr lang="en-US" sz="1800" dirty="0">
                <a:latin typeface="Comic Sans MS" panose="030F0702030302020204" pitchFamily="66" charset="0"/>
              </a:rPr>
              <a:t>called an </a:t>
            </a:r>
            <a:r>
              <a:rPr lang="en-US" sz="1800" i="1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object</a:t>
            </a:r>
            <a:r>
              <a:rPr lang="en-US" sz="1800" dirty="0" smtClean="0">
                <a:latin typeface="Comic Sans MS" panose="030F0702030302020204" pitchFamily="66" charset="0"/>
              </a:rPr>
              <a:t>. In </a:t>
            </a:r>
          </a:p>
          <a:p>
            <a:r>
              <a:rPr lang="en-US" sz="1800" dirty="0" smtClean="0">
                <a:latin typeface="Comic Sans MS" panose="030F0702030302020204" pitchFamily="66" charset="0"/>
              </a:rPr>
              <a:t>Java, we refer to the procedures that are</a:t>
            </a:r>
          </a:p>
          <a:p>
            <a:r>
              <a:rPr lang="en-US" sz="1800" dirty="0" smtClean="0">
                <a:latin typeface="Comic Sans MS" panose="030F0702030302020204" pitchFamily="66" charset="0"/>
              </a:rPr>
              <a:t>associated with an object as </a:t>
            </a:r>
            <a:r>
              <a:rPr lang="en-US" sz="1800" i="1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methods</a:t>
            </a:r>
            <a:r>
              <a:rPr lang="en-US" sz="1800" dirty="0" smtClean="0">
                <a:latin typeface="Comic Sans MS" panose="030F0702030302020204" pitchFamily="66" charset="0"/>
              </a:rPr>
              <a:t>.</a:t>
            </a:r>
            <a:endParaRPr lang="en-US" sz="1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039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854952" y="1828800"/>
            <a:ext cx="2880360" cy="3913632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6000">
                <a:schemeClr val="accent1">
                  <a:lumMod val="45000"/>
                  <a:lumOff val="55000"/>
                </a:schemeClr>
              </a:gs>
              <a:gs pos="75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380732" y="4142232"/>
            <a:ext cx="1828800" cy="1097280"/>
          </a:xfrm>
          <a:prstGeom prst="rect">
            <a:avLst/>
          </a:prstGeom>
          <a:solidFill>
            <a:schemeClr val="tx1"/>
          </a:solidFill>
          <a:effectLst>
            <a:outerShdw blurRad="279400" dist="177800" dir="2700000" algn="ctr" rotWithShape="0">
              <a:schemeClr val="accent1">
                <a:lumMod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7380732" y="2542032"/>
            <a:ext cx="1828800" cy="1097280"/>
          </a:xfrm>
          <a:prstGeom prst="rect">
            <a:avLst/>
          </a:prstGeom>
          <a:solidFill>
            <a:schemeClr val="tx1"/>
          </a:solidFill>
          <a:effectLst>
            <a:outerShdw blurRad="279400" dist="177800" dir="2700000" algn="ctr" rotWithShape="0">
              <a:schemeClr val="accent1">
                <a:lumMod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Methods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1374" y="1377285"/>
            <a:ext cx="1039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Object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53537" y="2754451"/>
            <a:ext cx="55835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mic Sans MS" panose="030F0702030302020204" pitchFamily="66" charset="0"/>
              </a:rPr>
              <a:t>The data inside of the object </a:t>
            </a:r>
            <a:r>
              <a:rPr lang="en-US" sz="1800" dirty="0" smtClean="0">
                <a:latin typeface="Comic Sans MS" panose="030F0702030302020204" pitchFamily="66" charset="0"/>
              </a:rPr>
              <a:t>is typically declared</a:t>
            </a:r>
            <a:endParaRPr lang="en-US" sz="1800" dirty="0">
              <a:latin typeface="Comic Sans MS" panose="030F0702030302020204" pitchFamily="66" charset="0"/>
            </a:endParaRPr>
          </a:p>
          <a:p>
            <a:r>
              <a:rPr lang="en-US" sz="1800" dirty="0" smtClean="0">
                <a:latin typeface="Comic Sans MS" panose="030F0702030302020204" pitchFamily="66" charset="0"/>
              </a:rPr>
              <a:t>as </a:t>
            </a:r>
            <a:r>
              <a:rPr lang="en-US" sz="1800" dirty="0">
                <a:latin typeface="Comic Sans MS" panose="030F0702030302020204" pitchFamily="66" charset="0"/>
              </a:rPr>
              <a:t>private, </a:t>
            </a:r>
            <a:r>
              <a:rPr lang="en-US" sz="1800" dirty="0" smtClean="0">
                <a:latin typeface="Comic Sans MS" panose="030F0702030302020204" pitchFamily="66" charset="0"/>
              </a:rPr>
              <a:t>so that </a:t>
            </a:r>
            <a:r>
              <a:rPr lang="en-US" sz="1800" dirty="0">
                <a:latin typeface="Comic Sans MS" panose="030F0702030302020204" pitchFamily="66" charset="0"/>
              </a:rPr>
              <a:t>entities outside of the object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cannot directly access the data</a:t>
            </a:r>
            <a:r>
              <a:rPr lang="en-US" sz="1800" dirty="0" smtClean="0">
                <a:latin typeface="Comic Sans MS" panose="030F0702030302020204" pitchFamily="66" charset="0"/>
              </a:rPr>
              <a:t>. This </a:t>
            </a:r>
            <a:r>
              <a:rPr lang="en-US" sz="1800" dirty="0">
                <a:latin typeface="Comic Sans MS" panose="030F0702030302020204" pitchFamily="66" charset="0"/>
              </a:rPr>
              <a:t>is called </a:t>
            </a:r>
            <a:endParaRPr lang="en-US" sz="1800" dirty="0" smtClean="0">
              <a:latin typeface="Comic Sans MS" panose="030F0702030302020204" pitchFamily="66" charset="0"/>
            </a:endParaRPr>
          </a:p>
          <a:p>
            <a:r>
              <a:rPr lang="en-US" sz="1800" i="1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data </a:t>
            </a:r>
            <a:r>
              <a:rPr lang="en-US" sz="1800" i="1" dirty="0">
                <a:solidFill>
                  <a:srgbClr val="FFC000"/>
                </a:solidFill>
                <a:latin typeface="Comic Sans MS" panose="030F0702030302020204" pitchFamily="66" charset="0"/>
              </a:rPr>
              <a:t>hiding</a:t>
            </a:r>
            <a:r>
              <a:rPr lang="en-US" sz="1800" dirty="0"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63131" y="3836247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private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4423334" y="5239512"/>
            <a:ext cx="447370" cy="745236"/>
            <a:chOff x="1728216" y="4887468"/>
            <a:chExt cx="447370" cy="745236"/>
          </a:xfrm>
          <a:noFill/>
        </p:grpSpPr>
        <p:cxnSp>
          <p:nvCxnSpPr>
            <p:cNvPr id="11" name="Straight Connector 10"/>
            <p:cNvCxnSpPr/>
            <p:nvPr/>
          </p:nvCxnSpPr>
          <p:spPr>
            <a:xfrm flipH="1">
              <a:off x="1728217" y="4887468"/>
              <a:ext cx="247659" cy="242316"/>
            </a:xfrm>
            <a:prstGeom prst="line">
              <a:avLst/>
            </a:prstGeom>
            <a:grpFill/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728216" y="5141144"/>
              <a:ext cx="447370" cy="128121"/>
            </a:xfrm>
            <a:prstGeom prst="line">
              <a:avLst/>
            </a:prstGeom>
            <a:grpFill/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c 14"/>
            <p:cNvSpPr/>
            <p:nvPr/>
          </p:nvSpPr>
          <p:spPr>
            <a:xfrm>
              <a:off x="1779270" y="4887468"/>
              <a:ext cx="392506" cy="745236"/>
            </a:xfrm>
            <a:prstGeom prst="arc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Oval 15"/>
          <p:cNvSpPr/>
          <p:nvPr/>
        </p:nvSpPr>
        <p:spPr>
          <a:xfrm rot="20160339">
            <a:off x="4689164" y="5322012"/>
            <a:ext cx="109060" cy="22268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870704" y="4617720"/>
            <a:ext cx="2492426" cy="70408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693664" y="4803994"/>
            <a:ext cx="502920" cy="4023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812536" y="4690872"/>
            <a:ext cx="228600" cy="6185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404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854952" y="1828800"/>
            <a:ext cx="2880360" cy="3913632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6000">
                <a:schemeClr val="accent1">
                  <a:lumMod val="45000"/>
                  <a:lumOff val="55000"/>
                </a:schemeClr>
              </a:gs>
              <a:gs pos="75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380732" y="4142232"/>
            <a:ext cx="1828800" cy="1097280"/>
          </a:xfrm>
          <a:prstGeom prst="rect">
            <a:avLst/>
          </a:prstGeom>
          <a:solidFill>
            <a:schemeClr val="tx1"/>
          </a:solidFill>
          <a:effectLst>
            <a:outerShdw blurRad="279400" dist="177800" dir="2700000" algn="ctr" rotWithShape="0">
              <a:schemeClr val="accent1">
                <a:lumMod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7380732" y="2542032"/>
            <a:ext cx="1828800" cy="1097280"/>
          </a:xfrm>
          <a:prstGeom prst="rect">
            <a:avLst/>
          </a:prstGeom>
          <a:solidFill>
            <a:schemeClr val="tx1"/>
          </a:solidFill>
          <a:effectLst>
            <a:outerShdw blurRad="279400" dist="177800" dir="2700000" algn="ctr" rotWithShape="0">
              <a:schemeClr val="accent1">
                <a:lumMod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Methods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81048" y="1331226"/>
            <a:ext cx="1039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Object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47159" y="2271086"/>
            <a:ext cx="55306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mic Sans MS" panose="030F0702030302020204" pitchFamily="66" charset="0"/>
              </a:rPr>
              <a:t>The methods inside of the </a:t>
            </a:r>
            <a:r>
              <a:rPr lang="en-US" sz="1800" dirty="0" smtClean="0">
                <a:latin typeface="Comic Sans MS" panose="030F0702030302020204" pitchFamily="66" charset="0"/>
              </a:rPr>
              <a:t>object are typically</a:t>
            </a:r>
            <a:endParaRPr lang="en-US" sz="1800" dirty="0">
              <a:latin typeface="Comic Sans MS" panose="030F0702030302020204" pitchFamily="66" charset="0"/>
            </a:endParaRPr>
          </a:p>
          <a:p>
            <a:r>
              <a:rPr lang="en-US" sz="1800" dirty="0" smtClean="0">
                <a:latin typeface="Comic Sans MS" panose="030F0702030302020204" pitchFamily="66" charset="0"/>
              </a:rPr>
              <a:t>declared </a:t>
            </a:r>
            <a:r>
              <a:rPr lang="en-US" sz="1800" dirty="0">
                <a:latin typeface="Comic Sans MS" panose="030F0702030302020204" pitchFamily="66" charset="0"/>
              </a:rPr>
              <a:t>as public, </a:t>
            </a:r>
            <a:r>
              <a:rPr lang="en-US" sz="1800" dirty="0" smtClean="0">
                <a:latin typeface="Comic Sans MS" panose="030F0702030302020204" pitchFamily="66" charset="0"/>
              </a:rPr>
              <a:t>so that </a:t>
            </a:r>
            <a:r>
              <a:rPr lang="en-US" sz="1800" dirty="0">
                <a:latin typeface="Comic Sans MS" panose="030F0702030302020204" pitchFamily="66" charset="0"/>
              </a:rPr>
              <a:t>entities outside of </a:t>
            </a:r>
            <a:endParaRPr lang="en-US" sz="1800" dirty="0" smtClean="0">
              <a:latin typeface="Comic Sans MS" panose="030F0702030302020204" pitchFamily="66" charset="0"/>
            </a:endParaRPr>
          </a:p>
          <a:p>
            <a:r>
              <a:rPr lang="en-US" sz="1800" dirty="0" smtClean="0">
                <a:latin typeface="Comic Sans MS" panose="030F0702030302020204" pitchFamily="66" charset="0"/>
              </a:rPr>
              <a:t>the object can </a:t>
            </a:r>
            <a:r>
              <a:rPr lang="en-US" sz="1800" dirty="0">
                <a:latin typeface="Comic Sans MS" panose="030F0702030302020204" pitchFamily="66" charset="0"/>
              </a:rPr>
              <a:t>use them to access and manipulate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the </a:t>
            </a:r>
            <a:r>
              <a:rPr lang="en-US" sz="1800" dirty="0" smtClean="0">
                <a:latin typeface="Comic Sans MS" panose="030F0702030302020204" pitchFamily="66" charset="0"/>
              </a:rPr>
              <a:t>data in the object.</a:t>
            </a:r>
            <a:endParaRPr lang="en-US" sz="1800" dirty="0">
              <a:latin typeface="Comic Sans MS" panose="030F0702030302020204" pitchFamily="66" charset="0"/>
            </a:endParaRPr>
          </a:p>
          <a:p>
            <a:endParaRPr lang="en-US" sz="1800" dirty="0">
              <a:latin typeface="Comic Sans MS" panose="030F0702030302020204" pitchFamily="66" charset="0"/>
            </a:endParaRPr>
          </a:p>
          <a:p>
            <a:r>
              <a:rPr lang="en-US" sz="1800" dirty="0">
                <a:latin typeface="Comic Sans MS" panose="030F0702030302020204" pitchFamily="66" charset="0"/>
              </a:rPr>
              <a:t>Packaging the data and methods </a:t>
            </a:r>
            <a:r>
              <a:rPr lang="en-US" sz="1800" dirty="0" smtClean="0">
                <a:latin typeface="Comic Sans MS" panose="030F0702030302020204" pitchFamily="66" charset="0"/>
              </a:rPr>
              <a:t>together this</a:t>
            </a:r>
          </a:p>
          <a:p>
            <a:r>
              <a:rPr lang="en-US" sz="1800" dirty="0" smtClean="0">
                <a:latin typeface="Comic Sans MS" panose="030F0702030302020204" pitchFamily="66" charset="0"/>
              </a:rPr>
              <a:t>way </a:t>
            </a:r>
            <a:r>
              <a:rPr lang="en-US" sz="1800" dirty="0">
                <a:latin typeface="Comic Sans MS" panose="030F0702030302020204" pitchFamily="66" charset="0"/>
              </a:rPr>
              <a:t>is called </a:t>
            </a:r>
            <a:r>
              <a:rPr lang="en-US" sz="1800" i="1" dirty="0">
                <a:solidFill>
                  <a:srgbClr val="FFC000"/>
                </a:solidFill>
                <a:latin typeface="Comic Sans MS" panose="030F0702030302020204" pitchFamily="66" charset="0"/>
              </a:rPr>
              <a:t>encapsulation</a:t>
            </a:r>
            <a:r>
              <a:rPr lang="en-US" sz="1800" dirty="0">
                <a:latin typeface="Comic Sans MS" panose="030F0702030302020204" pitchFamily="66" charset="0"/>
              </a:rPr>
              <a:t>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63131" y="3836247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private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40808" y="2234256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public</a:t>
            </a:r>
          </a:p>
        </p:txBody>
      </p:sp>
      <p:cxnSp>
        <p:nvCxnSpPr>
          <p:cNvPr id="10" name="Straight Arrow Connector 9"/>
          <p:cNvCxnSpPr>
            <a:stCxn id="5" idx="2"/>
          </p:cNvCxnSpPr>
          <p:nvPr/>
        </p:nvCxnSpPr>
        <p:spPr>
          <a:xfrm>
            <a:off x="8295132" y="3639312"/>
            <a:ext cx="0" cy="502920"/>
          </a:xfrm>
          <a:prstGeom prst="straightConnector1">
            <a:avLst/>
          </a:prstGeom>
          <a:ln w="190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770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66981" y="1778214"/>
            <a:ext cx="602921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mic Sans MS" panose="030F0702030302020204" pitchFamily="66" charset="0"/>
              </a:rPr>
              <a:t>Programming Languages that primarily deal with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objects are called </a:t>
            </a:r>
            <a:r>
              <a:rPr lang="en-US" sz="18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object-oriented </a:t>
            </a:r>
            <a:r>
              <a:rPr lang="en-US" sz="1800" dirty="0">
                <a:solidFill>
                  <a:srgbClr val="FFC000"/>
                </a:solidFill>
                <a:latin typeface="Comic Sans MS" panose="030F0702030302020204" pitchFamily="66" charset="0"/>
              </a:rPr>
              <a:t>programming</a:t>
            </a:r>
          </a:p>
          <a:p>
            <a:r>
              <a:rPr lang="en-US" sz="1800" dirty="0">
                <a:solidFill>
                  <a:srgbClr val="FFC000"/>
                </a:solidFill>
                <a:latin typeface="Comic Sans MS" panose="030F0702030302020204" pitchFamily="66" charset="0"/>
              </a:rPr>
              <a:t>languages. </a:t>
            </a:r>
          </a:p>
          <a:p>
            <a:endParaRPr lang="en-US" sz="1800" dirty="0">
              <a:latin typeface="Comic Sans MS" panose="030F0702030302020204" pitchFamily="66" charset="0"/>
            </a:endParaRPr>
          </a:p>
          <a:p>
            <a:r>
              <a:rPr lang="en-US" sz="1800" dirty="0">
                <a:latin typeface="Comic Sans MS" panose="030F0702030302020204" pitchFamily="66" charset="0"/>
              </a:rPr>
              <a:t>One of the most popular </a:t>
            </a:r>
            <a:r>
              <a:rPr lang="en-US" sz="1800" dirty="0" smtClean="0">
                <a:latin typeface="Comic Sans MS" panose="030F0702030302020204" pitchFamily="66" charset="0"/>
              </a:rPr>
              <a:t>object-oriented </a:t>
            </a:r>
            <a:r>
              <a:rPr lang="en-US" sz="1800" dirty="0">
                <a:latin typeface="Comic Sans MS" panose="030F0702030302020204" pitchFamily="66" charset="0"/>
              </a:rPr>
              <a:t>programming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languages is Java. </a:t>
            </a:r>
          </a:p>
          <a:p>
            <a:endParaRPr lang="en-US" sz="1800" dirty="0">
              <a:latin typeface="Comic Sans MS" panose="030F0702030302020204" pitchFamily="66" charset="0"/>
            </a:endParaRPr>
          </a:p>
          <a:p>
            <a:r>
              <a:rPr lang="en-US" sz="1800" dirty="0">
                <a:latin typeface="Comic Sans MS" panose="030F0702030302020204" pitchFamily="66" charset="0"/>
              </a:rPr>
              <a:t>In this course we will use Java to illustrate the 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important principles of </a:t>
            </a:r>
            <a:r>
              <a:rPr lang="en-US" sz="1800" dirty="0" smtClean="0">
                <a:latin typeface="Comic Sans MS" panose="030F0702030302020204" pitchFamily="66" charset="0"/>
              </a:rPr>
              <a:t>object-oriented </a:t>
            </a:r>
            <a:r>
              <a:rPr lang="en-US" sz="1800" dirty="0">
                <a:latin typeface="Comic Sans MS" panose="030F0702030302020204" pitchFamily="66" charset="0"/>
              </a:rPr>
              <a:t>programming.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Java is a very rich language. We will only discuss the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parts of Java necessary to explain the programming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concepts presented in this course.</a:t>
            </a:r>
          </a:p>
        </p:txBody>
      </p:sp>
    </p:spTree>
    <p:extLst>
      <p:ext uri="{BB962C8B-B14F-4D97-AF65-F5344CB8AC3E}">
        <p14:creationId xmlns:p14="http://schemas.microsoft.com/office/powerpoint/2010/main" val="2951787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5905" y="2318709"/>
            <a:ext cx="685155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mic Sans MS" panose="030F0702030302020204" pitchFamily="66" charset="0"/>
              </a:rPr>
              <a:t>Java was developed by James Gosling at Sun Microsystems.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It was introduced in 1995 as part of Sun’s Java platform.</a:t>
            </a:r>
          </a:p>
          <a:p>
            <a:endParaRPr lang="en-US" sz="1800" dirty="0">
              <a:latin typeface="Comic Sans MS" panose="030F0702030302020204" pitchFamily="66" charset="0"/>
            </a:endParaRPr>
          </a:p>
          <a:p>
            <a:r>
              <a:rPr lang="en-US" sz="1800" dirty="0">
                <a:latin typeface="Comic Sans MS" panose="030F0702030302020204" pitchFamily="66" charset="0"/>
              </a:rPr>
              <a:t>Java derives much of its syntax from C and C++, but unlike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C and C++, Java is compiled into bytecodes that allow it to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run on any computer that supports the Java Virtual Machine.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With Java you only need to write a program </a:t>
            </a:r>
            <a:r>
              <a:rPr lang="en-US" sz="1800" dirty="0" smtClean="0">
                <a:latin typeface="Comic Sans MS" panose="030F0702030302020204" pitchFamily="66" charset="0"/>
              </a:rPr>
              <a:t>once </a:t>
            </a:r>
            <a:r>
              <a:rPr lang="en-US" sz="1800" dirty="0">
                <a:latin typeface="Comic Sans MS" panose="030F0702030302020204" pitchFamily="66" charset="0"/>
              </a:rPr>
              <a:t>and then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you can run it on any machine that has a Java Virtual Machine.</a:t>
            </a:r>
          </a:p>
        </p:txBody>
      </p:sp>
    </p:spTree>
    <p:extLst>
      <p:ext uri="{BB962C8B-B14F-4D97-AF65-F5344CB8AC3E}">
        <p14:creationId xmlns:p14="http://schemas.microsoft.com/office/powerpoint/2010/main" val="1082927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06885" y="1680876"/>
            <a:ext cx="6024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Creating, Compiling and Executing Java Programs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78031" y="2658192"/>
            <a:ext cx="703269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mic Sans MS" panose="030F0702030302020204" pitchFamily="66" charset="0"/>
              </a:rPr>
              <a:t>In this class, you will use a software package called</a:t>
            </a:r>
          </a:p>
          <a:p>
            <a:r>
              <a:rPr lang="en-US" sz="1800" dirty="0" smtClean="0">
                <a:latin typeface="Comic Sans MS" panose="030F0702030302020204" pitchFamily="66" charset="0"/>
              </a:rPr>
              <a:t>IntelliJ IDEA </a:t>
            </a:r>
            <a:r>
              <a:rPr lang="en-US" sz="1800" dirty="0">
                <a:latin typeface="Comic Sans MS" panose="030F0702030302020204" pitchFamily="66" charset="0"/>
              </a:rPr>
              <a:t>to create, compile, and execute your programs.</a:t>
            </a:r>
          </a:p>
          <a:p>
            <a:r>
              <a:rPr lang="en-US" sz="1800" dirty="0" smtClean="0">
                <a:latin typeface="Comic Sans MS" panose="030F0702030302020204" pitchFamily="66" charset="0"/>
              </a:rPr>
              <a:t>INTELLIJ IDEA </a:t>
            </a:r>
            <a:r>
              <a:rPr lang="en-US" sz="1800" dirty="0">
                <a:latin typeface="Comic Sans MS" panose="030F0702030302020204" pitchFamily="66" charset="0"/>
              </a:rPr>
              <a:t>is what is known as an </a:t>
            </a:r>
            <a:r>
              <a:rPr lang="en-US" sz="1800" dirty="0">
                <a:solidFill>
                  <a:srgbClr val="FFC000"/>
                </a:solidFill>
                <a:latin typeface="Comic Sans MS" panose="030F0702030302020204" pitchFamily="66" charset="0"/>
              </a:rPr>
              <a:t>integrated development</a:t>
            </a:r>
          </a:p>
          <a:p>
            <a:r>
              <a:rPr lang="en-US" sz="1800" dirty="0">
                <a:solidFill>
                  <a:srgbClr val="FFC000"/>
                </a:solidFill>
                <a:latin typeface="Comic Sans MS" panose="030F0702030302020204" pitchFamily="66" charset="0"/>
              </a:rPr>
              <a:t>Environment</a:t>
            </a:r>
            <a:r>
              <a:rPr lang="en-US" sz="1800" dirty="0">
                <a:latin typeface="Comic Sans MS" panose="030F0702030302020204" pitchFamily="66" charset="0"/>
              </a:rPr>
              <a:t>, or </a:t>
            </a:r>
            <a:r>
              <a:rPr lang="en-US" sz="1800" dirty="0">
                <a:solidFill>
                  <a:srgbClr val="FFC000"/>
                </a:solidFill>
                <a:latin typeface="Comic Sans MS" panose="030F0702030302020204" pitchFamily="66" charset="0"/>
              </a:rPr>
              <a:t>IDE</a:t>
            </a:r>
            <a:r>
              <a:rPr lang="en-US" sz="1800" dirty="0">
                <a:latin typeface="Comic Sans MS" panose="030F0702030302020204" pitchFamily="66" charset="0"/>
              </a:rPr>
              <a:t>. </a:t>
            </a:r>
          </a:p>
          <a:p>
            <a:endParaRPr lang="en-US" sz="1800" dirty="0">
              <a:latin typeface="Comic Sans MS" panose="030F0702030302020204" pitchFamily="66" charset="0"/>
            </a:endParaRPr>
          </a:p>
          <a:p>
            <a:r>
              <a:rPr lang="en-US" sz="1800" dirty="0" smtClean="0">
                <a:latin typeface="Comic Sans MS" panose="030F0702030302020204" pitchFamily="66" charset="0"/>
              </a:rPr>
              <a:t>IntelliJ IDEA </a:t>
            </a:r>
            <a:r>
              <a:rPr lang="en-US" sz="1800" dirty="0">
                <a:latin typeface="Comic Sans MS" panose="030F0702030302020204" pitchFamily="66" charset="0"/>
              </a:rPr>
              <a:t>contains a complete set of tools to create,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compile, test, debug, and execute Java programs.</a:t>
            </a:r>
          </a:p>
        </p:txBody>
      </p:sp>
    </p:spTree>
    <p:extLst>
      <p:ext uri="{BB962C8B-B14F-4D97-AF65-F5344CB8AC3E}">
        <p14:creationId xmlns:p14="http://schemas.microsoft.com/office/powerpoint/2010/main" val="2804881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6986" y="1498939"/>
            <a:ext cx="3772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Objectives for this week</a:t>
            </a:r>
          </a:p>
        </p:txBody>
      </p:sp>
      <p:pic>
        <p:nvPicPr>
          <p:cNvPr id="4" name="Picture 15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66818" y="2750842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957318" y="2655182"/>
            <a:ext cx="621676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mic Sans MS" panose="030F0702030302020204" pitchFamily="66" charset="0"/>
              </a:rPr>
              <a:t>Explain the contents of the syllabus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Explain what a high level programming language is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Describe the steps to build and execute a Java program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Install and configure </a:t>
            </a:r>
            <a:r>
              <a:rPr lang="en-US" sz="1800" dirty="0" smtClean="0">
                <a:latin typeface="Comic Sans MS" panose="030F0702030302020204" pitchFamily="66" charset="0"/>
              </a:rPr>
              <a:t>IntelliJ IDEA</a:t>
            </a:r>
            <a:endParaRPr lang="en-US" sz="1800" dirty="0">
              <a:latin typeface="Comic Sans MS" panose="030F0702030302020204" pitchFamily="66" charset="0"/>
            </a:endParaRPr>
          </a:p>
          <a:p>
            <a:r>
              <a:rPr lang="en-US" sz="1800" dirty="0">
                <a:latin typeface="Comic Sans MS" panose="030F0702030302020204" pitchFamily="66" charset="0"/>
              </a:rPr>
              <a:t>Describe the structure of a Java program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Write, compile, and execute a simple Java program</a:t>
            </a:r>
          </a:p>
          <a:p>
            <a:endParaRPr lang="en-US" sz="1800" dirty="0">
              <a:latin typeface="Comic Sans MS" panose="030F0702030302020204" pitchFamily="66" charset="0"/>
            </a:endParaRPr>
          </a:p>
        </p:txBody>
      </p:sp>
      <p:pic>
        <p:nvPicPr>
          <p:cNvPr id="6" name="Picture 15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66818" y="3022114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5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66818" y="3293386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5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66818" y="3564658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5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62050" y="4071069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660452" y="2285399"/>
            <a:ext cx="5731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mic Sans MS" panose="030F0702030302020204" pitchFamily="66" charset="0"/>
              </a:rPr>
              <a:t>At the end of this week, students should be able to</a:t>
            </a:r>
          </a:p>
        </p:txBody>
      </p:sp>
      <p:pic>
        <p:nvPicPr>
          <p:cNvPr id="10" name="Picture 15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8986" y="3817073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7208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23032" y="1746505"/>
            <a:ext cx="5750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Creating, Compiling and Executing the Program</a:t>
            </a:r>
          </a:p>
        </p:txBody>
      </p:sp>
      <p:sp>
        <p:nvSpPr>
          <p:cNvPr id="3" name="Rectangle 2"/>
          <p:cNvSpPr/>
          <p:nvPr/>
        </p:nvSpPr>
        <p:spPr>
          <a:xfrm>
            <a:off x="3270504" y="2853149"/>
            <a:ext cx="1307592" cy="7587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44243" y="2981165"/>
            <a:ext cx="8595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Source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Code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70504" y="3693956"/>
            <a:ext cx="39950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Using the code editor in </a:t>
            </a:r>
            <a:r>
              <a:rPr lang="en-US" sz="16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IntelliJ IDEA, </a:t>
            </a:r>
            <a:endParaRPr lang="en-US" sz="1600" dirty="0">
              <a:solidFill>
                <a:srgbClr val="FFC000"/>
              </a:solidFill>
              <a:latin typeface="Comic Sans MS" panose="030F0702030302020204" pitchFamily="66" charset="0"/>
            </a:endParaRPr>
          </a:p>
          <a:p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we create the source code</a:t>
            </a:r>
            <a:r>
              <a:rPr lang="en-US" sz="16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. The source</a:t>
            </a:r>
          </a:p>
          <a:p>
            <a:r>
              <a:rPr lang="en-US" sz="16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code is written in Java.</a:t>
            </a:r>
            <a:endParaRPr lang="en-US" sz="1600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840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3854" y="1846989"/>
            <a:ext cx="5750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Creating, Compiling and Executing the Program</a:t>
            </a:r>
          </a:p>
        </p:txBody>
      </p:sp>
      <p:sp>
        <p:nvSpPr>
          <p:cNvPr id="3" name="Rectangle 2"/>
          <p:cNvSpPr/>
          <p:nvPr/>
        </p:nvSpPr>
        <p:spPr>
          <a:xfrm>
            <a:off x="3270504" y="2853149"/>
            <a:ext cx="1307592" cy="7587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44243" y="2981165"/>
            <a:ext cx="8595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Source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Code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23460" y="3713567"/>
            <a:ext cx="35108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The compiler converts Java source</a:t>
            </a:r>
          </a:p>
          <a:p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code into an intermediate language</a:t>
            </a:r>
          </a:p>
          <a:p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called bytecodes.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5526024" y="2853149"/>
            <a:ext cx="1307592" cy="7587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55869" y="2981165"/>
            <a:ext cx="747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Byte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Codes</a:t>
            </a:r>
          </a:p>
        </p:txBody>
      </p:sp>
      <p:cxnSp>
        <p:nvCxnSpPr>
          <p:cNvPr id="11" name="Straight Arrow Connector 10"/>
          <p:cNvCxnSpPr>
            <a:stCxn id="3" idx="3"/>
            <a:endCxn id="8" idx="1"/>
          </p:cNvCxnSpPr>
          <p:nvPr/>
        </p:nvCxnSpPr>
        <p:spPr>
          <a:xfrm>
            <a:off x="4578096" y="3232514"/>
            <a:ext cx="947928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8097" y="2873554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compile</a:t>
            </a:r>
          </a:p>
        </p:txBody>
      </p:sp>
    </p:spTree>
    <p:extLst>
      <p:ext uri="{BB962C8B-B14F-4D97-AF65-F5344CB8AC3E}">
        <p14:creationId xmlns:p14="http://schemas.microsoft.com/office/powerpoint/2010/main" val="2077377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29700" y="1670965"/>
            <a:ext cx="5750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Creating, Compiling and Executing the Program</a:t>
            </a:r>
          </a:p>
        </p:txBody>
      </p:sp>
      <p:sp>
        <p:nvSpPr>
          <p:cNvPr id="3" name="Rectangle 2"/>
          <p:cNvSpPr/>
          <p:nvPr/>
        </p:nvSpPr>
        <p:spPr>
          <a:xfrm>
            <a:off x="3270504" y="2853149"/>
            <a:ext cx="1307592" cy="7587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44243" y="2981165"/>
            <a:ext cx="8595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Source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Code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51360" y="3852008"/>
            <a:ext cx="20537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Java bytecodes are</a:t>
            </a:r>
          </a:p>
          <a:p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executed on a Java</a:t>
            </a:r>
          </a:p>
          <a:p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Virtual Machine.</a:t>
            </a:r>
          </a:p>
        </p:txBody>
      </p:sp>
      <p:sp>
        <p:nvSpPr>
          <p:cNvPr id="8" name="Rectangle 7"/>
          <p:cNvSpPr/>
          <p:nvPr/>
        </p:nvSpPr>
        <p:spPr>
          <a:xfrm>
            <a:off x="5526024" y="2853149"/>
            <a:ext cx="1307592" cy="7587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805563" y="2981165"/>
            <a:ext cx="647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Byte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Code</a:t>
            </a:r>
          </a:p>
        </p:txBody>
      </p:sp>
      <p:cxnSp>
        <p:nvCxnSpPr>
          <p:cNvPr id="11" name="Straight Arrow Connector 10"/>
          <p:cNvCxnSpPr>
            <a:stCxn id="3" idx="3"/>
            <a:endCxn id="8" idx="1"/>
          </p:cNvCxnSpPr>
          <p:nvPr/>
        </p:nvCxnSpPr>
        <p:spPr>
          <a:xfrm>
            <a:off x="4578096" y="3232514"/>
            <a:ext cx="947928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8097" y="2873554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compile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72400" y="2779997"/>
            <a:ext cx="1307592" cy="9590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889235" y="2908013"/>
            <a:ext cx="9733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Java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Virtual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Machine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833616" y="3252436"/>
            <a:ext cx="947928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833617" y="2892994"/>
            <a:ext cx="952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execute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19468" y="4896276"/>
            <a:ext cx="61109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mic Sans MS" panose="030F0702030302020204" pitchFamily="66" charset="0"/>
              </a:rPr>
              <a:t>The Java Virtual Machine (JVM) is a software program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that runs on your computer. It </a:t>
            </a:r>
            <a:r>
              <a:rPr lang="en-US" sz="1800" i="1" dirty="0">
                <a:solidFill>
                  <a:srgbClr val="FFC000"/>
                </a:solidFill>
                <a:latin typeface="Comic Sans MS" panose="030F0702030302020204" pitchFamily="66" charset="0"/>
              </a:rPr>
              <a:t>interprets</a:t>
            </a:r>
            <a:r>
              <a:rPr lang="en-US" sz="1800" dirty="0">
                <a:latin typeface="Comic Sans MS" panose="030F0702030302020204" pitchFamily="66" charset="0"/>
              </a:rPr>
              <a:t> the byte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codes by converting them into machine language 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code that is executed as it is converted.</a:t>
            </a:r>
          </a:p>
        </p:txBody>
      </p:sp>
    </p:spTree>
    <p:extLst>
      <p:ext uri="{BB962C8B-B14F-4D97-AF65-F5344CB8AC3E}">
        <p14:creationId xmlns:p14="http://schemas.microsoft.com/office/powerpoint/2010/main" val="176737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570" y="1468468"/>
            <a:ext cx="2940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 Simple Java Program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86595" y="2659515"/>
            <a:ext cx="42575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92D050"/>
                </a:solidFill>
                <a:latin typeface="+mn-lt"/>
              </a:rPr>
              <a:t>// This program displays the message</a:t>
            </a:r>
          </a:p>
          <a:p>
            <a:r>
              <a:rPr lang="en-US" sz="1800" dirty="0">
                <a:solidFill>
                  <a:srgbClr val="92D050"/>
                </a:solidFill>
                <a:latin typeface="+mn-lt"/>
              </a:rPr>
              <a:t>// Welcome to Java</a:t>
            </a:r>
          </a:p>
          <a:p>
            <a:r>
              <a:rPr lang="en-US" sz="1800" dirty="0">
                <a:latin typeface="+mn-lt"/>
              </a:rPr>
              <a:t>public class </a:t>
            </a:r>
            <a:r>
              <a:rPr lang="en-US" sz="1800" dirty="0" smtClean="0">
                <a:latin typeface="+mn-lt"/>
              </a:rPr>
              <a:t>Welcome {</a:t>
            </a:r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   public static void main(String[] </a:t>
            </a:r>
            <a:r>
              <a:rPr lang="en-US" sz="1800" dirty="0" err="1">
                <a:latin typeface="+mn-lt"/>
              </a:rPr>
              <a:t>args</a:t>
            </a:r>
            <a:r>
              <a:rPr lang="en-US" sz="1800" dirty="0" smtClean="0">
                <a:latin typeface="+mn-lt"/>
              </a:rPr>
              <a:t>) {</a:t>
            </a:r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       </a:t>
            </a:r>
            <a:r>
              <a:rPr lang="en-US" sz="1800" dirty="0" err="1">
                <a:latin typeface="+mn-lt"/>
              </a:rPr>
              <a:t>System.out.println</a:t>
            </a:r>
            <a:r>
              <a:rPr lang="en-US" sz="1800" dirty="0">
                <a:latin typeface="+mn-lt"/>
              </a:rPr>
              <a:t>(“Welcome to Java”);</a:t>
            </a:r>
          </a:p>
          <a:p>
            <a:r>
              <a:rPr lang="en-US" sz="1800" dirty="0">
                <a:latin typeface="+mn-lt"/>
              </a:rPr>
              <a:t>   }</a:t>
            </a:r>
          </a:p>
          <a:p>
            <a:r>
              <a:rPr lang="en-US" sz="1800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3155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18561" y="2743200"/>
            <a:ext cx="42575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92D050"/>
                </a:solidFill>
                <a:latin typeface="+mn-lt"/>
              </a:rPr>
              <a:t>// This program displays the message</a:t>
            </a:r>
          </a:p>
          <a:p>
            <a:r>
              <a:rPr lang="en-US" sz="1800" dirty="0">
                <a:solidFill>
                  <a:srgbClr val="92D050"/>
                </a:solidFill>
                <a:latin typeface="+mn-lt"/>
              </a:rPr>
              <a:t>// Welcome to </a:t>
            </a:r>
            <a:r>
              <a:rPr lang="en-US" sz="1800" dirty="0" smtClean="0">
                <a:solidFill>
                  <a:srgbClr val="92D050"/>
                </a:solidFill>
                <a:latin typeface="+mn-lt"/>
              </a:rPr>
              <a:t>Java</a:t>
            </a:r>
            <a:endParaRPr lang="en-US" sz="1800" dirty="0">
              <a:solidFill>
                <a:srgbClr val="92D050"/>
              </a:solidFill>
              <a:latin typeface="+mn-lt"/>
            </a:endParaRPr>
          </a:p>
          <a:p>
            <a:r>
              <a:rPr lang="en-US" sz="1800" dirty="0">
                <a:latin typeface="+mn-lt"/>
              </a:rPr>
              <a:t>public class </a:t>
            </a:r>
            <a:r>
              <a:rPr lang="en-US" sz="1800" dirty="0" smtClean="0">
                <a:latin typeface="+mn-lt"/>
              </a:rPr>
              <a:t>Welcome {</a:t>
            </a:r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   public static void main(String[] </a:t>
            </a:r>
            <a:r>
              <a:rPr lang="en-US" sz="1800" dirty="0" err="1">
                <a:latin typeface="+mn-lt"/>
              </a:rPr>
              <a:t>args</a:t>
            </a:r>
            <a:r>
              <a:rPr lang="en-US" sz="1800" dirty="0" smtClean="0">
                <a:latin typeface="+mn-lt"/>
              </a:rPr>
              <a:t>) {</a:t>
            </a:r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       </a:t>
            </a:r>
            <a:r>
              <a:rPr lang="en-US" sz="1800" dirty="0" err="1">
                <a:latin typeface="+mn-lt"/>
              </a:rPr>
              <a:t>System.out.println</a:t>
            </a:r>
            <a:r>
              <a:rPr lang="en-US" sz="1800" dirty="0">
                <a:latin typeface="+mn-lt"/>
              </a:rPr>
              <a:t>(“Welcome to Java”);</a:t>
            </a:r>
          </a:p>
          <a:p>
            <a:r>
              <a:rPr lang="en-US" sz="1800" dirty="0">
                <a:latin typeface="+mn-lt"/>
              </a:rPr>
              <a:t>   }</a:t>
            </a:r>
          </a:p>
          <a:p>
            <a:r>
              <a:rPr lang="en-US" sz="1800" dirty="0">
                <a:latin typeface="+mn-lt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54404" y="1226301"/>
            <a:ext cx="48574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Every java program must have at least one class.</a:t>
            </a:r>
          </a:p>
          <a:p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Each class has a name. By convention class names</a:t>
            </a:r>
          </a:p>
          <a:p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are capitalized. We will talk more about classes </a:t>
            </a:r>
          </a:p>
          <a:p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later in the course.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700116" y="2137401"/>
            <a:ext cx="294401" cy="1265349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080113" y="4572301"/>
            <a:ext cx="4340406" cy="24166"/>
          </a:xfrm>
          <a:prstGeom prst="line">
            <a:avLst/>
          </a:prstGeom>
          <a:ln w="19050">
            <a:solidFill>
              <a:srgbClr val="FFC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5994517" y="3473849"/>
            <a:ext cx="2426002" cy="33026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611824" y="3506875"/>
            <a:ext cx="21852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  <a:latin typeface="Comic Sans MS" panose="030F0702030302020204" pitchFamily="66" charset="0"/>
              </a:rPr>
              <a:t>Everything </a:t>
            </a:r>
            <a:r>
              <a:rPr lang="en-US" sz="14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that belongs</a:t>
            </a:r>
            <a:endParaRPr lang="en-US" sz="1400" dirty="0">
              <a:solidFill>
                <a:srgbClr val="FFC000"/>
              </a:solidFill>
              <a:latin typeface="Comic Sans MS" panose="030F0702030302020204" pitchFamily="66" charset="0"/>
            </a:endParaRPr>
          </a:p>
          <a:p>
            <a:r>
              <a:rPr lang="en-US" sz="14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to </a:t>
            </a:r>
            <a:r>
              <a:rPr lang="en-US" sz="1400" dirty="0">
                <a:solidFill>
                  <a:srgbClr val="FFC000"/>
                </a:solidFill>
                <a:latin typeface="Comic Sans MS" panose="030F0702030302020204" pitchFamily="66" charset="0"/>
              </a:rPr>
              <a:t>the </a:t>
            </a:r>
            <a:r>
              <a:rPr lang="en-US" sz="14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class is enclosed</a:t>
            </a:r>
            <a:endParaRPr lang="en-US" sz="1400" dirty="0">
              <a:solidFill>
                <a:srgbClr val="FFC000"/>
              </a:solidFill>
              <a:latin typeface="Comic Sans MS" panose="030F0702030302020204" pitchFamily="66" charset="0"/>
            </a:endParaRPr>
          </a:p>
          <a:p>
            <a:r>
              <a:rPr lang="en-US" sz="14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in </a:t>
            </a:r>
            <a:r>
              <a:rPr lang="en-US" sz="1400" dirty="0">
                <a:solidFill>
                  <a:srgbClr val="FFC000"/>
                </a:solidFill>
                <a:latin typeface="Comic Sans MS" panose="030F0702030302020204" pitchFamily="66" charset="0"/>
              </a:rPr>
              <a:t>these curly </a:t>
            </a:r>
            <a:r>
              <a:rPr lang="en-US" sz="14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braces</a:t>
            </a:r>
            <a:r>
              <a:rPr lang="en-US" sz="1400" dirty="0">
                <a:solidFill>
                  <a:srgbClr val="FFC000"/>
                </a:solidFill>
                <a:latin typeface="Comic Sans MS" panose="030F0702030302020204" pitchFamily="66" charset="0"/>
              </a:rPr>
              <a:t>.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8420519" y="3506875"/>
            <a:ext cx="0" cy="1065426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05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18560" y="2998089"/>
            <a:ext cx="42575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92D050"/>
                </a:solidFill>
                <a:latin typeface="+mn-lt"/>
              </a:rPr>
              <a:t>// This program displays the message</a:t>
            </a:r>
          </a:p>
          <a:p>
            <a:r>
              <a:rPr lang="en-US" sz="1800" dirty="0">
                <a:solidFill>
                  <a:srgbClr val="92D050"/>
                </a:solidFill>
                <a:latin typeface="+mn-lt"/>
              </a:rPr>
              <a:t>// Welcome to Java</a:t>
            </a:r>
          </a:p>
          <a:p>
            <a:r>
              <a:rPr lang="en-US" sz="1800" dirty="0">
                <a:latin typeface="+mn-lt"/>
              </a:rPr>
              <a:t>public class </a:t>
            </a:r>
            <a:r>
              <a:rPr lang="en-US" sz="1800" dirty="0" smtClean="0">
                <a:latin typeface="+mn-lt"/>
              </a:rPr>
              <a:t>Welcome {</a:t>
            </a:r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   public static void main(String[] </a:t>
            </a:r>
            <a:r>
              <a:rPr lang="en-US" sz="1800" dirty="0" err="1">
                <a:latin typeface="+mn-lt"/>
              </a:rPr>
              <a:t>args</a:t>
            </a:r>
            <a:r>
              <a:rPr lang="en-US" sz="1800" dirty="0" smtClean="0">
                <a:latin typeface="+mn-lt"/>
              </a:rPr>
              <a:t>) {</a:t>
            </a:r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       </a:t>
            </a:r>
            <a:r>
              <a:rPr lang="en-US" sz="1800" dirty="0" err="1">
                <a:latin typeface="+mn-lt"/>
              </a:rPr>
              <a:t>System.out.println</a:t>
            </a:r>
            <a:r>
              <a:rPr lang="en-US" sz="1800" dirty="0">
                <a:latin typeface="+mn-lt"/>
              </a:rPr>
              <a:t>(“Welcome to Java”);</a:t>
            </a:r>
          </a:p>
          <a:p>
            <a:r>
              <a:rPr lang="en-US" sz="1800" dirty="0">
                <a:latin typeface="+mn-lt"/>
              </a:rPr>
              <a:t>   }</a:t>
            </a:r>
          </a:p>
          <a:p>
            <a:r>
              <a:rPr lang="en-US" sz="1800" dirty="0">
                <a:latin typeface="+mn-lt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11150" y="1955473"/>
            <a:ext cx="53671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The keyword </a:t>
            </a:r>
            <a:r>
              <a:rPr lang="en-US" sz="1600" b="1" dirty="0">
                <a:solidFill>
                  <a:srgbClr val="FFC000"/>
                </a:solidFill>
                <a:latin typeface="Comic Sans MS" panose="030F0702030302020204" pitchFamily="66" charset="0"/>
              </a:rPr>
              <a:t>public</a:t>
            </a:r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 is an access modifier. It tells</a:t>
            </a:r>
          </a:p>
          <a:p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us that this class can be seen by parts of the program</a:t>
            </a:r>
          </a:p>
          <a:p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code that are outside of this class.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185328" y="3697793"/>
            <a:ext cx="523184" cy="64372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175279" y="2786470"/>
            <a:ext cx="50242" cy="911323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758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58754" y="3074795"/>
            <a:ext cx="42575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92D050"/>
                </a:solidFill>
                <a:latin typeface="+mn-lt"/>
              </a:rPr>
              <a:t>// This program displays the message</a:t>
            </a:r>
          </a:p>
          <a:p>
            <a:r>
              <a:rPr lang="en-US" sz="1800" dirty="0">
                <a:solidFill>
                  <a:srgbClr val="92D050"/>
                </a:solidFill>
                <a:latin typeface="+mn-lt"/>
              </a:rPr>
              <a:t>// Welcome to Java</a:t>
            </a:r>
          </a:p>
          <a:p>
            <a:r>
              <a:rPr lang="en-US" sz="1800" dirty="0">
                <a:latin typeface="+mn-lt"/>
              </a:rPr>
              <a:t>public class </a:t>
            </a:r>
            <a:r>
              <a:rPr lang="en-US" sz="1800" dirty="0" smtClean="0">
                <a:latin typeface="+mn-lt"/>
              </a:rPr>
              <a:t>Welcome {</a:t>
            </a:r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   public static void main(String[] </a:t>
            </a:r>
            <a:r>
              <a:rPr lang="en-US" sz="1800" dirty="0" err="1">
                <a:latin typeface="+mn-lt"/>
              </a:rPr>
              <a:t>args</a:t>
            </a:r>
            <a:r>
              <a:rPr lang="en-US" sz="1800" dirty="0" smtClean="0">
                <a:latin typeface="+mn-lt"/>
              </a:rPr>
              <a:t>) {</a:t>
            </a:r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       </a:t>
            </a:r>
            <a:r>
              <a:rPr lang="en-US" sz="1800" dirty="0" err="1">
                <a:latin typeface="+mn-lt"/>
              </a:rPr>
              <a:t>System.out.println</a:t>
            </a:r>
            <a:r>
              <a:rPr lang="en-US" sz="1800" dirty="0">
                <a:latin typeface="+mn-lt"/>
              </a:rPr>
              <a:t>(“Welcome to Java”);</a:t>
            </a:r>
          </a:p>
          <a:p>
            <a:r>
              <a:rPr lang="en-US" sz="1800" dirty="0">
                <a:latin typeface="+mn-lt"/>
              </a:rPr>
              <a:t>   }</a:t>
            </a:r>
          </a:p>
          <a:p>
            <a:r>
              <a:rPr lang="en-US" sz="1800" dirty="0">
                <a:latin typeface="+mn-lt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95172" y="1316737"/>
            <a:ext cx="583044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Every java program must also have exactly one method</a:t>
            </a:r>
          </a:p>
          <a:p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named </a:t>
            </a:r>
            <a:r>
              <a:rPr lang="en-US" sz="1600" i="1" u="sng" dirty="0">
                <a:solidFill>
                  <a:srgbClr val="FFC000"/>
                </a:solidFill>
                <a:latin typeface="Comic Sans MS" panose="030F0702030302020204" pitchFamily="66" charset="0"/>
              </a:rPr>
              <a:t>main</a:t>
            </a:r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. Method names are not capitalized.</a:t>
            </a:r>
          </a:p>
          <a:p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The main  method defines the entry point for the program,</a:t>
            </a:r>
          </a:p>
          <a:p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This is where the program will begin executing.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059156" y="2393955"/>
            <a:ext cx="494044" cy="1565096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2397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18561" y="2743200"/>
            <a:ext cx="42575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92D050"/>
                </a:solidFill>
                <a:latin typeface="+mn-lt"/>
              </a:rPr>
              <a:t>// This program displays the message</a:t>
            </a:r>
          </a:p>
          <a:p>
            <a:r>
              <a:rPr lang="en-US" sz="1800" dirty="0">
                <a:solidFill>
                  <a:srgbClr val="92D050"/>
                </a:solidFill>
                <a:latin typeface="+mn-lt"/>
              </a:rPr>
              <a:t>// Welcome to Java</a:t>
            </a:r>
          </a:p>
          <a:p>
            <a:r>
              <a:rPr lang="en-US" sz="1800" dirty="0">
                <a:latin typeface="+mn-lt"/>
              </a:rPr>
              <a:t>public class </a:t>
            </a:r>
            <a:r>
              <a:rPr lang="en-US" sz="1800" dirty="0" smtClean="0">
                <a:latin typeface="+mn-lt"/>
              </a:rPr>
              <a:t>Welcome {</a:t>
            </a:r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 </a:t>
            </a:r>
            <a:r>
              <a:rPr lang="en-US" sz="1800" dirty="0" smtClean="0">
                <a:latin typeface="+mn-lt"/>
              </a:rPr>
              <a:t>  public </a:t>
            </a:r>
            <a:r>
              <a:rPr lang="en-US" sz="1800" dirty="0">
                <a:latin typeface="+mn-lt"/>
              </a:rPr>
              <a:t>static void main(String[] </a:t>
            </a:r>
            <a:r>
              <a:rPr lang="en-US" sz="1800" dirty="0" err="1">
                <a:latin typeface="+mn-lt"/>
              </a:rPr>
              <a:t>args</a:t>
            </a:r>
            <a:r>
              <a:rPr lang="en-US" sz="1800" dirty="0" smtClean="0">
                <a:latin typeface="+mn-lt"/>
              </a:rPr>
              <a:t>) {</a:t>
            </a:r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       </a:t>
            </a:r>
            <a:r>
              <a:rPr lang="en-US" sz="1800" dirty="0" err="1">
                <a:latin typeface="+mn-lt"/>
              </a:rPr>
              <a:t>System.out.println</a:t>
            </a:r>
            <a:r>
              <a:rPr lang="en-US" sz="1800" dirty="0">
                <a:latin typeface="+mn-lt"/>
              </a:rPr>
              <a:t>(“Welcome to Java”);</a:t>
            </a:r>
          </a:p>
          <a:p>
            <a:r>
              <a:rPr lang="en-US" sz="1800" dirty="0">
                <a:latin typeface="+mn-lt"/>
              </a:rPr>
              <a:t>   }</a:t>
            </a:r>
          </a:p>
          <a:p>
            <a:r>
              <a:rPr lang="en-US" sz="1800" dirty="0">
                <a:latin typeface="+mn-lt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60193" y="1316736"/>
            <a:ext cx="53735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These are the </a:t>
            </a:r>
            <a:r>
              <a:rPr lang="en-US" sz="1600" i="1" dirty="0">
                <a:solidFill>
                  <a:srgbClr val="FFC000"/>
                </a:solidFill>
                <a:latin typeface="Comic Sans MS" panose="030F0702030302020204" pitchFamily="66" charset="0"/>
              </a:rPr>
              <a:t>arguments</a:t>
            </a:r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 that are being passed to the</a:t>
            </a:r>
          </a:p>
          <a:p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main( ) method. We are not going to concern ourselves</a:t>
            </a:r>
          </a:p>
          <a:p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with these arguments, because the programs we write</a:t>
            </a:r>
          </a:p>
          <a:p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will never use them.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129495" y="2180492"/>
            <a:ext cx="730325" cy="1458293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013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03608" y="2732053"/>
            <a:ext cx="42575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92D050"/>
                </a:solidFill>
                <a:latin typeface="+mn-lt"/>
              </a:rPr>
              <a:t>// This program displays the message</a:t>
            </a:r>
          </a:p>
          <a:p>
            <a:r>
              <a:rPr lang="en-US" sz="1800" dirty="0">
                <a:solidFill>
                  <a:srgbClr val="92D050"/>
                </a:solidFill>
                <a:latin typeface="+mn-lt"/>
              </a:rPr>
              <a:t>// Welcome to Java</a:t>
            </a:r>
          </a:p>
          <a:p>
            <a:r>
              <a:rPr lang="en-US" sz="1800" dirty="0">
                <a:latin typeface="+mn-lt"/>
              </a:rPr>
              <a:t>public class </a:t>
            </a:r>
            <a:r>
              <a:rPr lang="en-US" sz="1800" dirty="0" smtClean="0">
                <a:latin typeface="+mn-lt"/>
              </a:rPr>
              <a:t>Welcome {</a:t>
            </a:r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   public static void main(String[] </a:t>
            </a:r>
            <a:r>
              <a:rPr lang="en-US" sz="1800" dirty="0" err="1">
                <a:latin typeface="+mn-lt"/>
              </a:rPr>
              <a:t>args</a:t>
            </a:r>
            <a:r>
              <a:rPr lang="en-US" sz="1800" dirty="0" smtClean="0">
                <a:latin typeface="+mn-lt"/>
              </a:rPr>
              <a:t>) {</a:t>
            </a:r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       </a:t>
            </a:r>
            <a:r>
              <a:rPr lang="en-US" sz="1800" dirty="0" err="1">
                <a:latin typeface="+mn-lt"/>
              </a:rPr>
              <a:t>System.out.println</a:t>
            </a:r>
            <a:r>
              <a:rPr lang="en-US" sz="1800" dirty="0">
                <a:latin typeface="+mn-lt"/>
              </a:rPr>
              <a:t>(“Welcome to Java”);</a:t>
            </a:r>
          </a:p>
          <a:p>
            <a:r>
              <a:rPr lang="en-US" sz="1800" dirty="0">
                <a:latin typeface="+mn-lt"/>
              </a:rPr>
              <a:t>   }</a:t>
            </a:r>
          </a:p>
          <a:p>
            <a:r>
              <a:rPr lang="en-US" sz="1800" dirty="0">
                <a:latin typeface="+mn-lt"/>
              </a:rPr>
              <a:t>}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240026" y="2732053"/>
            <a:ext cx="1421094" cy="1187296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013566" y="1525608"/>
            <a:ext cx="411042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Methods are made up of statements. A</a:t>
            </a:r>
          </a:p>
          <a:p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statement is an instruction that tells the</a:t>
            </a:r>
          </a:p>
          <a:p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computer to do something. A statement </a:t>
            </a:r>
          </a:p>
          <a:p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ends with a semi-colon.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17755" y="3626961"/>
            <a:ext cx="26889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All of the statements that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belong to a method are enclosed in curly braces. 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This is called the body of the method.</a:t>
            </a:r>
            <a:endParaRPr lang="en-US" sz="1400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8168967" y="3743320"/>
            <a:ext cx="1228" cy="603222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262620" y="3743320"/>
            <a:ext cx="907575" cy="4395"/>
          </a:xfrm>
          <a:prstGeom prst="line">
            <a:avLst/>
          </a:prstGeom>
          <a:ln w="25400">
            <a:solidFill>
              <a:srgbClr val="FFC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892232" y="4336185"/>
            <a:ext cx="4277963" cy="10357"/>
          </a:xfrm>
          <a:prstGeom prst="line">
            <a:avLst/>
          </a:prstGeom>
          <a:ln w="25400">
            <a:solidFill>
              <a:srgbClr val="FFC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2926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32836" y="2095423"/>
            <a:ext cx="42575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92D050"/>
                </a:solidFill>
                <a:latin typeface="+mn-lt"/>
              </a:rPr>
              <a:t>// This program displays the message</a:t>
            </a:r>
          </a:p>
          <a:p>
            <a:r>
              <a:rPr lang="en-US" sz="1800" dirty="0">
                <a:solidFill>
                  <a:srgbClr val="92D050"/>
                </a:solidFill>
                <a:latin typeface="+mn-lt"/>
              </a:rPr>
              <a:t>// Welcome to Java</a:t>
            </a:r>
          </a:p>
          <a:p>
            <a:r>
              <a:rPr lang="en-US" sz="1800" dirty="0">
                <a:latin typeface="+mn-lt"/>
              </a:rPr>
              <a:t>public class </a:t>
            </a:r>
            <a:r>
              <a:rPr lang="en-US" sz="1800" dirty="0" smtClean="0">
                <a:latin typeface="+mn-lt"/>
              </a:rPr>
              <a:t>Welcome {</a:t>
            </a:r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   public static void main(String[] </a:t>
            </a:r>
            <a:r>
              <a:rPr lang="en-US" sz="1800" dirty="0" err="1">
                <a:latin typeface="+mn-lt"/>
              </a:rPr>
              <a:t>args</a:t>
            </a:r>
            <a:r>
              <a:rPr lang="en-US" sz="1800" dirty="0" smtClean="0">
                <a:latin typeface="+mn-lt"/>
              </a:rPr>
              <a:t>) {</a:t>
            </a:r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       </a:t>
            </a:r>
            <a:r>
              <a:rPr lang="en-US" sz="1800" dirty="0" err="1">
                <a:latin typeface="+mn-lt"/>
              </a:rPr>
              <a:t>System.out.println</a:t>
            </a:r>
            <a:r>
              <a:rPr lang="en-US" sz="1800" dirty="0">
                <a:latin typeface="+mn-lt"/>
              </a:rPr>
              <a:t>(“Welcome to Java”);</a:t>
            </a:r>
          </a:p>
          <a:p>
            <a:r>
              <a:rPr lang="en-US" sz="1800" dirty="0">
                <a:latin typeface="+mn-lt"/>
              </a:rPr>
              <a:t>   }</a:t>
            </a:r>
          </a:p>
          <a:p>
            <a:r>
              <a:rPr lang="en-US" sz="1800" dirty="0">
                <a:latin typeface="+mn-lt"/>
              </a:rPr>
              <a:t>}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193457" y="3568411"/>
            <a:ext cx="356616" cy="64922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27535" y="4367184"/>
            <a:ext cx="61141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This statement tells the computer to </a:t>
            </a:r>
            <a:r>
              <a:rPr lang="en-US" sz="16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display the string of</a:t>
            </a:r>
            <a:endParaRPr lang="en-US" sz="1600" dirty="0">
              <a:solidFill>
                <a:srgbClr val="FFC000"/>
              </a:solidFill>
              <a:latin typeface="Comic Sans MS" panose="030F0702030302020204" pitchFamily="66" charset="0"/>
            </a:endParaRPr>
          </a:p>
          <a:p>
            <a:r>
              <a:rPr lang="en-US" sz="16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characters inside the quotation marks. </a:t>
            </a:r>
            <a:r>
              <a:rPr lang="en-US" sz="1600" b="1" dirty="0" err="1">
                <a:solidFill>
                  <a:srgbClr val="FFC000"/>
                </a:solidFill>
                <a:latin typeface="Comic Sans MS" panose="030F0702030302020204" pitchFamily="66" charset="0"/>
              </a:rPr>
              <a:t>System.out</a:t>
            </a:r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 is </a:t>
            </a:r>
            <a:r>
              <a:rPr lang="en-US" sz="16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an</a:t>
            </a:r>
          </a:p>
          <a:p>
            <a:r>
              <a:rPr lang="en-US" sz="16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 </a:t>
            </a:r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object that </a:t>
            </a:r>
            <a:r>
              <a:rPr lang="en-US" sz="16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represents the </a:t>
            </a:r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display screen on your computer. </a:t>
            </a:r>
            <a:endParaRPr lang="en-US" sz="1600" dirty="0" smtClean="0">
              <a:solidFill>
                <a:srgbClr val="FFC000"/>
              </a:solidFill>
              <a:latin typeface="Comic Sans MS" panose="030F0702030302020204" pitchFamily="66" charset="0"/>
            </a:endParaRPr>
          </a:p>
          <a:p>
            <a:r>
              <a:rPr lang="en-US" sz="16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The display screen </a:t>
            </a:r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and the keyboard are often referred to as</a:t>
            </a:r>
          </a:p>
          <a:p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the computer’s console. </a:t>
            </a:r>
          </a:p>
        </p:txBody>
      </p:sp>
    </p:spTree>
    <p:extLst>
      <p:ext uri="{BB962C8B-B14F-4D97-AF65-F5344CB8AC3E}">
        <p14:creationId xmlns:p14="http://schemas.microsoft.com/office/powerpoint/2010/main" val="2564217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55721" y="2176272"/>
            <a:ext cx="40222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What You Will Learn This Week</a:t>
            </a:r>
          </a:p>
        </p:txBody>
      </p:sp>
      <p:pic>
        <p:nvPicPr>
          <p:cNvPr id="4" name="Picture 15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65220" y="3123375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55720" y="3027714"/>
            <a:ext cx="577914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mic Sans MS" panose="030F0702030302020204" pitchFamily="66" charset="0"/>
              </a:rPr>
              <a:t>What this course is all about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What is in the Course Syllabus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A little about computer programs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What a simple Java program looks like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Who your classmates are and something about them</a:t>
            </a:r>
          </a:p>
          <a:p>
            <a:endParaRPr lang="en-US" sz="1800" dirty="0">
              <a:latin typeface="Comic Sans MS" panose="030F0702030302020204" pitchFamily="66" charset="0"/>
            </a:endParaRPr>
          </a:p>
        </p:txBody>
      </p:sp>
      <p:pic>
        <p:nvPicPr>
          <p:cNvPr id="6" name="Picture 15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65220" y="3394647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5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65220" y="3665919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5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65220" y="3937191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5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60452" y="4189607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522381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02049" y="2127647"/>
            <a:ext cx="42575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92D050"/>
                </a:solidFill>
                <a:latin typeface="+mn-lt"/>
              </a:rPr>
              <a:t>// This program displays the message</a:t>
            </a:r>
          </a:p>
          <a:p>
            <a:r>
              <a:rPr lang="en-US" sz="1800" dirty="0">
                <a:solidFill>
                  <a:srgbClr val="92D050"/>
                </a:solidFill>
                <a:latin typeface="+mn-lt"/>
              </a:rPr>
              <a:t>// Welcome to Java</a:t>
            </a:r>
          </a:p>
          <a:p>
            <a:r>
              <a:rPr lang="en-US" sz="1800" dirty="0">
                <a:latin typeface="+mn-lt"/>
              </a:rPr>
              <a:t>public class </a:t>
            </a:r>
            <a:r>
              <a:rPr lang="en-US" sz="1800" dirty="0" smtClean="0">
                <a:latin typeface="+mn-lt"/>
              </a:rPr>
              <a:t>Welcome {</a:t>
            </a:r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   public static void main(String[] </a:t>
            </a:r>
            <a:r>
              <a:rPr lang="en-US" sz="1800" dirty="0" err="1">
                <a:latin typeface="+mn-lt"/>
              </a:rPr>
              <a:t>args</a:t>
            </a:r>
            <a:r>
              <a:rPr lang="en-US" sz="1800" dirty="0" smtClean="0">
                <a:latin typeface="+mn-lt"/>
              </a:rPr>
              <a:t>) {</a:t>
            </a:r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       </a:t>
            </a:r>
            <a:r>
              <a:rPr lang="en-US" sz="1800" dirty="0" err="1">
                <a:latin typeface="+mn-lt"/>
              </a:rPr>
              <a:t>System.out.println</a:t>
            </a:r>
            <a:r>
              <a:rPr lang="en-US" sz="1800" dirty="0">
                <a:latin typeface="+mn-lt"/>
              </a:rPr>
              <a:t>(“Welcome to Java”);</a:t>
            </a:r>
          </a:p>
          <a:p>
            <a:r>
              <a:rPr lang="en-US" sz="1800" dirty="0">
                <a:latin typeface="+mn-lt"/>
              </a:rPr>
              <a:t>   }</a:t>
            </a:r>
          </a:p>
          <a:p>
            <a:r>
              <a:rPr lang="en-US" sz="1800" dirty="0">
                <a:latin typeface="+mn-lt"/>
              </a:rPr>
              <a:t>}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552497" y="3600635"/>
            <a:ext cx="356616" cy="64922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856738" y="4326779"/>
            <a:ext cx="44438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FFC000"/>
                </a:solidFill>
                <a:latin typeface="Comic Sans MS" panose="030F0702030302020204" pitchFamily="66" charset="0"/>
              </a:rPr>
              <a:t>println</a:t>
            </a:r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 is the name of a method that outputs</a:t>
            </a:r>
          </a:p>
          <a:p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the string in the parenthesis to the display</a:t>
            </a:r>
            <a:r>
              <a:rPr lang="en-US" sz="16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.</a:t>
            </a:r>
          </a:p>
          <a:p>
            <a:endParaRPr lang="en-US" sz="1600" dirty="0">
              <a:solidFill>
                <a:srgbClr val="FFC000"/>
              </a:solidFill>
              <a:latin typeface="Comic Sans MS" panose="030F0702030302020204" pitchFamily="66" charset="0"/>
            </a:endParaRPr>
          </a:p>
          <a:p>
            <a:r>
              <a:rPr lang="en-US" sz="16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The text in between the quotation marks is</a:t>
            </a:r>
          </a:p>
          <a:p>
            <a:r>
              <a:rPr lang="en-US" sz="16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known as a </a:t>
            </a:r>
            <a:r>
              <a:rPr lang="en-US" sz="1600" b="1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string literal</a:t>
            </a:r>
            <a:r>
              <a:rPr lang="en-US" sz="16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.</a:t>
            </a:r>
            <a:endParaRPr lang="en-US" sz="1600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1491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H="1">
            <a:off x="4562685" y="2005096"/>
            <a:ext cx="674834" cy="584775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047420" y="1215265"/>
            <a:ext cx="52164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Comments at the beginning of a program tell others</a:t>
            </a:r>
          </a:p>
          <a:p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what the program does</a:t>
            </a:r>
            <a:r>
              <a:rPr lang="en-US" sz="16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. The characters // mark this</a:t>
            </a:r>
          </a:p>
          <a:p>
            <a:r>
              <a:rPr lang="en-US" sz="16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as a single line comment.</a:t>
            </a:r>
            <a:endParaRPr lang="en-US" sz="1600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93934" y="2589871"/>
            <a:ext cx="42575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92D050"/>
                </a:solidFill>
                <a:latin typeface="+mn-lt"/>
              </a:rPr>
              <a:t>// This program displays the message</a:t>
            </a:r>
          </a:p>
          <a:p>
            <a:r>
              <a:rPr lang="en-US" sz="1800" dirty="0">
                <a:solidFill>
                  <a:srgbClr val="92D050"/>
                </a:solidFill>
                <a:latin typeface="+mn-lt"/>
              </a:rPr>
              <a:t>// Welcome to Java</a:t>
            </a:r>
          </a:p>
          <a:p>
            <a:r>
              <a:rPr lang="en-US" sz="1800" dirty="0">
                <a:latin typeface="+mn-lt"/>
              </a:rPr>
              <a:t>public class </a:t>
            </a:r>
            <a:r>
              <a:rPr lang="en-US" sz="1800" dirty="0" smtClean="0">
                <a:latin typeface="+mn-lt"/>
              </a:rPr>
              <a:t>Welcome {</a:t>
            </a:r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   public static void main(String[] </a:t>
            </a:r>
            <a:r>
              <a:rPr lang="en-US" sz="1800" dirty="0" err="1">
                <a:latin typeface="+mn-lt"/>
              </a:rPr>
              <a:t>args</a:t>
            </a:r>
            <a:r>
              <a:rPr lang="en-US" sz="1800" dirty="0" smtClean="0">
                <a:latin typeface="+mn-lt"/>
              </a:rPr>
              <a:t>) {</a:t>
            </a:r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       </a:t>
            </a:r>
            <a:r>
              <a:rPr lang="en-US" sz="1800" dirty="0" err="1">
                <a:latin typeface="+mn-lt"/>
              </a:rPr>
              <a:t>System.out.println</a:t>
            </a:r>
            <a:r>
              <a:rPr lang="en-US" sz="1800" dirty="0">
                <a:latin typeface="+mn-lt"/>
              </a:rPr>
              <a:t>(“Welcome to Java”);</a:t>
            </a:r>
          </a:p>
          <a:p>
            <a:r>
              <a:rPr lang="en-US" sz="1800" dirty="0">
                <a:latin typeface="+mn-lt"/>
              </a:rPr>
              <a:t>   }</a:t>
            </a:r>
          </a:p>
          <a:p>
            <a:r>
              <a:rPr lang="en-US" sz="1800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13146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79126" y="182036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Programming Style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19277" y="2633573"/>
            <a:ext cx="65726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mic Sans MS" panose="030F0702030302020204" pitchFamily="66" charset="0"/>
              </a:rPr>
              <a:t>Programming style deals with what a program looks like.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It is possible to write a program that works, but because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of bad programming style it is hard to read, and therefore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hard to maintain. Most software development organizations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will require their programmers to follow a set of style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guidelines when writing their source code.</a:t>
            </a:r>
          </a:p>
        </p:txBody>
      </p:sp>
    </p:spTree>
    <p:extLst>
      <p:ext uri="{BB962C8B-B14F-4D97-AF65-F5344CB8AC3E}">
        <p14:creationId xmlns:p14="http://schemas.microsoft.com/office/powerpoint/2010/main" val="2701115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>
          <a:xfrm>
            <a:off x="2624453" y="2301072"/>
            <a:ext cx="7696200" cy="3745123"/>
          </a:xfrm>
          <a:noFill/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altLang="en-US" dirty="0">
                <a:latin typeface="Comic Sans MS" panose="030F0702030302020204" pitchFamily="66" charset="0"/>
              </a:rPr>
              <a:t>Choose meaningful and descriptive names.</a:t>
            </a:r>
          </a:p>
          <a:p>
            <a:pPr marL="0" indent="0" algn="just">
              <a:buNone/>
            </a:pPr>
            <a:r>
              <a:rPr lang="en-US" altLang="en-US" b="1" dirty="0">
                <a:latin typeface="Comic Sans MS" panose="030F0702030302020204" pitchFamily="66" charset="0"/>
              </a:rPr>
              <a:t>Class names: </a:t>
            </a:r>
            <a:r>
              <a:rPr lang="en-US" altLang="en-US" dirty="0">
                <a:latin typeface="Comic Sans MS" panose="030F0702030302020204" pitchFamily="66" charset="0"/>
              </a:rPr>
              <a:t>Capitalize the first letter of each word in the name, for example, </a:t>
            </a:r>
          </a:p>
          <a:p>
            <a:pPr marL="0" indent="0" algn="just">
              <a:buNone/>
            </a:pPr>
            <a:r>
              <a:rPr lang="en-US" altLang="en-US" dirty="0" smtClean="0"/>
              <a:t>     </a:t>
            </a:r>
            <a:r>
              <a:rPr lang="en-US" altLang="en-US" dirty="0" err="1" smtClean="0"/>
              <a:t>WelcomeToJava</a:t>
            </a:r>
            <a:r>
              <a:rPr lang="en-US" altLang="en-US" dirty="0" smtClean="0"/>
              <a:t>. </a:t>
            </a:r>
            <a:endParaRPr lang="en-US" altLang="en-US" dirty="0"/>
          </a:p>
          <a:p>
            <a:pPr marL="0" indent="0" algn="just">
              <a:buNone/>
            </a:pPr>
            <a:r>
              <a:rPr lang="en-US" altLang="en-US" dirty="0" smtClean="0">
                <a:latin typeface="Comic Sans MS" panose="030F0702030302020204" pitchFamily="66" charset="0"/>
              </a:rPr>
              <a:t>This is called title case.</a:t>
            </a:r>
            <a:endParaRPr lang="en-US" altLang="en-US" dirty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endParaRPr lang="en-US" altLang="en-US" dirty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n-US" altLang="en-US" b="1" dirty="0">
                <a:latin typeface="Comic Sans MS" panose="030F0702030302020204" pitchFamily="66" charset="0"/>
              </a:rPr>
              <a:t>Method names: </a:t>
            </a:r>
            <a:r>
              <a:rPr lang="en-US" altLang="en-US" dirty="0">
                <a:latin typeface="Comic Sans MS" panose="030F0702030302020204" pitchFamily="66" charset="0"/>
              </a:rPr>
              <a:t>The first letter is not capitalized. For example,</a:t>
            </a:r>
          </a:p>
          <a:p>
            <a:pPr marL="0" indent="0" algn="just">
              <a:buNone/>
            </a:pPr>
            <a:r>
              <a:rPr lang="en-US" altLang="en-US" dirty="0"/>
              <a:t>      </a:t>
            </a:r>
            <a:r>
              <a:rPr lang="en-US" altLang="en-US" dirty="0" err="1"/>
              <a:t>computeArea</a:t>
            </a:r>
            <a:r>
              <a:rPr lang="en-US" altLang="en-US" dirty="0" smtClean="0"/>
              <a:t>()</a:t>
            </a:r>
          </a:p>
          <a:p>
            <a:pPr marL="0" indent="0" algn="just">
              <a:buNone/>
            </a:pPr>
            <a:r>
              <a:rPr lang="en-US" altLang="en-US" dirty="0" smtClean="0">
                <a:latin typeface="Comic Sans MS" panose="030F0702030302020204" pitchFamily="66" charset="0"/>
              </a:rPr>
              <a:t>This is called camel case.</a:t>
            </a:r>
            <a:endParaRPr lang="en-US" altLang="en-US" dirty="0">
              <a:latin typeface="Comic Sans MS" panose="030F0702030302020204" pitchFamily="66" charset="0"/>
            </a:endParaRPr>
          </a:p>
          <a:p>
            <a:pPr lvl="1"/>
            <a:endParaRPr lang="en-US" altLang="en-US" sz="1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459145" y="1109246"/>
            <a:ext cx="3021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Naming Conventions</a:t>
            </a:r>
          </a:p>
        </p:txBody>
      </p:sp>
    </p:spTree>
    <p:extLst>
      <p:ext uri="{BB962C8B-B14F-4D97-AF65-F5344CB8AC3E}">
        <p14:creationId xmlns:p14="http://schemas.microsoft.com/office/powerpoint/2010/main" val="345678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>
          <a:xfrm>
            <a:off x="2632665" y="2204985"/>
            <a:ext cx="7924800" cy="2986088"/>
          </a:xfrm>
          <a:noFill/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en-US" dirty="0">
                <a:latin typeface="Comic Sans MS" panose="030F0702030302020204" pitchFamily="66" charset="0"/>
              </a:rPr>
              <a:t>Indentation:</a:t>
            </a:r>
          </a:p>
          <a:p>
            <a:pPr marL="0" indent="0" algn="just">
              <a:buNone/>
            </a:pPr>
            <a:r>
              <a:rPr lang="en-US" altLang="en-US" dirty="0">
                <a:latin typeface="Comic Sans MS" panose="030F0702030302020204" pitchFamily="66" charset="0"/>
              </a:rPr>
              <a:t>    everything inside of a block should be </a:t>
            </a:r>
            <a:r>
              <a:rPr lang="en-US" altLang="en-US" dirty="0" smtClean="0">
                <a:latin typeface="Comic Sans MS" panose="030F0702030302020204" pitchFamily="66" charset="0"/>
              </a:rPr>
              <a:t>indented.</a:t>
            </a:r>
            <a:endParaRPr lang="en-US" altLang="en-US" dirty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n-US" altLang="en-US" dirty="0">
                <a:latin typeface="Comic Sans MS" panose="030F0702030302020204" pitchFamily="66" charset="0"/>
              </a:rPr>
              <a:t>    Normally </a:t>
            </a:r>
            <a:r>
              <a:rPr lang="en-US" altLang="en-US" dirty="0" smtClean="0">
                <a:latin typeface="Comic Sans MS" panose="030F0702030302020204" pitchFamily="66" charset="0"/>
              </a:rPr>
              <a:t>Eclipse </a:t>
            </a:r>
            <a:r>
              <a:rPr lang="en-US" altLang="en-US" dirty="0">
                <a:latin typeface="Comic Sans MS" panose="030F0702030302020204" pitchFamily="66" charset="0"/>
              </a:rPr>
              <a:t>takes care of indentation for you.</a:t>
            </a:r>
          </a:p>
          <a:p>
            <a:pPr algn="just"/>
            <a:endParaRPr lang="en-US" altLang="en-US" dirty="0">
              <a:latin typeface="Comic Sans MS" panose="030F0702030302020204" pitchFamily="66" charset="0"/>
            </a:endParaRP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en-US" dirty="0">
                <a:latin typeface="Comic Sans MS" panose="030F0702030302020204" pitchFamily="66" charset="0"/>
              </a:rPr>
              <a:t>Spacing: 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en-US" dirty="0">
                <a:latin typeface="Comic Sans MS" panose="030F0702030302020204" pitchFamily="66" charset="0"/>
              </a:rPr>
              <a:t>   use a blank line to separate segments of the code.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07774" y="1471762"/>
            <a:ext cx="3090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Indentation and Spacing</a:t>
            </a:r>
          </a:p>
        </p:txBody>
      </p:sp>
    </p:spTree>
    <p:extLst>
      <p:ext uri="{BB962C8B-B14F-4D97-AF65-F5344CB8AC3E}">
        <p14:creationId xmlns:p14="http://schemas.microsoft.com/office/powerpoint/2010/main" val="230318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71134" y="2272718"/>
            <a:ext cx="6428680" cy="2886075"/>
          </a:xfrm>
          <a:noFill/>
        </p:spPr>
        <p:txBody>
          <a:bodyPr>
            <a:normAutofit fontScale="92500" lnSpcReduction="10000"/>
          </a:bodyPr>
          <a:lstStyle/>
          <a:p>
            <a:pPr algn="just"/>
            <a:r>
              <a:rPr lang="en-US" altLang="en-US" dirty="0">
                <a:latin typeface="Comic Sans MS" panose="030F0702030302020204" pitchFamily="66" charset="0"/>
              </a:rPr>
              <a:t>Syntax Errors</a:t>
            </a:r>
          </a:p>
          <a:p>
            <a:pPr lvl="1" algn="just"/>
            <a:r>
              <a:rPr lang="en-US" altLang="en-US" sz="1800" dirty="0">
                <a:latin typeface="Comic Sans MS" panose="030F0702030302020204" pitchFamily="66" charset="0"/>
              </a:rPr>
              <a:t>Detected by the </a:t>
            </a:r>
            <a:r>
              <a:rPr lang="en-US" altLang="en-US" sz="1800" dirty="0" smtClean="0">
                <a:latin typeface="Comic Sans MS" panose="030F0702030302020204" pitchFamily="66" charset="0"/>
              </a:rPr>
              <a:t>compiler –the language has been used incorrectly.</a:t>
            </a:r>
            <a:endParaRPr lang="en-US" altLang="en-US" sz="1800" dirty="0">
              <a:latin typeface="Comic Sans MS" panose="030F0702030302020204" pitchFamily="66" charset="0"/>
            </a:endParaRPr>
          </a:p>
          <a:p>
            <a:pPr algn="just"/>
            <a:r>
              <a:rPr lang="en-US" altLang="en-US" dirty="0">
                <a:latin typeface="Comic Sans MS" panose="030F0702030302020204" pitchFamily="66" charset="0"/>
              </a:rPr>
              <a:t>Runtime Errors</a:t>
            </a:r>
          </a:p>
          <a:p>
            <a:pPr lvl="1" algn="just"/>
            <a:r>
              <a:rPr lang="en-US" altLang="en-US" sz="1800" dirty="0">
                <a:latin typeface="Comic Sans MS" panose="030F0702030302020204" pitchFamily="66" charset="0"/>
              </a:rPr>
              <a:t>Cause the program to </a:t>
            </a:r>
            <a:r>
              <a:rPr lang="en-US" altLang="en-US" sz="1800" dirty="0" smtClean="0">
                <a:latin typeface="Comic Sans MS" panose="030F0702030302020204" pitchFamily="66" charset="0"/>
              </a:rPr>
              <a:t>abort – the computer cannot do something you told it to do.</a:t>
            </a:r>
            <a:endParaRPr lang="en-US" altLang="en-US" sz="1800" dirty="0">
              <a:latin typeface="Comic Sans MS" panose="030F0702030302020204" pitchFamily="66" charset="0"/>
            </a:endParaRPr>
          </a:p>
          <a:p>
            <a:pPr algn="just"/>
            <a:r>
              <a:rPr lang="en-US" altLang="en-US" dirty="0">
                <a:latin typeface="Comic Sans MS" panose="030F0702030302020204" pitchFamily="66" charset="0"/>
              </a:rPr>
              <a:t>Logic Errors</a:t>
            </a:r>
          </a:p>
          <a:p>
            <a:pPr lvl="1" algn="just"/>
            <a:r>
              <a:rPr lang="en-US" altLang="en-US" sz="1800" dirty="0">
                <a:latin typeface="Comic Sans MS" panose="030F0702030302020204" pitchFamily="66" charset="0"/>
              </a:rPr>
              <a:t>Produces incorrect </a:t>
            </a:r>
            <a:r>
              <a:rPr lang="en-US" altLang="en-US" sz="1800" dirty="0" smtClean="0">
                <a:latin typeface="Comic Sans MS" panose="030F0702030302020204" pitchFamily="66" charset="0"/>
              </a:rPr>
              <a:t>results – the program works but there is something wrong in your logic</a:t>
            </a:r>
            <a:endParaRPr lang="en-US" altLang="en-US" sz="1800" dirty="0">
              <a:latin typeface="Comic Sans MS" panose="030F0702030302020204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21261" y="1483045"/>
            <a:ext cx="2574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Programming Errors</a:t>
            </a:r>
          </a:p>
        </p:txBody>
      </p:sp>
    </p:spTree>
    <p:extLst>
      <p:ext uri="{BB962C8B-B14F-4D97-AF65-F5344CB8AC3E}">
        <p14:creationId xmlns:p14="http://schemas.microsoft.com/office/powerpoint/2010/main" val="378146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6"/>
          <p:cNvSpPr txBox="1">
            <a:spLocks noChangeArrowheads="1"/>
          </p:cNvSpPr>
          <p:nvPr/>
        </p:nvSpPr>
        <p:spPr bwMode="auto">
          <a:xfrm>
            <a:off x="3952352" y="1972931"/>
            <a:ext cx="4392549" cy="28931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Learning to program requires</a:t>
            </a:r>
          </a:p>
          <a:p>
            <a:endParaRPr lang="en-US" sz="1800" dirty="0">
              <a:latin typeface="Comic Sans MS" pitchFamily="66" charset="0"/>
            </a:endParaRPr>
          </a:p>
          <a:p>
            <a:pPr>
              <a:buFontTx/>
              <a:buChar char="•"/>
            </a:pPr>
            <a:r>
              <a:rPr lang="en-US" sz="1800" dirty="0">
                <a:latin typeface="Comic Sans MS" pitchFamily="66" charset="0"/>
              </a:rPr>
              <a:t> Time</a:t>
            </a:r>
          </a:p>
          <a:p>
            <a:pPr>
              <a:buFontTx/>
              <a:buChar char="•"/>
            </a:pPr>
            <a:r>
              <a:rPr lang="en-US" sz="1800" dirty="0">
                <a:latin typeface="Comic Sans MS" pitchFamily="66" charset="0"/>
              </a:rPr>
              <a:t> Patience</a:t>
            </a:r>
          </a:p>
          <a:p>
            <a:pPr>
              <a:buFontTx/>
              <a:buChar char="•"/>
            </a:pPr>
            <a:r>
              <a:rPr lang="en-US" sz="1800" dirty="0">
                <a:latin typeface="Comic Sans MS" pitchFamily="66" charset="0"/>
              </a:rPr>
              <a:t> Good language skills</a:t>
            </a:r>
          </a:p>
          <a:p>
            <a:pPr>
              <a:buFontTx/>
              <a:buChar char="•"/>
            </a:pPr>
            <a:r>
              <a:rPr lang="en-US" sz="1800" dirty="0">
                <a:latin typeface="Comic Sans MS" pitchFamily="66" charset="0"/>
              </a:rPr>
              <a:t>The ability to think abstractly</a:t>
            </a:r>
          </a:p>
          <a:p>
            <a:pPr>
              <a:buFontTx/>
              <a:buChar char="•"/>
            </a:pPr>
            <a:r>
              <a:rPr lang="en-US" sz="1800" dirty="0">
                <a:latin typeface="Comic Sans MS" pitchFamily="66" charset="0"/>
              </a:rPr>
              <a:t> Good math skills</a:t>
            </a:r>
          </a:p>
          <a:p>
            <a:pPr>
              <a:buFontTx/>
              <a:buChar char="•"/>
            </a:pPr>
            <a:r>
              <a:rPr lang="en-US" sz="1800" dirty="0">
                <a:latin typeface="Comic Sans MS" pitchFamily="66" charset="0"/>
              </a:rPr>
              <a:t> The ability to solve problems</a:t>
            </a:r>
          </a:p>
          <a:p>
            <a:pPr>
              <a:buFontTx/>
              <a:buChar char="•"/>
            </a:pPr>
            <a:r>
              <a:rPr lang="en-US" sz="1800" dirty="0">
                <a:latin typeface="Comic Sans MS" pitchFamily="66" charset="0"/>
              </a:rPr>
              <a:t> Practice – Program, program, program</a:t>
            </a:r>
          </a:p>
          <a:p>
            <a:pPr>
              <a:buFontTx/>
              <a:buChar char="•"/>
            </a:pPr>
            <a:r>
              <a:rPr lang="en-US" sz="1800" dirty="0">
                <a:latin typeface="Comic Sans MS" pitchFamily="66" charset="0"/>
              </a:rPr>
              <a:t> A sense of curiosity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3962401" y="1447800"/>
            <a:ext cx="4039888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Learning to Program Takes Time</a:t>
            </a:r>
          </a:p>
        </p:txBody>
      </p:sp>
      <p:sp>
        <p:nvSpPr>
          <p:cNvPr id="18435" name="Text Box 5"/>
          <p:cNvSpPr txBox="1">
            <a:spLocks noChangeArrowheads="1"/>
          </p:cNvSpPr>
          <p:nvPr/>
        </p:nvSpPr>
        <p:spPr bwMode="auto">
          <a:xfrm>
            <a:off x="3315119" y="2632059"/>
            <a:ext cx="6333785" cy="258532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Researchers have shown that learning to do anything well</a:t>
            </a:r>
          </a:p>
          <a:p>
            <a:r>
              <a:rPr lang="en-US" sz="1800" dirty="0">
                <a:latin typeface="Comic Sans MS" pitchFamily="66" charset="0"/>
              </a:rPr>
              <a:t>(playing the piano, painting, playing tennis, </a:t>
            </a:r>
            <a:r>
              <a:rPr lang="en-US" sz="1800" dirty="0" err="1">
                <a:latin typeface="Comic Sans MS" pitchFamily="66" charset="0"/>
              </a:rPr>
              <a:t>etc</a:t>
            </a:r>
            <a:r>
              <a:rPr lang="en-US" sz="1800" dirty="0">
                <a:latin typeface="Comic Sans MS" pitchFamily="66" charset="0"/>
              </a:rPr>
              <a:t>) takes </a:t>
            </a:r>
          </a:p>
          <a:p>
            <a:r>
              <a:rPr lang="en-US" sz="1800" dirty="0">
                <a:latin typeface="Comic Sans MS" pitchFamily="66" charset="0"/>
              </a:rPr>
              <a:t>about 10 years.  Learning to be a good programmer is no</a:t>
            </a:r>
          </a:p>
          <a:p>
            <a:r>
              <a:rPr lang="en-US" sz="1800" dirty="0">
                <a:latin typeface="Comic Sans MS" pitchFamily="66" charset="0"/>
              </a:rPr>
              <a:t>different.</a:t>
            </a:r>
          </a:p>
          <a:p>
            <a:endParaRPr lang="en-US" sz="1800" dirty="0">
              <a:latin typeface="Comic Sans MS" pitchFamily="66" charset="0"/>
            </a:endParaRPr>
          </a:p>
          <a:p>
            <a:r>
              <a:rPr lang="en-US" sz="1800" dirty="0">
                <a:latin typeface="Comic Sans MS" pitchFamily="66" charset="0"/>
              </a:rPr>
              <a:t>To become proficient at programming</a:t>
            </a:r>
          </a:p>
          <a:p>
            <a:r>
              <a:rPr lang="en-US" sz="1800" dirty="0">
                <a:latin typeface="Comic Sans MS" pitchFamily="66" charset="0"/>
              </a:rPr>
              <a:t>    Practice</a:t>
            </a:r>
          </a:p>
          <a:p>
            <a:r>
              <a:rPr lang="en-US" sz="1800" dirty="0">
                <a:latin typeface="Comic Sans MS" pitchFamily="66" charset="0"/>
              </a:rPr>
              <a:t>        Practice</a:t>
            </a:r>
          </a:p>
          <a:p>
            <a:r>
              <a:rPr lang="en-US" sz="1800" dirty="0">
                <a:latin typeface="Comic Sans MS" pitchFamily="66" charset="0"/>
              </a:rPr>
              <a:t>            Practice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3743" y="2355544"/>
            <a:ext cx="4791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Preparing For This Week’s Assignment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85811" y="3195375"/>
            <a:ext cx="63578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mic Sans MS" panose="030F0702030302020204" pitchFamily="66" charset="0"/>
              </a:rPr>
              <a:t>The following slides illustrate how to download and install</a:t>
            </a:r>
          </a:p>
          <a:p>
            <a:r>
              <a:rPr lang="en-US" sz="1800" dirty="0" smtClean="0">
                <a:latin typeface="Comic Sans MS" panose="030F0702030302020204" pitchFamily="66" charset="0"/>
              </a:rPr>
              <a:t>the Java JDK and IntelliJ IDEA. These slides show the </a:t>
            </a:r>
          </a:p>
          <a:p>
            <a:r>
              <a:rPr lang="en-US" sz="1800" dirty="0" smtClean="0">
                <a:latin typeface="Comic Sans MS" panose="030F0702030302020204" pitchFamily="66" charset="0"/>
              </a:rPr>
              <a:t>install on a Windows computer, but installing on a Mac </a:t>
            </a:r>
          </a:p>
          <a:p>
            <a:r>
              <a:rPr lang="en-US" sz="1800" dirty="0" smtClean="0">
                <a:latin typeface="Comic Sans MS" panose="030F0702030302020204" pitchFamily="66" charset="0"/>
              </a:rPr>
              <a:t>computer will be similar.</a:t>
            </a:r>
            <a:endParaRPr lang="en-US" sz="1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5174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3"/>
          <p:cNvSpPr txBox="1">
            <a:spLocks noChangeArrowheads="1"/>
          </p:cNvSpPr>
          <p:nvPr/>
        </p:nvSpPr>
        <p:spPr bwMode="auto">
          <a:xfrm>
            <a:off x="3573463" y="2201722"/>
            <a:ext cx="40927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The Java Development Kit (JDK)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3573463" y="2668274"/>
            <a:ext cx="622638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mic Sans MS" pitchFamily="66" charset="0"/>
              </a:rPr>
              <a:t>The JDK contains a package of tools that are required</a:t>
            </a:r>
          </a:p>
          <a:p>
            <a:r>
              <a:rPr lang="en-US" sz="1800" dirty="0" smtClean="0">
                <a:latin typeface="Comic Sans MS" pitchFamily="66" charset="0"/>
              </a:rPr>
              <a:t>for developing Java programs. You may already have the</a:t>
            </a:r>
          </a:p>
          <a:p>
            <a:r>
              <a:rPr lang="en-US" sz="1800" dirty="0" smtClean="0">
                <a:latin typeface="Comic Sans MS" pitchFamily="66" charset="0"/>
              </a:rPr>
              <a:t>JDK installed on your computer, but you will want to</a:t>
            </a:r>
          </a:p>
          <a:p>
            <a:r>
              <a:rPr lang="en-US" sz="1800" dirty="0" smtClean="0">
                <a:latin typeface="Comic Sans MS" pitchFamily="66" charset="0"/>
              </a:rPr>
              <a:t>download and install the most recent Long Time Support</a:t>
            </a:r>
          </a:p>
          <a:p>
            <a:r>
              <a:rPr lang="en-US" sz="1800" dirty="0" smtClean="0">
                <a:latin typeface="Comic Sans MS" pitchFamily="66" charset="0"/>
              </a:rPr>
              <a:t> (LTS) edition. </a:t>
            </a:r>
            <a:r>
              <a:rPr lang="en-US" sz="1800" dirty="0" smtClean="0">
                <a:solidFill>
                  <a:srgbClr val="92D050"/>
                </a:solidFill>
                <a:latin typeface="Comic Sans MS" pitchFamily="66" charset="0"/>
              </a:rPr>
              <a:t>This is currently JAVA SE 11.</a:t>
            </a:r>
          </a:p>
        </p:txBody>
      </p:sp>
    </p:spTree>
    <p:extLst>
      <p:ext uri="{BB962C8B-B14F-4D97-AF65-F5344CB8AC3E}">
        <p14:creationId xmlns:p14="http://schemas.microsoft.com/office/powerpoint/2010/main" val="411100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55720" y="2176272"/>
            <a:ext cx="3669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What You Will Do This Week</a:t>
            </a:r>
          </a:p>
        </p:txBody>
      </p:sp>
      <p:pic>
        <p:nvPicPr>
          <p:cNvPr id="4" name="Picture 15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8053" y="3123375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978554" y="3027714"/>
            <a:ext cx="46826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mic Sans MS" panose="030F0702030302020204" pitchFamily="66" charset="0"/>
              </a:rPr>
              <a:t>Study this set of slides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Review the course syllabus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Get to know your class-mates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Sign up for a Zoom account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Install </a:t>
            </a:r>
            <a:r>
              <a:rPr lang="en-US" sz="1800" dirty="0" smtClean="0">
                <a:latin typeface="Comic Sans MS" panose="030F0702030302020204" pitchFamily="66" charset="0"/>
              </a:rPr>
              <a:t>IntelliJ IDEA</a:t>
            </a:r>
            <a:endParaRPr lang="en-US" sz="1800" dirty="0">
              <a:latin typeface="Comic Sans MS" panose="030F0702030302020204" pitchFamily="66" charset="0"/>
            </a:endParaRPr>
          </a:p>
          <a:p>
            <a:r>
              <a:rPr lang="en-US" sz="1800" dirty="0">
                <a:latin typeface="Comic Sans MS" panose="030F0702030302020204" pitchFamily="66" charset="0"/>
              </a:rPr>
              <a:t>Write a short Java program and submit it</a:t>
            </a:r>
          </a:p>
        </p:txBody>
      </p:sp>
      <p:pic>
        <p:nvPicPr>
          <p:cNvPr id="6" name="Picture 15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94149" y="3394647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5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0245" y="3665919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5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6341" y="3937191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5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21581" y="4199319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5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32312" y="4480509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931152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3"/>
          <p:cNvSpPr txBox="1">
            <a:spLocks noChangeArrowheads="1"/>
          </p:cNvSpPr>
          <p:nvPr/>
        </p:nvSpPr>
        <p:spPr bwMode="auto">
          <a:xfrm>
            <a:off x="2984988" y="2147401"/>
            <a:ext cx="44775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Downloading and Installing The JDK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2984988" y="2767863"/>
            <a:ext cx="754257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mic Sans MS" pitchFamily="66" charset="0"/>
              </a:rPr>
              <a:t>Downloads for the JDK are located at</a:t>
            </a:r>
          </a:p>
          <a:p>
            <a:r>
              <a:rPr lang="en-US" sz="1800" dirty="0">
                <a:hlinkClick r:id="rId2"/>
              </a:rPr>
              <a:t>https://www.oracle.com/technetwork/java/javase/downloads/index.html</a:t>
            </a:r>
            <a:endParaRPr lang="en-US" sz="18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32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496" y="623499"/>
            <a:ext cx="7426637" cy="42858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1074" y="1711235"/>
            <a:ext cx="381386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mic Sans MS" panose="030F0702030302020204" pitchFamily="66" charset="0"/>
              </a:rPr>
              <a:t>When you arrive at the landing </a:t>
            </a:r>
          </a:p>
          <a:p>
            <a:r>
              <a:rPr lang="en-US" sz="1800" dirty="0" smtClean="0">
                <a:latin typeface="Comic Sans MS" panose="030F0702030302020204" pitchFamily="66" charset="0"/>
              </a:rPr>
              <a:t>page for the JDK downloads,</a:t>
            </a:r>
          </a:p>
          <a:p>
            <a:r>
              <a:rPr lang="en-US" sz="1800" dirty="0" smtClean="0">
                <a:latin typeface="Comic Sans MS" panose="030F0702030302020204" pitchFamily="66" charset="0"/>
              </a:rPr>
              <a:t>scroll down until you find the</a:t>
            </a:r>
          </a:p>
          <a:p>
            <a:r>
              <a:rPr lang="en-US" sz="1800" dirty="0" smtClean="0">
                <a:latin typeface="Comic Sans MS" panose="030F0702030302020204" pitchFamily="66" charset="0"/>
              </a:rPr>
              <a:t>information for Java SE 11 (LTS).</a:t>
            </a:r>
          </a:p>
          <a:p>
            <a:r>
              <a:rPr lang="en-US" sz="1800" dirty="0" smtClean="0">
                <a:latin typeface="Comic Sans MS" panose="030F0702030302020204" pitchFamily="66" charset="0"/>
              </a:rPr>
              <a:t>This is the current long term</a:t>
            </a:r>
          </a:p>
          <a:p>
            <a:r>
              <a:rPr lang="en-US" sz="1800" dirty="0" smtClean="0">
                <a:latin typeface="Comic Sans MS" panose="030F0702030302020204" pitchFamily="66" charset="0"/>
              </a:rPr>
              <a:t>support version of the JDK that</a:t>
            </a:r>
          </a:p>
          <a:p>
            <a:r>
              <a:rPr lang="en-US" sz="1800" dirty="0" smtClean="0">
                <a:latin typeface="Comic Sans MS" panose="030F0702030302020204" pitchFamily="66" charset="0"/>
              </a:rPr>
              <a:t>you should download and use for </a:t>
            </a:r>
          </a:p>
          <a:p>
            <a:r>
              <a:rPr lang="en-US" sz="1800" dirty="0" smtClean="0">
                <a:latin typeface="Comic Sans MS" panose="030F0702030302020204" pitchFamily="66" charset="0"/>
              </a:rPr>
              <a:t>this</a:t>
            </a:r>
            <a:r>
              <a:rPr lang="en-US" sz="1800" dirty="0">
                <a:latin typeface="Comic Sans MS" panose="030F0702030302020204" pitchFamily="66" charset="0"/>
              </a:rPr>
              <a:t> </a:t>
            </a:r>
            <a:r>
              <a:rPr lang="en-US" sz="1800" dirty="0" smtClean="0">
                <a:latin typeface="Comic Sans MS" panose="030F0702030302020204" pitchFamily="66" charset="0"/>
              </a:rPr>
              <a:t>class. This is the current</a:t>
            </a:r>
          </a:p>
          <a:p>
            <a:r>
              <a:rPr lang="en-US" sz="1800" dirty="0" smtClean="0">
                <a:latin typeface="Comic Sans MS" panose="030F0702030302020204" pitchFamily="66" charset="0"/>
              </a:rPr>
              <a:t>industry standard version.</a:t>
            </a:r>
            <a:endParaRPr lang="en-US" sz="1800" dirty="0">
              <a:latin typeface="Comic Sans MS" panose="030F0702030302020204" pitchFamily="66" charset="0"/>
            </a:endParaRPr>
          </a:p>
        </p:txBody>
      </p:sp>
      <p:sp>
        <p:nvSpPr>
          <p:cNvPr id="7" name="Right Arrow 6"/>
          <p:cNvSpPr/>
          <p:nvPr/>
        </p:nvSpPr>
        <p:spPr>
          <a:xfrm rot="2059759">
            <a:off x="5623294" y="1842829"/>
            <a:ext cx="1730135" cy="8621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07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931" y="1771177"/>
            <a:ext cx="7162800" cy="41336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3143" y="3025957"/>
            <a:ext cx="32063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mic Sans MS" panose="030F0702030302020204" pitchFamily="66" charset="0"/>
              </a:rPr>
              <a:t>On this page, click on the</a:t>
            </a:r>
          </a:p>
          <a:p>
            <a:r>
              <a:rPr lang="en-US" sz="1800" dirty="0" smtClean="0">
                <a:latin typeface="Comic Sans MS" panose="030F0702030302020204" pitchFamily="66" charset="0"/>
              </a:rPr>
              <a:t>download for your operating</a:t>
            </a:r>
          </a:p>
          <a:p>
            <a:r>
              <a:rPr lang="en-US" sz="1800" dirty="0" smtClean="0">
                <a:latin typeface="Comic Sans MS" panose="030F0702030302020204" pitchFamily="66" charset="0"/>
              </a:rPr>
              <a:t>system.</a:t>
            </a:r>
            <a:endParaRPr lang="en-US" sz="1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59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778" y="1802684"/>
            <a:ext cx="2962275" cy="38957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62813" y="3677696"/>
            <a:ext cx="226376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mic Sans MS" panose="030F0702030302020204" pitchFamily="66" charset="0"/>
              </a:rPr>
              <a:t>Find the downloaded file</a:t>
            </a:r>
          </a:p>
          <a:p>
            <a:r>
              <a:rPr lang="en-US" sz="1400" dirty="0" smtClean="0">
                <a:latin typeface="Comic Sans MS" panose="030F0702030302020204" pitchFamily="66" charset="0"/>
              </a:rPr>
              <a:t>in your download folder</a:t>
            </a:r>
          </a:p>
          <a:p>
            <a:r>
              <a:rPr lang="en-US" sz="1400" dirty="0" smtClean="0">
                <a:latin typeface="Comic Sans MS" panose="030F0702030302020204" pitchFamily="66" charset="0"/>
              </a:rPr>
              <a:t>and double-click on it to</a:t>
            </a:r>
          </a:p>
          <a:p>
            <a:r>
              <a:rPr lang="en-US" sz="1400" dirty="0" smtClean="0">
                <a:latin typeface="Comic Sans MS" panose="030F0702030302020204" pitchFamily="66" charset="0"/>
              </a:rPr>
              <a:t>start the install process.</a:t>
            </a:r>
          </a:p>
          <a:p>
            <a:endParaRPr lang="en-US" sz="1400" dirty="0">
              <a:latin typeface="Comic Sans MS" panose="030F0702030302020204" pitchFamily="66" charset="0"/>
            </a:endParaRPr>
          </a:p>
          <a:p>
            <a:r>
              <a:rPr lang="en-US" sz="1400" dirty="0" smtClean="0">
                <a:latin typeface="Comic Sans MS" panose="030F0702030302020204" pitchFamily="66" charset="0"/>
              </a:rPr>
              <a:t>Follow the prompts.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833257" y="4330840"/>
            <a:ext cx="1205802" cy="7134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72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7503" y="2260879"/>
            <a:ext cx="4418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Where did the install put the JDK?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37503" y="3104942"/>
            <a:ext cx="6623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mic Sans MS" panose="030F0702030302020204" pitchFamily="66" charset="0"/>
              </a:rPr>
              <a:t>Windows: C:/Program Files/Java/</a:t>
            </a:r>
          </a:p>
          <a:p>
            <a:r>
              <a:rPr lang="en-US" sz="1800" dirty="0" err="1" smtClean="0">
                <a:latin typeface="Comic Sans MS" panose="030F0702030302020204" pitchFamily="66" charset="0"/>
              </a:rPr>
              <a:t>MacOS</a:t>
            </a:r>
            <a:r>
              <a:rPr lang="en-US" sz="1800" dirty="0" smtClean="0">
                <a:latin typeface="Comic Sans MS" panose="030F0702030302020204" pitchFamily="66" charset="0"/>
              </a:rPr>
              <a:t>: Macintosh HD/Library/Java/</a:t>
            </a:r>
            <a:r>
              <a:rPr lang="en-US" sz="1800" dirty="0" err="1" smtClean="0">
                <a:latin typeface="Comic Sans MS" panose="030F0702030302020204" pitchFamily="66" charset="0"/>
              </a:rPr>
              <a:t>JavaVirtualMachines</a:t>
            </a:r>
            <a:r>
              <a:rPr lang="en-US" sz="1800" dirty="0" smtClean="0">
                <a:latin typeface="Comic Sans MS" panose="030F0702030302020204" pitchFamily="66" charset="0"/>
              </a:rPr>
              <a:t>/</a:t>
            </a:r>
            <a:endParaRPr lang="en-US" sz="1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45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96344" y="3044651"/>
            <a:ext cx="5173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mic Sans MS" panose="030F0702030302020204" pitchFamily="66" charset="0"/>
              </a:rPr>
              <a:t>Download and install IntelliJ IDEA</a:t>
            </a:r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99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7332" y="773723"/>
            <a:ext cx="47420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Go to https://www.jetbrains.com/idea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427" y="1652481"/>
            <a:ext cx="7367813" cy="42519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30491" y="2372975"/>
            <a:ext cx="21788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mic Sans MS" panose="030F0702030302020204" pitchFamily="66" charset="0"/>
              </a:rPr>
              <a:t>Download the free</a:t>
            </a:r>
          </a:p>
          <a:p>
            <a:r>
              <a:rPr lang="en-US" sz="1800" dirty="0" smtClean="0">
                <a:latin typeface="Comic Sans MS" panose="030F0702030302020204" pitchFamily="66" charset="0"/>
              </a:rPr>
              <a:t>Community edition</a:t>
            </a:r>
          </a:p>
          <a:p>
            <a:r>
              <a:rPr lang="en-US" sz="1800" dirty="0" smtClean="0">
                <a:latin typeface="Comic Sans MS" panose="030F0702030302020204" pitchFamily="66" charset="0"/>
              </a:rPr>
              <a:t>here.</a:t>
            </a:r>
            <a:endParaRPr lang="en-US" sz="1800" dirty="0">
              <a:latin typeface="Comic Sans MS" panose="030F0702030302020204" pitchFamily="66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335486" y="2834640"/>
            <a:ext cx="2495005" cy="1698171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19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752" y="613076"/>
            <a:ext cx="7432117" cy="47184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882743" y="3235568"/>
            <a:ext cx="12153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mic Sans MS" panose="030F0702030302020204" pitchFamily="66" charset="0"/>
              </a:rPr>
              <a:t>Click on the </a:t>
            </a:r>
          </a:p>
          <a:p>
            <a:r>
              <a:rPr lang="en-US" sz="1400" dirty="0" smtClean="0">
                <a:latin typeface="Comic Sans MS" panose="030F0702030302020204" pitchFamily="66" charset="0"/>
              </a:rPr>
              <a:t>Community</a:t>
            </a:r>
          </a:p>
          <a:p>
            <a:r>
              <a:rPr lang="en-US" sz="1400" dirty="0" smtClean="0">
                <a:latin typeface="Comic Sans MS" panose="030F0702030302020204" pitchFamily="66" charset="0"/>
              </a:rPr>
              <a:t>download.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672105" y="3456633"/>
            <a:ext cx="2160396" cy="10852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04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837" y="1158972"/>
            <a:ext cx="6289588" cy="48750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46964" y="4250453"/>
            <a:ext cx="30299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mic Sans MS" panose="030F0702030302020204" pitchFamily="66" charset="0"/>
              </a:rPr>
              <a:t>The download should start</a:t>
            </a:r>
          </a:p>
          <a:p>
            <a:r>
              <a:rPr lang="en-US" sz="1800" dirty="0" smtClean="0">
                <a:latin typeface="Comic Sans MS" panose="030F0702030302020204" pitchFamily="66" charset="0"/>
              </a:rPr>
              <a:t>automatically. You do not</a:t>
            </a:r>
          </a:p>
          <a:p>
            <a:r>
              <a:rPr lang="en-US" sz="1800" dirty="0" smtClean="0">
                <a:latin typeface="Comic Sans MS" panose="030F0702030302020204" pitchFamily="66" charset="0"/>
              </a:rPr>
              <a:t>need to provide an email</a:t>
            </a:r>
          </a:p>
          <a:p>
            <a:r>
              <a:rPr lang="en-US" sz="1800" dirty="0" smtClean="0">
                <a:latin typeface="Comic Sans MS" panose="030F0702030302020204" pitchFamily="66" charset="0"/>
              </a:rPr>
              <a:t>unless you want to get </a:t>
            </a:r>
          </a:p>
          <a:p>
            <a:r>
              <a:rPr lang="en-US" sz="1800" dirty="0" smtClean="0">
                <a:latin typeface="Comic Sans MS" panose="030F0702030302020204" pitchFamily="66" charset="0"/>
              </a:rPr>
              <a:t>emails from </a:t>
            </a:r>
            <a:r>
              <a:rPr lang="en-US" sz="1800" dirty="0" err="1" smtClean="0">
                <a:latin typeface="Comic Sans MS" panose="030F0702030302020204" pitchFamily="66" charset="0"/>
              </a:rPr>
              <a:t>JetBrains</a:t>
            </a:r>
            <a:r>
              <a:rPr lang="en-US" sz="1800" dirty="0" smtClean="0">
                <a:latin typeface="Comic Sans MS" panose="030F0702030302020204" pitchFamily="66" charset="0"/>
              </a:rPr>
              <a:t>.</a:t>
            </a:r>
            <a:endParaRPr lang="en-US" sz="1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76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330" y="2074566"/>
            <a:ext cx="4857750" cy="3733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75658" y="3145134"/>
            <a:ext cx="35910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>
                <a:latin typeface="Comic Sans MS" panose="030F0702030302020204" pitchFamily="66" charset="0"/>
              </a:rPr>
              <a:t>Double click on the downloaded</a:t>
            </a:r>
          </a:p>
          <a:p>
            <a:r>
              <a:rPr lang="en-US" sz="1800" dirty="0" smtClean="0">
                <a:latin typeface="Comic Sans MS" panose="030F0702030302020204" pitchFamily="66" charset="0"/>
              </a:rPr>
              <a:t>file to start the install process.</a:t>
            </a:r>
          </a:p>
          <a:p>
            <a:r>
              <a:rPr lang="en-US" sz="1800" dirty="0" smtClean="0">
                <a:latin typeface="Comic Sans MS" panose="030F0702030302020204" pitchFamily="66" charset="0"/>
              </a:rPr>
              <a:t>Follow the prompts.</a:t>
            </a:r>
            <a:endParaRPr lang="en-US" sz="1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12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8484" y="1438849"/>
            <a:ext cx="77358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mic Sans MS" panose="030F0702030302020204" pitchFamily="66" charset="0"/>
              </a:rPr>
              <a:t>This is an </a:t>
            </a:r>
            <a:r>
              <a:rPr lang="en-US" sz="1800" b="1" u="sng" dirty="0">
                <a:latin typeface="Comic Sans MS" panose="030F0702030302020204" pitchFamily="66" charset="0"/>
              </a:rPr>
              <a:t>introduction</a:t>
            </a:r>
            <a:r>
              <a:rPr lang="en-US" sz="1800" dirty="0">
                <a:latin typeface="Comic Sans MS" panose="030F0702030302020204" pitchFamily="66" charset="0"/>
              </a:rPr>
              <a:t> to object-oriented programming.  At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the end of this course you should have a solid grasp of the basic principles of object-oriented programming. These </a:t>
            </a:r>
            <a:r>
              <a:rPr lang="en-US" sz="1800" dirty="0" smtClean="0">
                <a:latin typeface="Comic Sans MS" panose="030F0702030302020204" pitchFamily="66" charset="0"/>
              </a:rPr>
              <a:t>include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 </a:t>
            </a:r>
            <a:r>
              <a:rPr lang="en-US" sz="1800" dirty="0" smtClean="0">
                <a:latin typeface="Comic Sans MS" panose="030F0702030302020204" pitchFamily="66" charset="0"/>
              </a:rPr>
              <a:t>  *  Reading and writing data to the Console</a:t>
            </a:r>
            <a:endParaRPr lang="en-US" sz="1800" dirty="0">
              <a:latin typeface="Comic Sans MS" panose="030F0702030302020204" pitchFamily="66" charset="0"/>
            </a:endParaRPr>
          </a:p>
          <a:p>
            <a:r>
              <a:rPr lang="en-US" sz="1800" dirty="0">
                <a:latin typeface="Comic Sans MS" panose="030F0702030302020204" pitchFamily="66" charset="0"/>
              </a:rPr>
              <a:t>   * Using primitive data types and operators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   * Thinking algorithmically 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   * Changing the flow of control in a </a:t>
            </a:r>
            <a:r>
              <a:rPr lang="en-US" sz="1800" dirty="0" smtClean="0">
                <a:latin typeface="Comic Sans MS" panose="030F0702030302020204" pitchFamily="66" charset="0"/>
              </a:rPr>
              <a:t>program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 </a:t>
            </a:r>
            <a:r>
              <a:rPr lang="en-US" sz="1800" dirty="0" smtClean="0">
                <a:latin typeface="Comic Sans MS" panose="030F0702030302020204" pitchFamily="66" charset="0"/>
              </a:rPr>
              <a:t>     - with selection statements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 </a:t>
            </a:r>
            <a:r>
              <a:rPr lang="en-US" sz="1800" dirty="0" smtClean="0">
                <a:latin typeface="Comic Sans MS" panose="030F0702030302020204" pitchFamily="66" charset="0"/>
              </a:rPr>
              <a:t>     - with loops</a:t>
            </a:r>
            <a:endParaRPr lang="en-US" sz="1800" dirty="0">
              <a:latin typeface="Comic Sans MS" panose="030F0702030302020204" pitchFamily="66" charset="0"/>
            </a:endParaRPr>
          </a:p>
          <a:p>
            <a:r>
              <a:rPr lang="en-US" sz="1800" dirty="0">
                <a:latin typeface="Comic Sans MS" panose="030F0702030302020204" pitchFamily="66" charset="0"/>
              </a:rPr>
              <a:t>   * Using </a:t>
            </a:r>
            <a:r>
              <a:rPr lang="en-US" sz="1800" dirty="0" smtClean="0">
                <a:latin typeface="Comic Sans MS" panose="030F0702030302020204" pitchFamily="66" charset="0"/>
              </a:rPr>
              <a:t>object-oriented </a:t>
            </a:r>
            <a:r>
              <a:rPr lang="en-US" sz="1800" dirty="0">
                <a:latin typeface="Comic Sans MS" panose="030F0702030302020204" pitchFamily="66" charset="0"/>
              </a:rPr>
              <a:t>design principles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      - abstraction, encapsulation, inheritance,  polymorphism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   * Using methods to break problems into smaller pieces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   * Handling exceptions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   * Reading and writing data to a file</a:t>
            </a:r>
          </a:p>
          <a:p>
            <a:endParaRPr lang="en-US" sz="1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7045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952" y="1762543"/>
            <a:ext cx="4800600" cy="37147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15781" y="3265975"/>
            <a:ext cx="27190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Select these options.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(Windows only):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15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9667" y="2570514"/>
            <a:ext cx="60933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Click on the IntelliJ icon to launch IntelliJ IDEA.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When you first start IntelliJ IDEA, there are 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some configuration options you can choose.  You 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can ignore these.</a:t>
            </a:r>
          </a:p>
        </p:txBody>
      </p:sp>
    </p:spTree>
    <p:extLst>
      <p:ext uri="{BB962C8B-B14F-4D97-AF65-F5344CB8AC3E}">
        <p14:creationId xmlns:p14="http://schemas.microsoft.com/office/powerpoint/2010/main" val="407645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21758" y="2934119"/>
            <a:ext cx="4107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Writing Your First Java Program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0491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354" y="2252048"/>
            <a:ext cx="5212816" cy="38045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92587" y="3023857"/>
            <a:ext cx="1265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mic Sans MS" panose="030F0702030302020204" pitchFamily="66" charset="0"/>
              </a:rPr>
              <a:t>Click on Create</a:t>
            </a:r>
          </a:p>
          <a:p>
            <a:r>
              <a:rPr lang="en-US" sz="1200" dirty="0" smtClean="0">
                <a:latin typeface="Comic Sans MS" panose="030F0702030302020204" pitchFamily="66" charset="0"/>
              </a:rPr>
              <a:t>New Project</a:t>
            </a:r>
            <a:endParaRPr lang="en-US" sz="1200" dirty="0">
              <a:latin typeface="Comic Sans MS" panose="030F0702030302020204" pitchFamily="66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915216" y="3277354"/>
            <a:ext cx="2145671" cy="8769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60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338" y="1045027"/>
            <a:ext cx="4991803" cy="52904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2998" y="1125415"/>
            <a:ext cx="1317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mic Sans MS" panose="030F0702030302020204" pitchFamily="66" charset="0"/>
              </a:rPr>
              <a:t>Select Java</a:t>
            </a:r>
            <a:endParaRPr lang="en-US" sz="1600" dirty="0">
              <a:latin typeface="Comic Sans MS" panose="030F0702030302020204" pitchFamily="66" charset="0"/>
            </a:endParaRPr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>
            <a:off x="1940988" y="1294692"/>
            <a:ext cx="1254387" cy="1120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09988" y="1929284"/>
            <a:ext cx="26981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mic Sans MS" panose="030F0702030302020204" pitchFamily="66" charset="0"/>
              </a:rPr>
              <a:t>If the JDK you installed</a:t>
            </a:r>
          </a:p>
          <a:p>
            <a:r>
              <a:rPr lang="en-US" sz="1600" dirty="0" smtClean="0">
                <a:latin typeface="Comic Sans MS" panose="030F0702030302020204" pitchFamily="66" charset="0"/>
              </a:rPr>
              <a:t>does not show up here, </a:t>
            </a:r>
          </a:p>
          <a:p>
            <a:r>
              <a:rPr lang="en-US" sz="1600" dirty="0" smtClean="0">
                <a:latin typeface="Comic Sans MS" panose="030F0702030302020204" pitchFamily="66" charset="0"/>
              </a:rPr>
              <a:t>click on the </a:t>
            </a:r>
            <a:r>
              <a:rPr lang="en-US" sz="1600" b="1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New</a:t>
            </a:r>
            <a:r>
              <a:rPr lang="en-US" sz="1600" dirty="0" smtClean="0">
                <a:latin typeface="Comic Sans MS" panose="030F0702030302020204" pitchFamily="66" charset="0"/>
              </a:rPr>
              <a:t> button </a:t>
            </a:r>
          </a:p>
          <a:p>
            <a:r>
              <a:rPr lang="en-US" sz="1600" dirty="0" smtClean="0">
                <a:latin typeface="Comic Sans MS" panose="030F0702030302020204" pitchFamily="66" charset="0"/>
              </a:rPr>
              <a:t>and find the installed JDK</a:t>
            </a:r>
            <a:endParaRPr lang="en-US" sz="1600" dirty="0">
              <a:latin typeface="Comic Sans MS" panose="030F0702030302020204" pitchFamily="66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6581670" y="1406769"/>
            <a:ext cx="1818752" cy="82396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245970" y="5074418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mic Sans MS" panose="030F0702030302020204" pitchFamily="66" charset="0"/>
              </a:rPr>
              <a:t>Click on Next.</a:t>
            </a:r>
            <a:endParaRPr lang="en-US" sz="1800" dirty="0">
              <a:latin typeface="Comic Sans MS" panose="030F0702030302020204" pitchFamily="66" charset="0"/>
            </a:endParaRPr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>
          <a:xfrm flipH="1">
            <a:off x="6652009" y="5259084"/>
            <a:ext cx="1593961" cy="8905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6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450" y="1227393"/>
            <a:ext cx="5105033" cy="47586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27833" y="1227393"/>
            <a:ext cx="27863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mic Sans MS" panose="030F0702030302020204" pitchFamily="66" charset="0"/>
              </a:rPr>
              <a:t>Click on the Create project</a:t>
            </a:r>
          </a:p>
          <a:p>
            <a:r>
              <a:rPr lang="en-US" sz="1600" dirty="0" smtClean="0">
                <a:latin typeface="Comic Sans MS" panose="030F0702030302020204" pitchFamily="66" charset="0"/>
              </a:rPr>
              <a:t>from template box</a:t>
            </a:r>
            <a:endParaRPr lang="en-US" sz="1600" dirty="0">
              <a:latin typeface="Comic Sans MS" panose="030F0702030302020204" pitchFamily="66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647552" y="1607736"/>
            <a:ext cx="1306285" cy="803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27833" y="2023234"/>
            <a:ext cx="2390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mic Sans MS" panose="030F0702030302020204" pitchFamily="66" charset="0"/>
              </a:rPr>
              <a:t>Pick Command Line App</a:t>
            </a:r>
            <a:endParaRPr lang="en-US" sz="1600" dirty="0">
              <a:latin typeface="Comic Sans MS" panose="030F0702030302020204" pitchFamily="66" charset="0"/>
            </a:endParaRPr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 flipV="1">
            <a:off x="4018231" y="1812168"/>
            <a:ext cx="1056187" cy="3803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84949" y="6099349"/>
            <a:ext cx="14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mic Sans MS" panose="030F0702030302020204" pitchFamily="66" charset="0"/>
              </a:rPr>
              <a:t>Click on Next</a:t>
            </a:r>
            <a:endParaRPr lang="en-US" sz="1600" dirty="0">
              <a:latin typeface="Comic Sans MS" panose="030F0702030302020204" pitchFamily="66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561574" y="5797900"/>
            <a:ext cx="1517301" cy="4707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16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166" y="1312538"/>
            <a:ext cx="5283368" cy="48847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08220" y="1082655"/>
            <a:ext cx="263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mic Sans MS" panose="030F0702030302020204" pitchFamily="66" charset="0"/>
              </a:rPr>
              <a:t>Type in a project name</a:t>
            </a:r>
            <a:endParaRPr lang="en-US" sz="1800" dirty="0">
              <a:latin typeface="Comic Sans MS" panose="030F0702030302020204" pitchFamily="66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266697" y="1287417"/>
            <a:ext cx="1370428" cy="4509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943411" y="582805"/>
            <a:ext cx="28745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mic Sans MS" panose="030F0702030302020204" pitchFamily="66" charset="0"/>
              </a:rPr>
              <a:t>Use the default location</a:t>
            </a:r>
          </a:p>
          <a:p>
            <a:r>
              <a:rPr lang="en-US" sz="1600" dirty="0" smtClean="0">
                <a:latin typeface="Comic Sans MS" panose="030F0702030302020204" pitchFamily="66" charset="0"/>
              </a:rPr>
              <a:t>or type a different location.</a:t>
            </a:r>
            <a:endParaRPr lang="en-US" sz="1600" dirty="0">
              <a:latin typeface="Comic Sans MS" panose="030F0702030302020204" pitchFamily="66" charset="0"/>
            </a:endParaRPr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>
            <a:off x="6229979" y="875193"/>
            <a:ext cx="713432" cy="10440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63473" y="2802197"/>
            <a:ext cx="2183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mic Sans MS" panose="030F0702030302020204" pitchFamily="66" charset="0"/>
              </a:rPr>
              <a:t>Type a package name</a:t>
            </a:r>
          </a:p>
        </p:txBody>
      </p:sp>
      <p:cxnSp>
        <p:nvCxnSpPr>
          <p:cNvPr id="14" name="Straight Arrow Connector 13"/>
          <p:cNvCxnSpPr>
            <a:stCxn id="12" idx="3"/>
          </p:cNvCxnSpPr>
          <p:nvPr/>
        </p:nvCxnSpPr>
        <p:spPr>
          <a:xfrm flipV="1">
            <a:off x="4347084" y="2240782"/>
            <a:ext cx="1209654" cy="73069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50685" y="4652387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C</a:t>
            </a:r>
            <a:r>
              <a:rPr lang="en-US" sz="1600" dirty="0" smtClean="0">
                <a:latin typeface="Comic Sans MS" panose="030F0702030302020204" pitchFamily="66" charset="0"/>
              </a:rPr>
              <a:t>lick on</a:t>
            </a:r>
          </a:p>
          <a:p>
            <a:r>
              <a:rPr lang="en-US" sz="1600" dirty="0" smtClean="0">
                <a:latin typeface="Comic Sans MS" panose="030F0702030302020204" pitchFamily="66" charset="0"/>
              </a:rPr>
              <a:t>Finish</a:t>
            </a:r>
            <a:endParaRPr lang="en-US" sz="1600" dirty="0">
              <a:latin typeface="Comic Sans MS" panose="030F0702030302020204" pitchFamily="66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170066" y="5054321"/>
            <a:ext cx="3848519" cy="9244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47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212" y="1061268"/>
            <a:ext cx="7356073" cy="488814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67543" y="3320672"/>
            <a:ext cx="230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mic Sans MS" panose="030F0702030302020204" pitchFamily="66" charset="0"/>
              </a:rPr>
              <a:t>Add your code here</a:t>
            </a:r>
            <a:endParaRPr lang="en-US" sz="1800" dirty="0">
              <a:latin typeface="Comic Sans MS" panose="030F0702030302020204" pitchFamily="66" charset="0"/>
            </a:endParaRPr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 flipV="1">
            <a:off x="3872982" y="2682910"/>
            <a:ext cx="2748882" cy="82242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85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987" y="2483984"/>
            <a:ext cx="8858250" cy="34575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81081" y="1436914"/>
            <a:ext cx="2242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mic Sans MS" panose="030F0702030302020204" pitchFamily="66" charset="0"/>
              </a:rPr>
              <a:t>Add this line of code </a:t>
            </a:r>
            <a:endParaRPr lang="en-US" sz="1600" dirty="0">
              <a:latin typeface="Comic Sans MS" panose="030F0702030302020204" pitchFamily="66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074418" y="1718268"/>
            <a:ext cx="1252694" cy="294416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73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002" y="1325177"/>
            <a:ext cx="6718282" cy="53078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68345" y="3340054"/>
            <a:ext cx="19944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mic Sans MS" panose="030F0702030302020204" pitchFamily="66" charset="0"/>
              </a:rPr>
              <a:t>The output of your</a:t>
            </a:r>
          </a:p>
          <a:p>
            <a:r>
              <a:rPr lang="en-US" sz="1600" dirty="0" smtClean="0">
                <a:latin typeface="Comic Sans MS" panose="030F0702030302020204" pitchFamily="66" charset="0"/>
              </a:rPr>
              <a:t>program appears</a:t>
            </a:r>
          </a:p>
          <a:p>
            <a:r>
              <a:rPr lang="en-US" sz="1600" dirty="0" smtClean="0">
                <a:latin typeface="Comic Sans MS" panose="030F0702030302020204" pitchFamily="66" charset="0"/>
              </a:rPr>
              <a:t>here</a:t>
            </a:r>
            <a:endParaRPr lang="en-US" sz="1600" dirty="0">
              <a:latin typeface="Comic Sans MS" panose="030F0702030302020204" pitchFamily="66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532559" y="3979103"/>
            <a:ext cx="1989574" cy="16239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434667" y="338667"/>
            <a:ext cx="36808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mic Sans MS" panose="030F0702030302020204" pitchFamily="66" charset="0"/>
              </a:rPr>
              <a:t>Click on Run-&gt;Run Main on the menu bar</a:t>
            </a:r>
          </a:p>
          <a:p>
            <a:r>
              <a:rPr lang="en-US" sz="1400" dirty="0" smtClean="0">
                <a:latin typeface="Comic Sans MS" panose="030F0702030302020204" pitchFamily="66" charset="0"/>
              </a:rPr>
              <a:t>or click on this green triangle to run your </a:t>
            </a:r>
          </a:p>
          <a:p>
            <a:r>
              <a:rPr lang="en-US" sz="1400" dirty="0" smtClean="0">
                <a:latin typeface="Comic Sans MS" panose="030F0702030302020204" pitchFamily="66" charset="0"/>
              </a:rPr>
              <a:t>program.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7374467" y="905933"/>
            <a:ext cx="1617133" cy="84666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5171440" y="1386840"/>
            <a:ext cx="579120" cy="36576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461000" y="497840"/>
            <a:ext cx="973667" cy="8273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9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87624" y="2468881"/>
            <a:ext cx="66543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At the end of this course you should be able to</a:t>
            </a:r>
          </a:p>
          <a:p>
            <a:r>
              <a:rPr lang="en-US" dirty="0">
                <a:latin typeface="Comic Sans MS" panose="030F0702030302020204" pitchFamily="66" charset="0"/>
              </a:rPr>
              <a:t>design, construct, test, debug and document simple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object-oriented </a:t>
            </a:r>
            <a:r>
              <a:rPr lang="en-US" dirty="0">
                <a:latin typeface="Comic Sans MS" panose="030F0702030302020204" pitchFamily="66" charset="0"/>
              </a:rPr>
              <a:t>programs using the Java programming</a:t>
            </a:r>
          </a:p>
          <a:p>
            <a:r>
              <a:rPr lang="en-US" dirty="0">
                <a:latin typeface="Comic Sans MS" panose="030F0702030302020204" pitchFamily="66" charset="0"/>
              </a:rPr>
              <a:t>language.</a:t>
            </a:r>
          </a:p>
        </p:txBody>
      </p:sp>
    </p:spTree>
    <p:extLst>
      <p:ext uri="{BB962C8B-B14F-4D97-AF65-F5344CB8AC3E}">
        <p14:creationId xmlns:p14="http://schemas.microsoft.com/office/powerpoint/2010/main" val="40245509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59200" y="1886615"/>
            <a:ext cx="4968240" cy="2908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304967" y="1392018"/>
            <a:ext cx="39597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Where are my files (Windows)?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287" y="2298190"/>
            <a:ext cx="2973811" cy="22433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59200" y="4984495"/>
            <a:ext cx="48125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mic Sans MS" panose="030F0702030302020204" pitchFamily="66" charset="0"/>
              </a:rPr>
              <a:t>If you use the default location for your files,</a:t>
            </a:r>
          </a:p>
          <a:p>
            <a:r>
              <a:rPr lang="en-US" sz="1600" dirty="0" smtClean="0">
                <a:latin typeface="Comic Sans MS" panose="030F0702030302020204" pitchFamily="66" charset="0"/>
              </a:rPr>
              <a:t>your program will be in a folder with the project</a:t>
            </a:r>
          </a:p>
          <a:p>
            <a:r>
              <a:rPr lang="en-US" sz="1600" dirty="0" smtClean="0">
                <a:latin typeface="Comic Sans MS" panose="030F0702030302020204" pitchFamily="66" charset="0"/>
              </a:rPr>
              <a:t>name, in a directory tree like this:</a:t>
            </a:r>
            <a:endParaRPr lang="en-US" sz="1600" dirty="0">
              <a:latin typeface="Comic Sans MS" panose="030F07020303020202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2052" y="3230880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T</a:t>
            </a:r>
            <a:r>
              <a:rPr lang="en-US" sz="1600" dirty="0" smtClean="0">
                <a:latin typeface="Comic Sans MS" panose="030F0702030302020204" pitchFamily="66" charset="0"/>
              </a:rPr>
              <a:t>his would be your</a:t>
            </a:r>
          </a:p>
          <a:p>
            <a:r>
              <a:rPr lang="en-US" sz="1600" dirty="0" smtClean="0">
                <a:latin typeface="Comic Sans MS" panose="030F0702030302020204" pitchFamily="66" charset="0"/>
              </a:rPr>
              <a:t>user name.</a:t>
            </a:r>
            <a:endParaRPr lang="en-US" sz="1600" dirty="0">
              <a:latin typeface="Comic Sans MS" panose="030F0702030302020204" pitchFamily="66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421120" y="3419855"/>
            <a:ext cx="50800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4982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59200" y="1886615"/>
            <a:ext cx="4968240" cy="2908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304967" y="1392018"/>
            <a:ext cx="3390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Where are my files (Mac)?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59200" y="4984495"/>
            <a:ext cx="48125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mic Sans MS" panose="030F0702030302020204" pitchFamily="66" charset="0"/>
              </a:rPr>
              <a:t>If you use the default location for your files,</a:t>
            </a:r>
          </a:p>
          <a:p>
            <a:r>
              <a:rPr lang="en-US" sz="1600" dirty="0" smtClean="0">
                <a:latin typeface="Comic Sans MS" panose="030F0702030302020204" pitchFamily="66" charset="0"/>
              </a:rPr>
              <a:t>your program will be in a folder with the project</a:t>
            </a:r>
          </a:p>
          <a:p>
            <a:r>
              <a:rPr lang="en-US" sz="1600" dirty="0" smtClean="0">
                <a:latin typeface="Comic Sans MS" panose="030F0702030302020204" pitchFamily="66" charset="0"/>
              </a:rPr>
              <a:t>name, in a directory tree like this:</a:t>
            </a:r>
            <a:endParaRPr lang="en-US" sz="1600" dirty="0">
              <a:latin typeface="Comic Sans MS" panose="030F07020303020202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2052" y="3230880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T</a:t>
            </a:r>
            <a:r>
              <a:rPr lang="en-US" sz="1600" dirty="0" smtClean="0">
                <a:latin typeface="Comic Sans MS" panose="030F0702030302020204" pitchFamily="66" charset="0"/>
              </a:rPr>
              <a:t>his would be your</a:t>
            </a:r>
          </a:p>
          <a:p>
            <a:r>
              <a:rPr lang="en-US" sz="1600" dirty="0" smtClean="0">
                <a:latin typeface="Comic Sans MS" panose="030F0702030302020204" pitchFamily="66" charset="0"/>
              </a:rPr>
              <a:t>user name.</a:t>
            </a:r>
            <a:endParaRPr lang="en-US" sz="1600" dirty="0">
              <a:latin typeface="Comic Sans MS" panose="030F0702030302020204" pitchFamily="66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421120" y="3419855"/>
            <a:ext cx="50800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617" y="2572510"/>
            <a:ext cx="2270765" cy="171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27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5418" y="2996697"/>
            <a:ext cx="3649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https://youtu.be/c0efB_CKOYo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29048" y="2091351"/>
            <a:ext cx="46650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Video presentation on running </a:t>
            </a:r>
            <a:r>
              <a:rPr lang="en-US" dirty="0" err="1" smtClean="0">
                <a:latin typeface="Comic Sans MS" panose="030F0702030302020204" pitchFamily="66" charset="0"/>
              </a:rPr>
              <a:t>Intellij</a:t>
            </a:r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IDEA for the first time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97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80560" y="1889760"/>
            <a:ext cx="3698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mic Sans MS" panose="030F0702030302020204" pitchFamily="66" charset="0"/>
              </a:rPr>
              <a:t>To Submit Your Program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42640" y="2905760"/>
            <a:ext cx="83840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arenBoth"/>
            </a:pPr>
            <a:r>
              <a:rPr lang="en-US" sz="1800" dirty="0" smtClean="0">
                <a:latin typeface="Comic Sans MS" panose="030F0702030302020204" pitchFamily="66" charset="0"/>
              </a:rPr>
              <a:t>Create a zip folder</a:t>
            </a:r>
          </a:p>
          <a:p>
            <a:pPr marL="457200" indent="-457200">
              <a:buAutoNum type="arabicParenBoth"/>
            </a:pPr>
            <a:r>
              <a:rPr lang="en-US" sz="1800" dirty="0" smtClean="0">
                <a:latin typeface="Comic Sans MS" panose="030F0702030302020204" pitchFamily="66" charset="0"/>
              </a:rPr>
              <a:t>Drag the entire project folder and drop it into the zip folder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 </a:t>
            </a:r>
            <a:r>
              <a:rPr lang="en-US" sz="1800" dirty="0" smtClean="0">
                <a:latin typeface="Comic Sans MS" panose="030F0702030302020204" pitchFamily="66" charset="0"/>
              </a:rPr>
              <a:t>      - If the assignment has two programs, you will have two project folders</a:t>
            </a:r>
          </a:p>
          <a:p>
            <a:pPr marL="457200" indent="-457200">
              <a:buAutoNum type="arabicParenBoth"/>
            </a:pPr>
            <a:r>
              <a:rPr lang="en-US" sz="1800" dirty="0" smtClean="0">
                <a:latin typeface="Comic Sans MS" panose="030F0702030302020204" pitchFamily="66" charset="0"/>
              </a:rPr>
              <a:t>Submit the zip folder</a:t>
            </a:r>
            <a:endParaRPr lang="en-US" sz="1800" dirty="0">
              <a:latin typeface="Comic Sans MS" panose="030F0702030302020204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942" y="4130574"/>
            <a:ext cx="1550417" cy="153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46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3746" y="2576522"/>
            <a:ext cx="54761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mic Sans MS" panose="030F0702030302020204" pitchFamily="66" charset="0"/>
              </a:rPr>
              <a:t>Don’t wait until late in the week to download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and </a:t>
            </a:r>
            <a:r>
              <a:rPr lang="en-US" sz="1800" dirty="0" smtClean="0">
                <a:latin typeface="Comic Sans MS" panose="030F0702030302020204" pitchFamily="66" charset="0"/>
              </a:rPr>
              <a:t>install IntelliJ IDEA. You will </a:t>
            </a:r>
            <a:r>
              <a:rPr lang="en-US" sz="1800" dirty="0">
                <a:latin typeface="Comic Sans MS" panose="030F0702030302020204" pitchFamily="66" charset="0"/>
              </a:rPr>
              <a:t>need </a:t>
            </a:r>
            <a:r>
              <a:rPr lang="en-US" sz="1800" dirty="0" smtClean="0">
                <a:latin typeface="Comic Sans MS" panose="030F0702030302020204" pitchFamily="66" charset="0"/>
              </a:rPr>
              <a:t>it</a:t>
            </a:r>
          </a:p>
          <a:p>
            <a:r>
              <a:rPr lang="en-US" sz="1800" dirty="0" smtClean="0">
                <a:latin typeface="Comic Sans MS" panose="030F0702030302020204" pitchFamily="66" charset="0"/>
              </a:rPr>
              <a:t>to </a:t>
            </a:r>
            <a:r>
              <a:rPr lang="en-US" sz="1800" dirty="0">
                <a:latin typeface="Comic Sans MS" panose="030F0702030302020204" pitchFamily="66" charset="0"/>
              </a:rPr>
              <a:t>complete this </a:t>
            </a:r>
            <a:r>
              <a:rPr lang="en-US" sz="1800" dirty="0" smtClean="0">
                <a:latin typeface="Comic Sans MS" panose="030F0702030302020204" pitchFamily="66" charset="0"/>
              </a:rPr>
              <a:t>week’s assignment</a:t>
            </a:r>
            <a:r>
              <a:rPr lang="en-US" sz="1800" dirty="0">
                <a:latin typeface="Comic Sans MS" panose="030F0702030302020204" pitchFamily="66" charset="0"/>
              </a:rPr>
              <a:t>. If you </a:t>
            </a:r>
            <a:endParaRPr lang="en-US" sz="1800" dirty="0" smtClean="0">
              <a:latin typeface="Comic Sans MS" panose="030F0702030302020204" pitchFamily="66" charset="0"/>
            </a:endParaRPr>
          </a:p>
          <a:p>
            <a:r>
              <a:rPr lang="en-US" sz="1800" dirty="0" smtClean="0">
                <a:latin typeface="Comic Sans MS" panose="030F0702030302020204" pitchFamily="66" charset="0"/>
              </a:rPr>
              <a:t>have </a:t>
            </a:r>
            <a:r>
              <a:rPr lang="en-US" sz="1800" dirty="0">
                <a:latin typeface="Comic Sans MS" panose="030F0702030302020204" pitchFamily="66" charset="0"/>
              </a:rPr>
              <a:t>problems downloading </a:t>
            </a:r>
            <a:r>
              <a:rPr lang="en-US" sz="1800" dirty="0" smtClean="0">
                <a:latin typeface="Comic Sans MS" panose="030F0702030302020204" pitchFamily="66" charset="0"/>
              </a:rPr>
              <a:t> and </a:t>
            </a:r>
            <a:r>
              <a:rPr lang="en-US" sz="1800" dirty="0">
                <a:latin typeface="Comic Sans MS" panose="030F0702030302020204" pitchFamily="66" charset="0"/>
              </a:rPr>
              <a:t>installing </a:t>
            </a:r>
            <a:endParaRPr lang="en-US" sz="1800" dirty="0" smtClean="0">
              <a:latin typeface="Comic Sans MS" panose="030F0702030302020204" pitchFamily="66" charset="0"/>
            </a:endParaRPr>
          </a:p>
          <a:p>
            <a:r>
              <a:rPr lang="en-US" sz="1800" dirty="0" smtClean="0">
                <a:latin typeface="Comic Sans MS" panose="030F0702030302020204" pitchFamily="66" charset="0"/>
              </a:rPr>
              <a:t>IntelliJ IDEA, </a:t>
            </a:r>
            <a:r>
              <a:rPr lang="en-US" sz="1800" dirty="0">
                <a:latin typeface="Comic Sans MS" panose="030F0702030302020204" pitchFamily="66" charset="0"/>
              </a:rPr>
              <a:t>post </a:t>
            </a:r>
            <a:r>
              <a:rPr lang="en-US" sz="1800" dirty="0" smtClean="0">
                <a:latin typeface="Comic Sans MS" panose="030F0702030302020204" pitchFamily="66" charset="0"/>
              </a:rPr>
              <a:t>a  </a:t>
            </a:r>
            <a:r>
              <a:rPr lang="en-US" sz="1800" dirty="0">
                <a:latin typeface="Comic Sans MS" panose="030F0702030302020204" pitchFamily="66" charset="0"/>
              </a:rPr>
              <a:t>message on the discussion </a:t>
            </a:r>
            <a:endParaRPr lang="en-US" sz="1800" dirty="0" smtClean="0">
              <a:latin typeface="Comic Sans MS" panose="030F0702030302020204" pitchFamily="66" charset="0"/>
            </a:endParaRPr>
          </a:p>
          <a:p>
            <a:r>
              <a:rPr lang="en-US" sz="1800" dirty="0" smtClean="0">
                <a:latin typeface="Comic Sans MS" panose="030F0702030302020204" pitchFamily="66" charset="0"/>
              </a:rPr>
              <a:t>board </a:t>
            </a:r>
            <a:r>
              <a:rPr lang="en-US" sz="1800" dirty="0">
                <a:latin typeface="Comic Sans MS" panose="030F0702030302020204" pitchFamily="66" charset="0"/>
              </a:rPr>
              <a:t>for help.</a:t>
            </a:r>
          </a:p>
        </p:txBody>
      </p:sp>
    </p:spTree>
    <p:extLst>
      <p:ext uri="{BB962C8B-B14F-4D97-AF65-F5344CB8AC3E}">
        <p14:creationId xmlns:p14="http://schemas.microsoft.com/office/powerpoint/2010/main" val="14976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24784" y="2752345"/>
            <a:ext cx="6281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 matter what anyone else tells you, programming</a:t>
            </a:r>
          </a:p>
          <a:p>
            <a:r>
              <a:rPr lang="en-US" dirty="0">
                <a:latin typeface="Comic Sans MS" panose="030F0702030302020204" pitchFamily="66" charset="0"/>
              </a:rPr>
              <a:t>is an art. It is an extremely creative process that requires both passion and dedication. </a:t>
            </a:r>
          </a:p>
        </p:txBody>
      </p:sp>
    </p:spTree>
    <p:extLst>
      <p:ext uri="{BB962C8B-B14F-4D97-AF65-F5344CB8AC3E}">
        <p14:creationId xmlns:p14="http://schemas.microsoft.com/office/powerpoint/2010/main" val="2968932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29153" y="2010411"/>
            <a:ext cx="608051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“The computer programmer is a creator of</a:t>
            </a:r>
          </a:p>
          <a:p>
            <a:r>
              <a:rPr lang="en-US" dirty="0">
                <a:latin typeface="Comic Sans MS" panose="030F0702030302020204" pitchFamily="66" charset="0"/>
              </a:rPr>
              <a:t>universes for which he alone is the lawgiver.</a:t>
            </a:r>
          </a:p>
          <a:p>
            <a:r>
              <a:rPr lang="en-US" dirty="0">
                <a:latin typeface="Comic Sans MS" panose="030F0702030302020204" pitchFamily="66" charset="0"/>
              </a:rPr>
              <a:t>No playwright, no stage director, no emperor,</a:t>
            </a:r>
          </a:p>
          <a:p>
            <a:r>
              <a:rPr lang="en-US" dirty="0">
                <a:latin typeface="Comic Sans MS" panose="030F0702030302020204" pitchFamily="66" charset="0"/>
              </a:rPr>
              <a:t>however powerful, has ever exercised such</a:t>
            </a:r>
          </a:p>
          <a:p>
            <a:r>
              <a:rPr lang="en-US" dirty="0">
                <a:latin typeface="Comic Sans MS" panose="030F0702030302020204" pitchFamily="66" charset="0"/>
              </a:rPr>
              <a:t>absolute authority to arrange a stage or</a:t>
            </a:r>
          </a:p>
          <a:p>
            <a:r>
              <a:rPr lang="en-US" dirty="0">
                <a:latin typeface="Comic Sans MS" panose="030F0702030302020204" pitchFamily="66" charset="0"/>
              </a:rPr>
              <a:t>field of battle and to command such unswervingly</a:t>
            </a:r>
          </a:p>
          <a:p>
            <a:r>
              <a:rPr lang="en-US" dirty="0">
                <a:latin typeface="Comic Sans MS" panose="030F0702030302020204" pitchFamily="66" charset="0"/>
              </a:rPr>
              <a:t>dutiful actors or troops.”</a:t>
            </a:r>
          </a:p>
          <a:p>
            <a:r>
              <a:rPr lang="en-US" dirty="0">
                <a:latin typeface="Comic Sans MS" panose="030F0702030302020204" pitchFamily="66" charset="0"/>
              </a:rPr>
              <a:t>                                               --</a:t>
            </a:r>
            <a:r>
              <a:rPr lang="en-US" sz="1600" dirty="0">
                <a:latin typeface="Comic Sans MS" panose="030F0702030302020204" pitchFamily="66" charset="0"/>
              </a:rPr>
              <a:t>Joseph </a:t>
            </a:r>
            <a:r>
              <a:rPr lang="en-US" sz="1600" dirty="0" err="1">
                <a:latin typeface="Comic Sans MS" panose="030F0702030302020204" pitchFamily="66" charset="0"/>
              </a:rPr>
              <a:t>Weizenbaum</a:t>
            </a:r>
            <a:endParaRPr lang="en-US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74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1027"/>
          <p:cNvSpPr>
            <a:spLocks noGrp="1" noChangeArrowheads="1"/>
          </p:cNvSpPr>
          <p:nvPr>
            <p:ph idx="1"/>
          </p:nvPr>
        </p:nvSpPr>
        <p:spPr>
          <a:xfrm>
            <a:off x="3133798" y="1943102"/>
            <a:ext cx="6323682" cy="31717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Comic Sans MS" panose="030F0702030302020204" pitchFamily="66" charset="0"/>
                <a:cs typeface="Times New Roman" panose="02020603050405020304" pitchFamily="18" charset="0"/>
              </a:rPr>
              <a:t>A computer is just a dumb machine. On its own, a computer is not capable of doing anything. We have to tell a computer what to do by giving it a set of instructions </a:t>
            </a:r>
            <a:r>
              <a:rPr lang="en-US" altLang="en-US" sz="20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called </a:t>
            </a:r>
            <a:r>
              <a:rPr lang="en-US" altLang="en-US" sz="2000" dirty="0">
                <a:latin typeface="Comic Sans MS" panose="030F0702030302020204" pitchFamily="66" charset="0"/>
                <a:cs typeface="Times New Roman" panose="02020603050405020304" pitchFamily="18" charset="0"/>
              </a:rPr>
              <a:t>a </a:t>
            </a:r>
            <a:r>
              <a:rPr lang="en-US" altLang="en-US" sz="20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program</a:t>
            </a:r>
            <a:r>
              <a:rPr lang="en-US" altLang="en-US" sz="2000" dirty="0">
                <a:latin typeface="Comic Sans MS" panose="030F0702030302020204" pitchFamily="66" charset="0"/>
                <a:cs typeface="Times New Roman" panose="02020603050405020304" pitchFamily="18" charset="0"/>
              </a:rPr>
              <a:t>. Computers do  not understand human languages, so we have special computer languages that we have to learn to write our programs. These languages are called </a:t>
            </a:r>
            <a:r>
              <a:rPr lang="en-US" altLang="en-US" sz="20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programming languages</a:t>
            </a:r>
            <a:r>
              <a:rPr lang="en-US" altLang="en-US" sz="2000" dirty="0">
                <a:latin typeface="Comic Sans MS" panose="030F0702030302020204" pitchFamily="66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alt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86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6065</TotalTime>
  <Words>2758</Words>
  <Application>Microsoft Office PowerPoint</Application>
  <PresentationFormat>Widescreen</PresentationFormat>
  <Paragraphs>434</Paragraphs>
  <Slides>64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3" baseType="lpstr">
      <vt:lpstr>Arial</vt:lpstr>
      <vt:lpstr>Calibri</vt:lpstr>
      <vt:lpstr>Calibri Light</vt:lpstr>
      <vt:lpstr>Comic Sans MS</vt:lpstr>
      <vt:lpstr>Courier 10 Pitch</vt:lpstr>
      <vt:lpstr>Monotype Sorts</vt:lpstr>
      <vt:lpstr>Tahoma</vt:lpstr>
      <vt:lpstr>Times New Roman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UVSC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subject>CS 1400</dc:subject>
  <dc:creator>Roger deBry</dc:creator>
  <cp:lastModifiedBy>Roger deBry</cp:lastModifiedBy>
  <cp:revision>156</cp:revision>
  <cp:lastPrinted>2018-11-09T18:04:14Z</cp:lastPrinted>
  <dcterms:created xsi:type="dcterms:W3CDTF">2002-03-06T19:41:56Z</dcterms:created>
  <dcterms:modified xsi:type="dcterms:W3CDTF">2020-12-14T18:06:00Z</dcterms:modified>
</cp:coreProperties>
</file>