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regular.fntdata"/><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3d6757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3d6757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3d6757f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3d6757f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3d6757f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3d6757f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3d6757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3d6757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3d6757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3d6757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3d6757f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3d6757f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3d6757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3d6757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13d6757f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13d6757f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3d6757f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3d6757f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3d6757f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3d6757f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bc0a4b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bc0a4b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0fb9f6395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0fb9f6395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3d6757f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13d6757f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ce8dd9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ce8dd9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13d6757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3d6757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3d6757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3d6757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13d6757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3d6757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actjs.org/docs/hooks-intro.html#gradual-adoption-strateg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jsfiddle.net/dgmouris/vt6c5gsL/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babeljs.io/repl/#?browsers=&amp;build=&amp;builtIns=false&amp;spec=false&amp;loose=false&amp;code_lz=MYewdgzgLgBAFgUwDZJAaQJZShhEYC8MAFAJSEB8MA3gFAwwBOCUAro2DADwAmGAbhXoNuAYQCGsYJIIAiALLjGEOIpQgA7rJihUjORrhYEsgPRCRYyTpmyA4uIC2AIyzbdIfbMPGzFkVwSUrZ2cCDQ7iB6BkZQJubCXKZ8ggDctAC-tEA&amp;debug=false&amp;forceAllTransforms=false&amp;shippedProposals=false&amp;circleciRepo=&amp;evaluate=false&amp;fileSize=false&amp;timeTravel=false&amp;sourceType=module&amp;lineWrap=true&amp;presets=react&amp;prettier=false&amp;targets=&amp;version=7.8.7&amp;externalPlugi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jsfiddle.net/dgmouris/9625cmta/7/" TargetMode="External"/><Relationship Id="rId4" Type="http://schemas.openxmlformats.org/officeDocument/2006/relationships/hyperlink" Target="https://jsfiddle.net/dgmouris/9625cmta/1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sfiddle.net/dgmouris/rubjdt6k/6/" TargetMode="External"/><Relationship Id="rId4" Type="http://schemas.openxmlformats.org/officeDocument/2006/relationships/hyperlink" Target="https://jsfiddle.net/dgmouris/rubjdt6k/1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jsfiddle.net/dgmouris/gejuyt9w/34/'" TargetMode="External"/><Relationship Id="rId4" Type="http://schemas.openxmlformats.org/officeDocument/2006/relationships/hyperlink" Target="https://jsfiddle.net/dgmouris/gejuyt9w/8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jsfiddle.net/dgmouris/knv3twpL/2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Single-page_application" TargetMode="External"/><Relationship Id="rId4" Type="http://schemas.openxmlformats.org/officeDocument/2006/relationships/hyperlink" Target="https://reactjs.org/" TargetMode="External"/><Relationship Id="rId11" Type="http://schemas.openxmlformats.org/officeDocument/2006/relationships/hyperlink" Target="https://trends.google.com/trends/explore?date=today%205-y&amp;geo=US&amp;q=%2Fm%2F0268gyp,%2Fm%2F012l1vxv" TargetMode="External"/><Relationship Id="rId10" Type="http://schemas.openxmlformats.org/officeDocument/2006/relationships/hyperlink" Target="https://ca.indeed.com/jobs?q=react+developer&amp;l=Edmonton%2C+AB" TargetMode="External"/><Relationship Id="rId9" Type="http://schemas.openxmlformats.org/officeDocument/2006/relationships/hyperlink" Target="https://insights.stackoverflow.com/survey/2019#technology-_-most-loved-dreaded-and-wanted-web-frameworks" TargetMode="External"/><Relationship Id="rId5" Type="http://schemas.openxmlformats.org/officeDocument/2006/relationships/hyperlink" Target="https://reactjs.org/docs/hooks-faq.html" TargetMode="External"/><Relationship Id="rId6" Type="http://schemas.openxmlformats.org/officeDocument/2006/relationships/hyperlink" Target="https://reactjs.org/docs/hooks-intro.html#gradual-adoption-strategy" TargetMode="External"/><Relationship Id="rId7" Type="http://schemas.openxmlformats.org/officeDocument/2006/relationships/hyperlink" Target="https://2019.stateofjs.com/front-end-frameworks/" TargetMode="External"/><Relationship Id="rId8" Type="http://schemas.openxmlformats.org/officeDocument/2006/relationships/hyperlink" Target="https://insights.stackoverflow.com/survey/2019#technology-_-web-frame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js.org/" TargetMode="External"/><Relationship Id="rId4" Type="http://schemas.openxmlformats.org/officeDocument/2006/relationships/hyperlink" Target="https://en.wikipedia.org/wiki/Single-page_appli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2019.stateofjs.com/front-end-frameworks/" TargetMode="External"/><Relationship Id="rId4" Type="http://schemas.openxmlformats.org/officeDocument/2006/relationships/hyperlink" Target="https://insights.stackoverflow.com/survey/2019#technology-_-web-frameworks" TargetMode="External"/><Relationship Id="rId5" Type="http://schemas.openxmlformats.org/officeDocument/2006/relationships/hyperlink" Target="https://insights.stackoverflow.com/survey/2019#technology-_-most-loved-dreaded-and-wanted-web-frameworks" TargetMode="External"/><Relationship Id="rId6" Type="http://schemas.openxmlformats.org/officeDocument/2006/relationships/hyperlink" Target="https://ca.indeed.com/jobs?q=react+developer&amp;l=Edmonton%2C+AB" TargetMode="External"/><Relationship Id="rId7" Type="http://schemas.openxmlformats.org/officeDocument/2006/relationships/hyperlink" Target="https://trends.google.com/trends/explore?date=today%205-y&amp;geo=US&amp;q=%2Fm%2F0268gyp,%2Fm%2F012l1vx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Components</a:t>
            </a:r>
            <a:endParaRPr/>
          </a:p>
        </p:txBody>
      </p:sp>
      <p:sp>
        <p:nvSpPr>
          <p:cNvPr id="118" name="Google Shape;118;p22"/>
          <p:cNvSpPr txBox="1"/>
          <p:nvPr>
            <p:ph idx="1" type="body"/>
          </p:nvPr>
        </p:nvSpPr>
        <p:spPr>
          <a:xfrm>
            <a:off x="387900" y="1185025"/>
            <a:ext cx="83682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Components could be pages in your app, some type of piece of functionality in your app, or some type of layout/styling.</a:t>
            </a:r>
            <a:endParaRPr sz="1400"/>
          </a:p>
          <a:p>
            <a:pPr indent="0" lvl="0" marL="0" rtl="0" algn="l">
              <a:spcBef>
                <a:spcPts val="1600"/>
              </a:spcBef>
              <a:spcAft>
                <a:spcPts val="0"/>
              </a:spcAft>
              <a:buNone/>
            </a:pPr>
            <a:r>
              <a:rPr lang="en" sz="1400"/>
              <a:t>Types of Component</a:t>
            </a:r>
            <a:endParaRPr sz="1400"/>
          </a:p>
          <a:p>
            <a:pPr indent="-317500" lvl="0" marL="457200" rtl="0" algn="l">
              <a:spcBef>
                <a:spcPts val="1600"/>
              </a:spcBef>
              <a:spcAft>
                <a:spcPts val="0"/>
              </a:spcAft>
              <a:buSzPts val="1400"/>
              <a:buChar char="●"/>
            </a:pPr>
            <a:r>
              <a:rPr lang="en" sz="1400"/>
              <a:t>Class Based Components</a:t>
            </a:r>
            <a:endParaRPr sz="1400"/>
          </a:p>
          <a:p>
            <a:pPr indent="-317500" lvl="1" marL="914400" rtl="0" algn="l">
              <a:spcBef>
                <a:spcPts val="0"/>
              </a:spcBef>
              <a:spcAft>
                <a:spcPts val="0"/>
              </a:spcAft>
              <a:buSzPts val="1400"/>
              <a:buChar char="○"/>
            </a:pPr>
            <a:r>
              <a:rPr lang="en"/>
              <a:t>Class based components are what react what originally written with. </a:t>
            </a:r>
            <a:endParaRPr/>
          </a:p>
          <a:p>
            <a:pPr indent="-317500" lvl="0" marL="457200" rtl="0" algn="l">
              <a:spcBef>
                <a:spcPts val="0"/>
              </a:spcBef>
              <a:spcAft>
                <a:spcPts val="0"/>
              </a:spcAft>
              <a:buSzPts val="1400"/>
              <a:buChar char="●"/>
            </a:pPr>
            <a:r>
              <a:rPr lang="en" sz="1400"/>
              <a:t>Functionally Based Components (hooks)</a:t>
            </a:r>
            <a:endParaRPr sz="1400"/>
          </a:p>
          <a:p>
            <a:pPr indent="-317500" lvl="1" marL="914400" rtl="0" algn="l">
              <a:spcBef>
                <a:spcPts val="0"/>
              </a:spcBef>
              <a:spcAft>
                <a:spcPts val="0"/>
              </a:spcAft>
              <a:buSzPts val="1400"/>
              <a:buChar char="○"/>
            </a:pPr>
            <a:r>
              <a:rPr lang="en"/>
              <a:t>There are the newer* way to write components in react, also it is encouraged to write components in this way. As well this saves many lines of code.</a:t>
            </a:r>
            <a:endParaRPr/>
          </a:p>
          <a:p>
            <a:pPr indent="0" lvl="0" marL="0" rtl="0" algn="l">
              <a:spcBef>
                <a:spcPts val="1600"/>
              </a:spcBef>
              <a:spcAft>
                <a:spcPts val="1600"/>
              </a:spcAft>
              <a:buNone/>
            </a:pPr>
            <a:r>
              <a:rPr lang="en" sz="1400"/>
              <a:t>Note: While React encourages users to use functionally based components </a:t>
            </a:r>
            <a:r>
              <a:rPr lang="en" sz="1400" u="sng">
                <a:solidFill>
                  <a:schemeClr val="hlink"/>
                </a:solidFill>
                <a:hlinkClick r:id="rId3"/>
              </a:rPr>
              <a:t>it does not have any plans to retire Class based components</a:t>
            </a:r>
            <a:r>
              <a:rPr lang="en" sz="1400"/>
              <a:t>. Although since we're learning from the start then we're going to mainly focus on functional based components.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does it look like?</a:t>
            </a:r>
            <a:endParaRPr/>
          </a:p>
        </p:txBody>
      </p:sp>
      <p:sp>
        <p:nvSpPr>
          <p:cNvPr id="124" name="Google Shape;124;p2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u="sng">
                <a:solidFill>
                  <a:schemeClr val="hlink"/>
                </a:solidFill>
                <a:hlinkClick r:id="rId3"/>
              </a:rPr>
              <a:t>https://jsfiddle.net/dgmouris/vt6c5gsL/21/</a:t>
            </a:r>
            <a:r>
              <a:rPr lang="en" sz="2200"/>
              <a:t>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30" name="Google Shape;130;p24"/>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What is React</a:t>
            </a:r>
            <a:endParaRPr sz="1600"/>
          </a:p>
          <a:p>
            <a:pPr indent="-330200" lvl="0" marL="457200" rtl="0" algn="l">
              <a:spcBef>
                <a:spcPts val="0"/>
              </a:spcBef>
              <a:spcAft>
                <a:spcPts val="0"/>
              </a:spcAft>
              <a:buSzPts val="1600"/>
              <a:buAutoNum type="arabicPeriod"/>
            </a:pPr>
            <a:r>
              <a:rPr lang="en" sz="1600"/>
              <a:t>Why use React</a:t>
            </a:r>
            <a:endParaRPr sz="1600"/>
          </a:p>
          <a:p>
            <a:pPr indent="-330200" lvl="0" marL="457200" rtl="0" algn="l">
              <a:spcBef>
                <a:spcPts val="0"/>
              </a:spcBef>
              <a:spcAft>
                <a:spcPts val="0"/>
              </a:spcAft>
              <a:buSzPts val="1600"/>
              <a:buAutoNum type="arabicPeriod"/>
            </a:pPr>
            <a:r>
              <a:rPr lang="en" sz="1600"/>
              <a:t>React Components</a:t>
            </a:r>
            <a:endParaRPr sz="1600"/>
          </a:p>
          <a:p>
            <a:pPr indent="-330200" lvl="0" marL="457200" rtl="0" algn="l">
              <a:spcBef>
                <a:spcPts val="0"/>
              </a:spcBef>
              <a:spcAft>
                <a:spcPts val="0"/>
              </a:spcAft>
              <a:buSzPts val="1600"/>
              <a:buAutoNum type="arabicPeriod"/>
            </a:pPr>
            <a:r>
              <a:rPr lang="en" sz="1600"/>
              <a:t>What does it look like?</a:t>
            </a:r>
            <a:endParaRPr sz="1600"/>
          </a:p>
          <a:p>
            <a:pPr indent="-330200" lvl="0" marL="457200" rtl="0" algn="l">
              <a:spcBef>
                <a:spcPts val="0"/>
              </a:spcBef>
              <a:spcAft>
                <a:spcPts val="0"/>
              </a:spcAft>
              <a:buSzPts val="1600"/>
              <a:buAutoNum type="arabicPeriod"/>
            </a:pPr>
            <a:r>
              <a:rPr lang="en" sz="1600"/>
              <a:t>JSX</a:t>
            </a:r>
            <a:endParaRPr sz="1600"/>
          </a:p>
          <a:p>
            <a:pPr indent="-330200" lvl="0" marL="457200" rtl="0" algn="l">
              <a:spcBef>
                <a:spcPts val="0"/>
              </a:spcBef>
              <a:spcAft>
                <a:spcPts val="0"/>
              </a:spcAft>
              <a:buSzPts val="1600"/>
              <a:buAutoNum type="arabicPeriod"/>
            </a:pPr>
            <a:r>
              <a:rPr lang="en" sz="1600"/>
              <a:t>A Class Based Component with JSX</a:t>
            </a:r>
            <a:endParaRPr sz="1600"/>
          </a:p>
          <a:p>
            <a:pPr indent="-330200" lvl="0" marL="457200" rtl="0" algn="l">
              <a:spcBef>
                <a:spcPts val="0"/>
              </a:spcBef>
              <a:spcAft>
                <a:spcPts val="0"/>
              </a:spcAft>
              <a:buSzPts val="1600"/>
              <a:buAutoNum type="arabicPeriod"/>
            </a:pPr>
            <a:r>
              <a:rPr lang="en" sz="1600"/>
              <a:t>A Function Based Component (Hook) with JSX</a:t>
            </a:r>
            <a:endParaRPr sz="1600"/>
          </a:p>
          <a:p>
            <a:pPr indent="-330200" lvl="0" marL="457200" rtl="0" algn="l">
              <a:spcBef>
                <a:spcPts val="0"/>
              </a:spcBef>
              <a:spcAft>
                <a:spcPts val="0"/>
              </a:spcAft>
              <a:buSzPts val="1600"/>
              <a:buAutoNum type="arabicPeriod"/>
            </a:pPr>
            <a:r>
              <a:rPr lang="en" sz="1600"/>
              <a:t>Props (parameters for a component)</a:t>
            </a:r>
            <a:endParaRPr sz="1600"/>
          </a:p>
          <a:p>
            <a:pPr indent="-330200" lvl="0" marL="457200" rtl="0" algn="l">
              <a:spcBef>
                <a:spcPts val="0"/>
              </a:spcBef>
              <a:spcAft>
                <a:spcPts val="0"/>
              </a:spcAft>
              <a:buSzPts val="1600"/>
              <a:buAutoNum type="arabicPeriod"/>
            </a:pPr>
            <a:r>
              <a:rPr lang="en" sz="1600"/>
              <a:t>Challenge!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a:t>
            </a:r>
            <a:endParaRPr/>
          </a:p>
        </p:txBody>
      </p:sp>
      <p:sp>
        <p:nvSpPr>
          <p:cNvPr id="136" name="Google Shape;136;p25"/>
          <p:cNvSpPr txBox="1"/>
          <p:nvPr>
            <p:ph idx="1" type="body"/>
          </p:nvPr>
        </p:nvSpPr>
        <p:spPr>
          <a:xfrm>
            <a:off x="387900" y="1185025"/>
            <a:ext cx="83682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seen that with React.createElement we can create elements in React.</a:t>
            </a:r>
            <a:endParaRPr/>
          </a:p>
          <a:p>
            <a:pPr indent="0" lvl="0" marL="0" rtl="0" algn="l">
              <a:spcBef>
                <a:spcPts val="1600"/>
              </a:spcBef>
              <a:spcAft>
                <a:spcPts val="0"/>
              </a:spcAft>
              <a:buNone/>
            </a:pPr>
            <a:r>
              <a:rPr lang="en"/>
              <a:t>You can probably is going to be a cumbersome if you have to write React.createElement everytime.</a:t>
            </a:r>
            <a:endParaRPr/>
          </a:p>
          <a:p>
            <a:pPr indent="0" lvl="0" marL="0" rtl="0" algn="l">
              <a:spcBef>
                <a:spcPts val="1600"/>
              </a:spcBef>
              <a:spcAft>
                <a:spcPts val="0"/>
              </a:spcAft>
              <a:buNone/>
            </a:pPr>
            <a:r>
              <a:rPr lang="en"/>
              <a:t>JSX is a template(ish) language that allows you to write what feels like HTML and Javascript together. Under the hood babel is converting all of the elements to "React.createElement" anyways, but more on that later.</a:t>
            </a:r>
            <a:endParaRPr/>
          </a:p>
          <a:p>
            <a:pPr indent="0" lvl="0" marL="0" rtl="0" algn="l">
              <a:spcBef>
                <a:spcPts val="1600"/>
              </a:spcBef>
              <a:spcAft>
                <a:spcPts val="0"/>
              </a:spcAft>
              <a:buNone/>
            </a:pPr>
            <a:r>
              <a:rPr lang="en"/>
              <a:t>Let’s go take a look at an example of what it looks like.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JSX Example</a:t>
            </a:r>
            <a:endParaRPr/>
          </a:p>
        </p:txBody>
      </p:sp>
      <p:sp>
        <p:nvSpPr>
          <p:cNvPr id="142" name="Google Shape;142;p26"/>
          <p:cNvSpPr txBox="1"/>
          <p:nvPr/>
        </p:nvSpPr>
        <p:spPr>
          <a:xfrm>
            <a:off x="286625" y="1840350"/>
            <a:ext cx="3930900" cy="14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helloKitties = ()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&lt;div&gt;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cat=</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 color=</a:t>
            </a:r>
            <a:r>
              <a:rPr lang="en" sz="1150">
                <a:solidFill>
                  <a:srgbClr val="9CCC65"/>
                </a:solidFill>
                <a:latin typeface="Roboto Mono"/>
                <a:ea typeface="Roboto Mono"/>
                <a:cs typeface="Roboto Mono"/>
                <a:sym typeface="Roboto Mono"/>
              </a:rPr>
              <a:t>"white"</a:t>
            </a:r>
            <a:r>
              <a:rPr lang="en" sz="1150">
                <a:solidFill>
                  <a:srgbClr val="ECEFF1"/>
                </a:solidFill>
                <a:latin typeface="Roboto Mono"/>
                <a:ea typeface="Roboto Mono"/>
                <a:cs typeface="Roboto Mono"/>
                <a:sym typeface="Roboto Mono"/>
              </a:rPr>
              <a:t>/&gt;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cat=</a:t>
            </a:r>
            <a:r>
              <a:rPr lang="en" sz="1150">
                <a:solidFill>
                  <a:srgbClr val="9CCC65"/>
                </a:solidFill>
                <a:latin typeface="Roboto Mono"/>
                <a:ea typeface="Roboto Mono"/>
                <a:cs typeface="Roboto Mono"/>
                <a:sym typeface="Roboto Mono"/>
              </a:rPr>
              <a:t>"Gambit"</a:t>
            </a:r>
            <a:r>
              <a:rPr lang="en" sz="1150">
                <a:solidFill>
                  <a:srgbClr val="ECEFF1"/>
                </a:solidFill>
                <a:latin typeface="Roboto Mono"/>
                <a:ea typeface="Roboto Mono"/>
                <a:cs typeface="Roboto Mono"/>
                <a:sym typeface="Roboto Mono"/>
              </a:rPr>
              <a:t> color=</a:t>
            </a:r>
            <a:r>
              <a:rPr lang="en" sz="1150">
                <a:solidFill>
                  <a:srgbClr val="9CCC65"/>
                </a:solidFill>
                <a:latin typeface="Roboto Mono"/>
                <a:ea typeface="Roboto Mono"/>
                <a:cs typeface="Roboto Mono"/>
                <a:sym typeface="Roboto Mono"/>
              </a:rPr>
              <a:t>"white"</a:t>
            </a:r>
            <a:r>
              <a:rPr lang="en" sz="1150">
                <a:solidFill>
                  <a:srgbClr val="ECEFF1"/>
                </a:solidFill>
                <a:latin typeface="Roboto Mono"/>
                <a:ea typeface="Roboto Mono"/>
                <a:cs typeface="Roboto Mono"/>
                <a:sym typeface="Roboto Mono"/>
              </a:rPr>
              <a:t>/&gt;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cat=</a:t>
            </a:r>
            <a:r>
              <a:rPr lang="en" sz="1150">
                <a:solidFill>
                  <a:srgbClr val="9CCC65"/>
                </a:solidFill>
                <a:latin typeface="Roboto Mono"/>
                <a:ea typeface="Roboto Mono"/>
                <a:cs typeface="Roboto Mono"/>
                <a:sym typeface="Roboto Mono"/>
              </a:rPr>
              <a:t>"Ghost"</a:t>
            </a:r>
            <a:r>
              <a:rPr lang="en" sz="1150">
                <a:solidFill>
                  <a:srgbClr val="ECEFF1"/>
                </a:solidFill>
                <a:latin typeface="Roboto Mono"/>
                <a:ea typeface="Roboto Mono"/>
                <a:cs typeface="Roboto Mono"/>
                <a:sym typeface="Roboto Mono"/>
              </a:rPr>
              <a:t> color=</a:t>
            </a:r>
            <a:r>
              <a:rPr lang="en" sz="1150">
                <a:solidFill>
                  <a:srgbClr val="9CCC65"/>
                </a:solidFill>
                <a:latin typeface="Roboto Mono"/>
                <a:ea typeface="Roboto Mono"/>
                <a:cs typeface="Roboto Mono"/>
                <a:sym typeface="Roboto Mono"/>
              </a:rPr>
              <a:t>"white"</a:t>
            </a:r>
            <a:r>
              <a:rPr lang="en" sz="1150">
                <a:solidFill>
                  <a:srgbClr val="ECEFF1"/>
                </a:solidFill>
                <a:latin typeface="Roboto Mono"/>
                <a:ea typeface="Roboto Mono"/>
                <a:cs typeface="Roboto Mono"/>
                <a:sym typeface="Roboto Mono"/>
              </a:rPr>
              <a:t>/&gt;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&lt;/div&gt;;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43" name="Google Shape;143;p26"/>
          <p:cNvSpPr txBox="1"/>
          <p:nvPr/>
        </p:nvSpPr>
        <p:spPr>
          <a:xfrm>
            <a:off x="4217650" y="1535550"/>
            <a:ext cx="4894500" cy="24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helloKitties = ()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React</a:t>
            </a:r>
            <a:r>
              <a:rPr lang="en" sz="1150">
                <a:solidFill>
                  <a:srgbClr val="ECEFF1"/>
                </a:solidFill>
                <a:latin typeface="Roboto Mono"/>
                <a:ea typeface="Roboto Mono"/>
                <a:cs typeface="Roboto Mono"/>
                <a:sym typeface="Roboto Mono"/>
              </a:rPr>
              <a:t>.createElement(</a:t>
            </a:r>
            <a:r>
              <a:rPr lang="en" sz="1150">
                <a:solidFill>
                  <a:srgbClr val="9CCC65"/>
                </a:solidFill>
                <a:latin typeface="Roboto Mono"/>
                <a:ea typeface="Roboto Mono"/>
                <a:cs typeface="Roboto Mono"/>
                <a:sym typeface="Roboto Mono"/>
              </a:rPr>
              <a:t>"div"</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null</a:t>
            </a: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//next line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React</a:t>
            </a:r>
            <a:r>
              <a:rPr lang="en" sz="1150">
                <a:solidFill>
                  <a:srgbClr val="ECEFF1"/>
                </a:solidFill>
                <a:latin typeface="Roboto Mono"/>
                <a:ea typeface="Roboto Mono"/>
                <a:cs typeface="Roboto Mono"/>
                <a:sym typeface="Roboto Mono"/>
              </a:rPr>
              <a:t>.createElement(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cat: </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color: </a:t>
            </a:r>
            <a:r>
              <a:rPr lang="en" sz="1150">
                <a:solidFill>
                  <a:srgbClr val="9CCC65"/>
                </a:solidFill>
                <a:latin typeface="Roboto Mono"/>
                <a:ea typeface="Roboto Mono"/>
                <a:cs typeface="Roboto Mono"/>
                <a:sym typeface="Roboto Mono"/>
              </a:rPr>
              <a:t>"white"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 </a:t>
            </a:r>
            <a:r>
              <a:rPr lang="en" sz="1150">
                <a:solidFill>
                  <a:srgbClr val="CE93D8"/>
                </a:solidFill>
                <a:latin typeface="Roboto Mono"/>
                <a:ea typeface="Roboto Mono"/>
                <a:cs typeface="Roboto Mono"/>
                <a:sym typeface="Roboto Mono"/>
              </a:rPr>
              <a:t>React</a:t>
            </a:r>
            <a:r>
              <a:rPr lang="en" sz="1150">
                <a:solidFill>
                  <a:srgbClr val="ECEFF1"/>
                </a:solidFill>
                <a:latin typeface="Roboto Mono"/>
                <a:ea typeface="Roboto Mono"/>
                <a:cs typeface="Roboto Mono"/>
                <a:sym typeface="Roboto Mono"/>
              </a:rPr>
              <a:t>.createElement(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cat: </a:t>
            </a:r>
            <a:r>
              <a:rPr lang="en" sz="1150">
                <a:solidFill>
                  <a:srgbClr val="9CCC65"/>
                </a:solidFill>
                <a:latin typeface="Roboto Mono"/>
                <a:ea typeface="Roboto Mono"/>
                <a:cs typeface="Roboto Mono"/>
                <a:sym typeface="Roboto Mono"/>
              </a:rPr>
              <a:t>"Gambit"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color: </a:t>
            </a:r>
            <a:r>
              <a:rPr lang="en" sz="1150">
                <a:solidFill>
                  <a:srgbClr val="9CCC65"/>
                </a:solidFill>
                <a:latin typeface="Roboto Mono"/>
                <a:ea typeface="Roboto Mono"/>
                <a:cs typeface="Roboto Mono"/>
                <a:sym typeface="Roboto Mono"/>
              </a:rPr>
              <a:t>"white"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 </a:t>
            </a:r>
            <a:r>
              <a:rPr lang="en" sz="1150">
                <a:solidFill>
                  <a:srgbClr val="CE93D8"/>
                </a:solidFill>
                <a:latin typeface="Roboto Mono"/>
                <a:ea typeface="Roboto Mono"/>
                <a:cs typeface="Roboto Mono"/>
                <a:sym typeface="Roboto Mono"/>
              </a:rPr>
              <a:t>React</a:t>
            </a:r>
            <a:r>
              <a:rPr lang="en" sz="1150">
                <a:solidFill>
                  <a:srgbClr val="ECEFF1"/>
                </a:solidFill>
                <a:latin typeface="Roboto Mono"/>
                <a:ea typeface="Roboto Mono"/>
                <a:cs typeface="Roboto Mono"/>
                <a:sym typeface="Roboto Mono"/>
              </a:rPr>
              <a:t>.createElement(</a:t>
            </a:r>
            <a:r>
              <a:rPr lang="en" sz="1150">
                <a:solidFill>
                  <a:srgbClr val="CE93D8"/>
                </a:solidFill>
                <a:latin typeface="Roboto Mono"/>
                <a:ea typeface="Roboto Mono"/>
                <a:cs typeface="Roboto Mono"/>
                <a:sym typeface="Roboto Mono"/>
              </a:rPr>
              <a:t>Cat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cat: </a:t>
            </a:r>
            <a:r>
              <a:rPr lang="en" sz="1150">
                <a:solidFill>
                  <a:srgbClr val="9CCC65"/>
                </a:solidFill>
                <a:latin typeface="Roboto Mono"/>
                <a:ea typeface="Roboto Mono"/>
                <a:cs typeface="Roboto Mono"/>
                <a:sym typeface="Roboto Mono"/>
              </a:rPr>
              <a:t>"Ghost"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color: </a:t>
            </a:r>
            <a:r>
              <a:rPr lang="en" sz="1150">
                <a:solidFill>
                  <a:srgbClr val="9CCC65"/>
                </a:solidFill>
                <a:latin typeface="Roboto Mono"/>
                <a:ea typeface="Roboto Mono"/>
                <a:cs typeface="Roboto Mono"/>
                <a:sym typeface="Roboto Mono"/>
              </a:rPr>
              <a:t>"white"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44" name="Google Shape;144;p26"/>
          <p:cNvSpPr txBox="1"/>
          <p:nvPr>
            <p:ph idx="1" type="body"/>
          </p:nvPr>
        </p:nvSpPr>
        <p:spPr>
          <a:xfrm>
            <a:off x="286625" y="1261225"/>
            <a:ext cx="35454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JSX (what you’re going to write)</a:t>
            </a:r>
            <a:endParaRPr sz="1200"/>
          </a:p>
        </p:txBody>
      </p:sp>
      <p:sp>
        <p:nvSpPr>
          <p:cNvPr id="145" name="Google Shape;145;p26"/>
          <p:cNvSpPr txBox="1"/>
          <p:nvPr>
            <p:ph idx="4294967295" type="body"/>
          </p:nvPr>
        </p:nvSpPr>
        <p:spPr>
          <a:xfrm>
            <a:off x="4217650" y="1261225"/>
            <a:ext cx="39999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Transpiled with Babel (what is transpiled with babel)</a:t>
            </a:r>
            <a:endParaRPr sz="1200"/>
          </a:p>
        </p:txBody>
      </p:sp>
      <p:sp>
        <p:nvSpPr>
          <p:cNvPr id="146" name="Google Shape;146;p26"/>
          <p:cNvSpPr txBox="1"/>
          <p:nvPr>
            <p:ph idx="1" type="body"/>
          </p:nvPr>
        </p:nvSpPr>
        <p:spPr>
          <a:xfrm>
            <a:off x="387900" y="4057050"/>
            <a:ext cx="78297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If you’d like to go take a look at how JSX will transpile in the end, you can take a look here at </a:t>
            </a:r>
            <a:r>
              <a:rPr lang="en" sz="1200" u="sng">
                <a:solidFill>
                  <a:schemeClr val="hlink"/>
                </a:solidFill>
                <a:hlinkClick r:id="rId3"/>
              </a:rPr>
              <a:t>the online babel transpiler</a:t>
            </a:r>
            <a:r>
              <a:rPr lang="en" sz="1200"/>
              <a: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Class Based Component with JSX</a:t>
            </a:r>
            <a:endParaRPr/>
          </a:p>
        </p:txBody>
      </p:sp>
      <p:sp>
        <p:nvSpPr>
          <p:cNvPr id="152" name="Google Shape;152;p27"/>
          <p:cNvSpPr txBox="1"/>
          <p:nvPr/>
        </p:nvSpPr>
        <p:spPr>
          <a:xfrm>
            <a:off x="1420800" y="1929075"/>
            <a:ext cx="3000000" cy="398100"/>
          </a:xfrm>
          <a:prstGeom prst="rect">
            <a:avLst/>
          </a:prstGeom>
          <a:noFill/>
          <a:ln>
            <a:noFill/>
          </a:ln>
        </p:spPr>
        <p:txBody>
          <a:bodyPr anchorCtr="0" anchor="t" bIns="91425" lIns="91425" spcFirstLastPara="1" rIns="91425" wrap="square" tIns="91425">
            <a:noAutofit/>
          </a:bodyPr>
          <a:lstStyle/>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&lt;div</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id</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"react-container"</a:t>
            </a:r>
            <a:r>
              <a:rPr lang="en" sz="1150">
                <a:solidFill>
                  <a:srgbClr val="4DD0E1"/>
                </a:solidFill>
                <a:latin typeface="Roboto Mono"/>
                <a:ea typeface="Roboto Mono"/>
                <a:cs typeface="Roboto Mono"/>
                <a:sym typeface="Roboto Mono"/>
              </a:rPr>
              <a:t>&gt;&lt;/div&gt;</a:t>
            </a:r>
            <a:endParaRPr sz="1150">
              <a:solidFill>
                <a:srgbClr val="4DD0E1"/>
              </a:solidFill>
              <a:latin typeface="Roboto Mono"/>
              <a:ea typeface="Roboto Mono"/>
              <a:cs typeface="Roboto Mono"/>
              <a:sym typeface="Roboto Mono"/>
            </a:endParaRPr>
          </a:p>
        </p:txBody>
      </p:sp>
      <p:sp>
        <p:nvSpPr>
          <p:cNvPr id="153" name="Google Shape;153;p27"/>
          <p:cNvSpPr txBox="1"/>
          <p:nvPr/>
        </p:nvSpPr>
        <p:spPr>
          <a:xfrm>
            <a:off x="1420800" y="2757100"/>
            <a:ext cx="4387200" cy="14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class</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HelloWorld</a:t>
            </a:r>
            <a:r>
              <a:rPr lang="en" sz="1150">
                <a:solidFill>
                  <a:srgbClr val="ECEFF1"/>
                </a:solidFill>
                <a:latin typeface="Roboto Mono"/>
                <a:ea typeface="Roboto Mono"/>
                <a:cs typeface="Roboto Mono"/>
                <a:sym typeface="Roboto Mono"/>
              </a:rPr>
              <a:t> extends </a:t>
            </a:r>
            <a:r>
              <a:rPr lang="en" sz="1150">
                <a:solidFill>
                  <a:srgbClr val="CE93D8"/>
                </a:solidFill>
                <a:latin typeface="Roboto Mono"/>
                <a:ea typeface="Roboto Mono"/>
                <a:cs typeface="Roboto Mono"/>
                <a:sym typeface="Roboto Mono"/>
              </a:rPr>
              <a:t>React</a:t>
            </a:r>
            <a:r>
              <a:rPr lang="en" sz="1150">
                <a:solidFill>
                  <a:srgbClr val="ECEFF1"/>
                </a:solidFill>
                <a:latin typeface="Roboto Mono"/>
                <a:ea typeface="Roboto Mono"/>
                <a:cs typeface="Roboto Mono"/>
                <a:sym typeface="Roboto Mono"/>
              </a:rPr>
              <a:t>.</a:t>
            </a:r>
            <a:r>
              <a:rPr lang="en" sz="1150">
                <a:solidFill>
                  <a:srgbClr val="CE93D8"/>
                </a:solidFill>
                <a:latin typeface="Roboto Mono"/>
                <a:ea typeface="Roboto Mono"/>
                <a:cs typeface="Roboto Mono"/>
                <a:sym typeface="Roboto Mono"/>
              </a:rPr>
              <a:t>Component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render()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&lt;div&gt;</a:t>
            </a:r>
            <a:r>
              <a:rPr lang="en" sz="1150">
                <a:solidFill>
                  <a:srgbClr val="CE93D8"/>
                </a:solidFill>
                <a:latin typeface="Roboto Mono"/>
                <a:ea typeface="Roboto Mono"/>
                <a:cs typeface="Roboto Mono"/>
                <a:sym typeface="Roboto Mono"/>
              </a:rPr>
              <a:t>Hello</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World</a:t>
            </a:r>
            <a:r>
              <a:rPr lang="en" sz="1150">
                <a:solidFill>
                  <a:srgbClr val="ECEFF1"/>
                </a:solidFill>
                <a:latin typeface="Roboto Mono"/>
                <a:ea typeface="Roboto Mono"/>
                <a:cs typeface="Roboto Mono"/>
                <a:sym typeface="Roboto Mono"/>
              </a:rPr>
              <a:t>, you seem classy&lt;/div&gt;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54" name="Google Shape;154;p27"/>
          <p:cNvSpPr txBox="1"/>
          <p:nvPr>
            <p:ph idx="1" type="body"/>
          </p:nvPr>
        </p:nvSpPr>
        <p:spPr>
          <a:xfrm>
            <a:off x="1420800" y="1562475"/>
            <a:ext cx="35454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HTML:</a:t>
            </a:r>
            <a:endParaRPr sz="1200"/>
          </a:p>
        </p:txBody>
      </p:sp>
      <p:sp>
        <p:nvSpPr>
          <p:cNvPr id="155" name="Google Shape;155;p27"/>
          <p:cNvSpPr txBox="1"/>
          <p:nvPr>
            <p:ph idx="4294967295" type="body"/>
          </p:nvPr>
        </p:nvSpPr>
        <p:spPr>
          <a:xfrm>
            <a:off x="1420800" y="2513500"/>
            <a:ext cx="39999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Javascript</a:t>
            </a:r>
            <a:endParaRPr sz="1200"/>
          </a:p>
        </p:txBody>
      </p:sp>
      <p:sp>
        <p:nvSpPr>
          <p:cNvPr id="156" name="Google Shape;156;p27"/>
          <p:cNvSpPr txBox="1"/>
          <p:nvPr>
            <p:ph idx="4294967295" type="body"/>
          </p:nvPr>
        </p:nvSpPr>
        <p:spPr>
          <a:xfrm>
            <a:off x="4966200" y="1407925"/>
            <a:ext cx="39999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a:t>
            </a:r>
            <a:br>
              <a:rPr lang="en" sz="1200"/>
            </a:br>
            <a:r>
              <a:rPr lang="en" sz="1200" u="sng">
                <a:solidFill>
                  <a:schemeClr val="hlink"/>
                </a:solidFill>
                <a:hlinkClick r:id="rId3"/>
              </a:rPr>
              <a:t>https://jsfiddle.net/dgmouris/9625cmta/7/</a:t>
            </a:r>
            <a:br>
              <a:rPr lang="en" sz="1200"/>
            </a:br>
            <a:r>
              <a:rPr lang="en" sz="1200" u="sng">
                <a:solidFill>
                  <a:schemeClr val="hlink"/>
                </a:solidFill>
                <a:hlinkClick r:id="rId4"/>
              </a:rPr>
              <a:t>https://jsfiddle.net/dgmouris/9625cmta/19/</a:t>
            </a:r>
            <a:r>
              <a:rPr lang="en" sz="1200"/>
              <a:t> </a:t>
            </a:r>
            <a:endParaRPr sz="1200"/>
          </a:p>
          <a:p>
            <a:pPr indent="0" lvl="0" marL="0" rtl="0" algn="l">
              <a:spcBef>
                <a:spcPts val="1600"/>
              </a:spcBef>
              <a:spcAft>
                <a:spcPts val="0"/>
              </a:spcAft>
              <a:buNone/>
            </a:pP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Function Based Component with JSX</a:t>
            </a:r>
            <a:endParaRPr/>
          </a:p>
        </p:txBody>
      </p:sp>
      <p:sp>
        <p:nvSpPr>
          <p:cNvPr id="162" name="Google Shape;162;p28"/>
          <p:cNvSpPr txBox="1"/>
          <p:nvPr/>
        </p:nvSpPr>
        <p:spPr>
          <a:xfrm>
            <a:off x="1344600" y="1852875"/>
            <a:ext cx="3000000" cy="398100"/>
          </a:xfrm>
          <a:prstGeom prst="rect">
            <a:avLst/>
          </a:prstGeom>
          <a:noFill/>
          <a:ln>
            <a:noFill/>
          </a:ln>
        </p:spPr>
        <p:txBody>
          <a:bodyPr anchorCtr="0" anchor="t" bIns="91425" lIns="91425" spcFirstLastPara="1" rIns="91425" wrap="square" tIns="91425">
            <a:noAutofit/>
          </a:bodyPr>
          <a:lstStyle/>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&lt;div</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id</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"react-container"</a:t>
            </a:r>
            <a:r>
              <a:rPr lang="en" sz="1150">
                <a:solidFill>
                  <a:srgbClr val="4DD0E1"/>
                </a:solidFill>
                <a:latin typeface="Roboto Mono"/>
                <a:ea typeface="Roboto Mono"/>
                <a:cs typeface="Roboto Mono"/>
                <a:sym typeface="Roboto Mono"/>
              </a:rPr>
              <a:t>&gt;&lt;/div&gt;</a:t>
            </a:r>
            <a:endParaRPr sz="1150">
              <a:solidFill>
                <a:srgbClr val="4DD0E1"/>
              </a:solidFill>
              <a:latin typeface="Roboto Mono"/>
              <a:ea typeface="Roboto Mono"/>
              <a:cs typeface="Roboto Mono"/>
              <a:sym typeface="Roboto Mono"/>
            </a:endParaRPr>
          </a:p>
        </p:txBody>
      </p:sp>
      <p:sp>
        <p:nvSpPr>
          <p:cNvPr id="163" name="Google Shape;163;p28"/>
          <p:cNvSpPr txBox="1"/>
          <p:nvPr>
            <p:ph idx="1" type="body"/>
          </p:nvPr>
        </p:nvSpPr>
        <p:spPr>
          <a:xfrm>
            <a:off x="1344600" y="1486275"/>
            <a:ext cx="35454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HTML:</a:t>
            </a:r>
            <a:endParaRPr sz="1200"/>
          </a:p>
        </p:txBody>
      </p:sp>
      <p:sp>
        <p:nvSpPr>
          <p:cNvPr id="164" name="Google Shape;164;p28"/>
          <p:cNvSpPr txBox="1"/>
          <p:nvPr>
            <p:ph idx="4294967295" type="body"/>
          </p:nvPr>
        </p:nvSpPr>
        <p:spPr>
          <a:xfrm>
            <a:off x="1344600" y="2437300"/>
            <a:ext cx="3999900" cy="3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Javascript:</a:t>
            </a:r>
            <a:endParaRPr sz="1200"/>
          </a:p>
        </p:txBody>
      </p:sp>
      <p:sp>
        <p:nvSpPr>
          <p:cNvPr id="165" name="Google Shape;165;p28"/>
          <p:cNvSpPr txBox="1"/>
          <p:nvPr/>
        </p:nvSpPr>
        <p:spPr>
          <a:xfrm>
            <a:off x="1344600" y="2803900"/>
            <a:ext cx="6966900" cy="12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Most basic simple (function) React JSX Component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HelloWorld</a:t>
            </a:r>
            <a:r>
              <a:rPr lang="en" sz="1150">
                <a:solidFill>
                  <a:srgbClr val="ECEFF1"/>
                </a:solidFill>
                <a:latin typeface="Roboto Mono"/>
                <a:ea typeface="Roboto Mono"/>
                <a:cs typeface="Roboto Mono"/>
                <a:sym typeface="Roboto Mono"/>
              </a:rPr>
              <a:t> = ()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(&lt;div&gt; </a:t>
            </a:r>
            <a:r>
              <a:rPr lang="en" sz="1150">
                <a:solidFill>
                  <a:srgbClr val="CE93D8"/>
                </a:solidFill>
                <a:latin typeface="Roboto Mono"/>
                <a:ea typeface="Roboto Mono"/>
                <a:cs typeface="Roboto Mono"/>
                <a:sym typeface="Roboto Mono"/>
              </a:rPr>
              <a:t>Hello</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World</a:t>
            </a:r>
            <a:r>
              <a:rPr lang="en" sz="1150">
                <a:solidFill>
                  <a:srgbClr val="ECEFF1"/>
                </a:solidFill>
                <a:latin typeface="Roboto Mono"/>
                <a:ea typeface="Roboto Mono"/>
                <a:cs typeface="Roboto Mono"/>
                <a:sym typeface="Roboto Mono"/>
              </a:rPr>
              <a:t>, you are func-y &lt;/div&gt;);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66" name="Google Shape;166;p28"/>
          <p:cNvSpPr txBox="1"/>
          <p:nvPr>
            <p:ph idx="4294967295" type="body"/>
          </p:nvPr>
        </p:nvSpPr>
        <p:spPr>
          <a:xfrm>
            <a:off x="5244825" y="1399950"/>
            <a:ext cx="3999900" cy="3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a:t>
            </a:r>
            <a:br>
              <a:rPr lang="en" sz="1200"/>
            </a:br>
            <a:r>
              <a:rPr lang="en" sz="1200" u="sng">
                <a:solidFill>
                  <a:schemeClr val="hlink"/>
                </a:solidFill>
                <a:hlinkClick r:id="rId3"/>
              </a:rPr>
              <a:t>https://jsfiddle.net/dgmouris/rubjdt6k/6/</a:t>
            </a:r>
            <a:br>
              <a:rPr lang="en" sz="1200"/>
            </a:br>
            <a:r>
              <a:rPr lang="en" sz="1200" u="sng">
                <a:solidFill>
                  <a:schemeClr val="hlink"/>
                </a:solidFill>
                <a:hlinkClick r:id="rId4"/>
              </a:rPr>
              <a:t>https://jsfiddle.net/dgmouris/rubjdt6k/14/</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72" name="Google Shape;172;p29"/>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What is React</a:t>
            </a:r>
            <a:endParaRPr sz="1600"/>
          </a:p>
          <a:p>
            <a:pPr indent="-330200" lvl="0" marL="457200" rtl="0" algn="l">
              <a:spcBef>
                <a:spcPts val="0"/>
              </a:spcBef>
              <a:spcAft>
                <a:spcPts val="0"/>
              </a:spcAft>
              <a:buSzPts val="1600"/>
              <a:buAutoNum type="arabicPeriod"/>
            </a:pPr>
            <a:r>
              <a:rPr lang="en" sz="1600"/>
              <a:t>Why use React</a:t>
            </a:r>
            <a:endParaRPr sz="1600"/>
          </a:p>
          <a:p>
            <a:pPr indent="-330200" lvl="0" marL="457200" rtl="0" algn="l">
              <a:spcBef>
                <a:spcPts val="0"/>
              </a:spcBef>
              <a:spcAft>
                <a:spcPts val="0"/>
              </a:spcAft>
              <a:buSzPts val="1600"/>
              <a:buAutoNum type="arabicPeriod"/>
            </a:pPr>
            <a:r>
              <a:rPr lang="en" sz="1600"/>
              <a:t>React Components</a:t>
            </a:r>
            <a:endParaRPr sz="1600"/>
          </a:p>
          <a:p>
            <a:pPr indent="-330200" lvl="0" marL="457200" rtl="0" algn="l">
              <a:spcBef>
                <a:spcPts val="0"/>
              </a:spcBef>
              <a:spcAft>
                <a:spcPts val="0"/>
              </a:spcAft>
              <a:buSzPts val="1600"/>
              <a:buAutoNum type="arabicPeriod"/>
            </a:pPr>
            <a:r>
              <a:rPr lang="en" sz="1600"/>
              <a:t>What does it look like?</a:t>
            </a:r>
            <a:endParaRPr sz="1600"/>
          </a:p>
          <a:p>
            <a:pPr indent="-330200" lvl="0" marL="457200" rtl="0" algn="l">
              <a:spcBef>
                <a:spcPts val="0"/>
              </a:spcBef>
              <a:spcAft>
                <a:spcPts val="0"/>
              </a:spcAft>
              <a:buSzPts val="1600"/>
              <a:buAutoNum type="arabicPeriod"/>
            </a:pPr>
            <a:r>
              <a:rPr lang="en" sz="1600"/>
              <a:t>JSX</a:t>
            </a:r>
            <a:endParaRPr sz="1600"/>
          </a:p>
          <a:p>
            <a:pPr indent="-330200" lvl="0" marL="457200" rtl="0" algn="l">
              <a:spcBef>
                <a:spcPts val="0"/>
              </a:spcBef>
              <a:spcAft>
                <a:spcPts val="0"/>
              </a:spcAft>
              <a:buSzPts val="1600"/>
              <a:buAutoNum type="arabicPeriod"/>
            </a:pPr>
            <a:r>
              <a:rPr lang="en" sz="1600"/>
              <a:t>A Class Based Component with JSX</a:t>
            </a:r>
            <a:endParaRPr sz="1600"/>
          </a:p>
          <a:p>
            <a:pPr indent="-330200" lvl="0" marL="457200" rtl="0" algn="l">
              <a:spcBef>
                <a:spcPts val="0"/>
              </a:spcBef>
              <a:spcAft>
                <a:spcPts val="0"/>
              </a:spcAft>
              <a:buSzPts val="1600"/>
              <a:buAutoNum type="arabicPeriod"/>
            </a:pPr>
            <a:r>
              <a:rPr lang="en" sz="1600"/>
              <a:t>A Function Based Component (Hook) with JSX</a:t>
            </a:r>
            <a:endParaRPr sz="1600"/>
          </a:p>
          <a:p>
            <a:pPr indent="-330200" lvl="0" marL="457200" rtl="0" algn="l">
              <a:spcBef>
                <a:spcPts val="0"/>
              </a:spcBef>
              <a:spcAft>
                <a:spcPts val="0"/>
              </a:spcAft>
              <a:buSzPts val="1600"/>
              <a:buAutoNum type="arabicPeriod"/>
            </a:pPr>
            <a:r>
              <a:rPr lang="en" sz="1600"/>
              <a:t>Props (parameters for a component)</a:t>
            </a:r>
            <a:endParaRPr sz="1600"/>
          </a:p>
          <a:p>
            <a:pPr indent="-330200" lvl="0" marL="457200" rtl="0" algn="l">
              <a:spcBef>
                <a:spcPts val="0"/>
              </a:spcBef>
              <a:spcAft>
                <a:spcPts val="0"/>
              </a:spcAft>
              <a:buSzPts val="1600"/>
              <a:buAutoNum type="arabicPeriod"/>
            </a:pPr>
            <a:r>
              <a:rPr lang="en" sz="1600"/>
              <a:t>Challenge!</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 (parameters for a component)</a:t>
            </a:r>
            <a:endParaRPr/>
          </a:p>
        </p:txBody>
      </p:sp>
      <p:sp>
        <p:nvSpPr>
          <p:cNvPr id="178" name="Google Shape;178;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Props are read only parameters that can be passed into a component.</a:t>
            </a:r>
            <a:endParaRPr/>
          </a:p>
          <a:p>
            <a:pPr indent="0" lvl="0" marL="0" rtl="0" algn="l">
              <a:spcBef>
                <a:spcPts val="1600"/>
              </a:spcBef>
              <a:spcAft>
                <a:spcPts val="0"/>
              </a:spcAft>
              <a:buNone/>
            </a:pPr>
            <a:r>
              <a:rPr lang="en"/>
              <a:t>You can use these values in your component to modify its' look or functionality.</a:t>
            </a:r>
            <a:endParaRPr/>
          </a:p>
          <a:p>
            <a:pPr indent="0" lvl="0" marL="0" rtl="0" algn="l">
              <a:spcBef>
                <a:spcPts val="1600"/>
              </a:spcBef>
              <a:spcAft>
                <a:spcPts val="0"/>
              </a:spcAft>
              <a:buNone/>
            </a:pPr>
            <a:r>
              <a:rPr lang="en"/>
              <a:t>As well there's a special prop called children that you can use to "wrap" other components with.</a:t>
            </a:r>
            <a:endParaRPr/>
          </a:p>
          <a:p>
            <a:pPr indent="0" lvl="0" marL="0" rtl="0" algn="l">
              <a:spcBef>
                <a:spcPts val="1600"/>
              </a:spcBef>
              <a:spcAft>
                <a:spcPts val="1600"/>
              </a:spcAft>
              <a:buNone/>
            </a:pPr>
            <a:r>
              <a:rPr lang="en"/>
              <a:t>Let's take a look at the components pieces and how you would use it in jsx.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Props Examples</a:t>
            </a:r>
            <a:endParaRPr/>
          </a:p>
        </p:txBody>
      </p:sp>
      <p:sp>
        <p:nvSpPr>
          <p:cNvPr id="184" name="Google Shape;184;p31"/>
          <p:cNvSpPr txBox="1"/>
          <p:nvPr>
            <p:ph idx="1" type="body"/>
          </p:nvPr>
        </p:nvSpPr>
        <p:spPr>
          <a:xfrm>
            <a:off x="387900" y="1261225"/>
            <a:ext cx="3800100" cy="41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Example 1</a:t>
            </a:r>
            <a:endParaRPr b="1"/>
          </a:p>
        </p:txBody>
      </p:sp>
      <p:sp>
        <p:nvSpPr>
          <p:cNvPr id="185" name="Google Shape;185;p31"/>
          <p:cNvSpPr txBox="1"/>
          <p:nvPr>
            <p:ph idx="1" type="body"/>
          </p:nvPr>
        </p:nvSpPr>
        <p:spPr>
          <a:xfrm>
            <a:off x="5174225" y="1261225"/>
            <a:ext cx="3400800" cy="41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Example 2</a:t>
            </a:r>
            <a:endParaRPr b="1"/>
          </a:p>
        </p:txBody>
      </p:sp>
      <p:sp>
        <p:nvSpPr>
          <p:cNvPr id="186" name="Google Shape;186;p31"/>
          <p:cNvSpPr txBox="1"/>
          <p:nvPr/>
        </p:nvSpPr>
        <p:spPr>
          <a:xfrm>
            <a:off x="387900" y="2251825"/>
            <a:ext cx="3000000" cy="413100"/>
          </a:xfrm>
          <a:prstGeom prst="rect">
            <a:avLst/>
          </a:prstGeom>
          <a:noFill/>
          <a:ln>
            <a:noFill/>
          </a:ln>
        </p:spPr>
        <p:txBody>
          <a:bodyPr anchorCtr="0" anchor="t" bIns="91425" lIns="91425" spcFirstLastPara="1" rIns="91425" wrap="square" tIns="91425">
            <a:noAutofit/>
          </a:bodyPr>
          <a:lstStyle/>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&lt;DansCat</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a:t>
            </a:r>
            <a:r>
              <a:rPr lang="en" sz="1150">
                <a:solidFill>
                  <a:srgbClr val="9CCC65"/>
                </a:solidFill>
                <a:latin typeface="Roboto Mono"/>
                <a:ea typeface="Roboto Mono"/>
                <a:cs typeface="Roboto Mono"/>
                <a:sym typeface="Roboto Mono"/>
              </a:rPr>
              <a:t>"Ghost"</a:t>
            </a:r>
            <a:r>
              <a:rPr lang="en" sz="1150">
                <a:solidFill>
                  <a:srgbClr val="4DD0E1"/>
                </a:solidFill>
                <a:latin typeface="Roboto Mono"/>
                <a:ea typeface="Roboto Mono"/>
                <a:cs typeface="Roboto Mono"/>
                <a:sym typeface="Roboto Mono"/>
              </a:rPr>
              <a:t>/&gt;</a:t>
            </a:r>
            <a:endParaRPr sz="1150">
              <a:solidFill>
                <a:srgbClr val="4DD0E1"/>
              </a:solidFill>
              <a:latin typeface="Roboto Mono"/>
              <a:ea typeface="Roboto Mono"/>
              <a:cs typeface="Roboto Mono"/>
              <a:sym typeface="Roboto Mono"/>
            </a:endParaRPr>
          </a:p>
        </p:txBody>
      </p:sp>
      <p:sp>
        <p:nvSpPr>
          <p:cNvPr id="187" name="Google Shape;187;p31"/>
          <p:cNvSpPr txBox="1"/>
          <p:nvPr/>
        </p:nvSpPr>
        <p:spPr>
          <a:xfrm>
            <a:off x="387900" y="3282600"/>
            <a:ext cx="3000000" cy="10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DansCat</a:t>
            </a:r>
            <a:r>
              <a:rPr lang="en" sz="1150">
                <a:solidFill>
                  <a:srgbClr val="ECEFF1"/>
                </a:solidFill>
                <a:latin typeface="Roboto Mono"/>
                <a:ea typeface="Roboto Mono"/>
                <a:cs typeface="Roboto Mono"/>
                <a:sym typeface="Roboto Mono"/>
              </a:rPr>
              <a:t> = (props)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(&lt;p&gt;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Hello</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Mr</a:t>
            </a:r>
            <a:r>
              <a:rPr lang="en" sz="1150">
                <a:solidFill>
                  <a:srgbClr val="ECEFF1"/>
                </a:solidFill>
                <a:latin typeface="Roboto Mono"/>
                <a:ea typeface="Roboto Mono"/>
                <a:cs typeface="Roboto Mono"/>
                <a:sym typeface="Roboto Mono"/>
              </a:rPr>
              <a:t>. {props.name}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&lt;/p&gt;);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88" name="Google Shape;188;p31"/>
          <p:cNvSpPr txBox="1"/>
          <p:nvPr>
            <p:ph idx="1" type="body"/>
          </p:nvPr>
        </p:nvSpPr>
        <p:spPr>
          <a:xfrm>
            <a:off x="387900" y="1794625"/>
            <a:ext cx="38001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Example 1: JSX Usage</a:t>
            </a:r>
            <a:endParaRPr sz="1200"/>
          </a:p>
        </p:txBody>
      </p:sp>
      <p:sp>
        <p:nvSpPr>
          <p:cNvPr id="189" name="Google Shape;189;p31"/>
          <p:cNvSpPr txBox="1"/>
          <p:nvPr>
            <p:ph idx="1" type="body"/>
          </p:nvPr>
        </p:nvSpPr>
        <p:spPr>
          <a:xfrm>
            <a:off x="5174225" y="1794625"/>
            <a:ext cx="34008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Example 2: </a:t>
            </a:r>
            <a:r>
              <a:rPr lang="en" sz="1200"/>
              <a:t>JSX Usage</a:t>
            </a:r>
            <a:endParaRPr sz="1200"/>
          </a:p>
        </p:txBody>
      </p:sp>
      <p:sp>
        <p:nvSpPr>
          <p:cNvPr id="190" name="Google Shape;190;p31"/>
          <p:cNvSpPr txBox="1"/>
          <p:nvPr>
            <p:ph idx="1" type="body"/>
          </p:nvPr>
        </p:nvSpPr>
        <p:spPr>
          <a:xfrm>
            <a:off x="387900" y="3013825"/>
            <a:ext cx="38001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Example 1: JS Component</a:t>
            </a:r>
            <a:endParaRPr sz="1200"/>
          </a:p>
        </p:txBody>
      </p:sp>
      <p:sp>
        <p:nvSpPr>
          <p:cNvPr id="191" name="Google Shape;191;p31"/>
          <p:cNvSpPr txBox="1"/>
          <p:nvPr>
            <p:ph idx="1" type="body"/>
          </p:nvPr>
        </p:nvSpPr>
        <p:spPr>
          <a:xfrm>
            <a:off x="5174225" y="3010625"/>
            <a:ext cx="34008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Example 2: </a:t>
            </a:r>
            <a:r>
              <a:rPr lang="en" sz="1200"/>
              <a:t>JS Component</a:t>
            </a:r>
            <a:endParaRPr sz="1200"/>
          </a:p>
        </p:txBody>
      </p:sp>
      <p:sp>
        <p:nvSpPr>
          <p:cNvPr id="192" name="Google Shape;192;p31"/>
          <p:cNvSpPr txBox="1"/>
          <p:nvPr/>
        </p:nvSpPr>
        <p:spPr>
          <a:xfrm>
            <a:off x="5215150" y="2055325"/>
            <a:ext cx="44349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&lt;BackgroundWrapper&gt;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&lt;p&gt;</a:t>
            </a:r>
            <a:r>
              <a:rPr lang="en" sz="1150">
                <a:solidFill>
                  <a:srgbClr val="ECEFF1"/>
                </a:solidFill>
                <a:latin typeface="Roboto Mono"/>
                <a:ea typeface="Roboto Mono"/>
                <a:cs typeface="Roboto Mono"/>
                <a:sym typeface="Roboto Mono"/>
              </a:rPr>
              <a:t>Errmergerd this is some react</a:t>
            </a:r>
            <a:r>
              <a:rPr lang="en" sz="1150">
                <a:solidFill>
                  <a:srgbClr val="4DD0E1"/>
                </a:solidFill>
                <a:latin typeface="Roboto Mono"/>
                <a:ea typeface="Roboto Mono"/>
                <a:cs typeface="Roboto Mono"/>
                <a:sym typeface="Roboto Mono"/>
              </a:rPr>
              <a:t>&lt;/p&gt;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&lt;p&gt;</a:t>
            </a:r>
            <a:r>
              <a:rPr lang="en" sz="1150">
                <a:solidFill>
                  <a:srgbClr val="ECEFF1"/>
                </a:solidFill>
                <a:latin typeface="Roboto Mono"/>
                <a:ea typeface="Roboto Mono"/>
                <a:cs typeface="Roboto Mono"/>
                <a:sym typeface="Roboto Mono"/>
              </a:rPr>
              <a:t> What a way to wrap elements</a:t>
            </a:r>
            <a:r>
              <a:rPr lang="en" sz="1150">
                <a:solidFill>
                  <a:srgbClr val="4DD0E1"/>
                </a:solidFill>
                <a:latin typeface="Roboto Mono"/>
                <a:ea typeface="Roboto Mono"/>
                <a:cs typeface="Roboto Mono"/>
                <a:sym typeface="Roboto Mono"/>
              </a:rPr>
              <a:t>&lt;/p&gt;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&lt;/BackgroundWrapper&gt;</a:t>
            </a:r>
            <a:endParaRPr sz="1150">
              <a:solidFill>
                <a:srgbClr val="4DD0E1"/>
              </a:solidFill>
              <a:latin typeface="Roboto Mono"/>
              <a:ea typeface="Roboto Mono"/>
              <a:cs typeface="Roboto Mono"/>
              <a:sym typeface="Roboto Mono"/>
            </a:endParaRPr>
          </a:p>
        </p:txBody>
      </p:sp>
      <p:sp>
        <p:nvSpPr>
          <p:cNvPr id="193" name="Google Shape;193;p31"/>
          <p:cNvSpPr txBox="1"/>
          <p:nvPr/>
        </p:nvSpPr>
        <p:spPr>
          <a:xfrm>
            <a:off x="5174225" y="3307525"/>
            <a:ext cx="3735300" cy="10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a:t>
            </a:r>
            <a:r>
              <a:rPr lang="en" sz="1150">
                <a:solidFill>
                  <a:srgbClr val="CE93D8"/>
                </a:solidFill>
                <a:latin typeface="Roboto Mono"/>
                <a:ea typeface="Roboto Mono"/>
                <a:cs typeface="Roboto Mono"/>
                <a:sym typeface="Roboto Mono"/>
              </a:rPr>
              <a:t>BackgroundWrapper</a:t>
            </a:r>
            <a:r>
              <a:rPr lang="en" sz="1150">
                <a:solidFill>
                  <a:srgbClr val="ECEFF1"/>
                </a:solidFill>
                <a:latin typeface="Roboto Mono"/>
                <a:ea typeface="Roboto Mono"/>
                <a:cs typeface="Roboto Mono"/>
                <a:sym typeface="Roboto Mono"/>
              </a:rPr>
              <a:t> = (props)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(&lt;div className=</a:t>
            </a:r>
            <a:r>
              <a:rPr lang="en" sz="1150">
                <a:solidFill>
                  <a:srgbClr val="9CCC65"/>
                </a:solidFill>
                <a:latin typeface="Roboto Mono"/>
                <a:ea typeface="Roboto Mono"/>
                <a:cs typeface="Roboto Mono"/>
                <a:sym typeface="Roboto Mono"/>
              </a:rPr>
              <a:t>"color-theme"</a:t>
            </a:r>
            <a:r>
              <a:rPr lang="en" sz="1150">
                <a:solidFill>
                  <a:srgbClr val="ECEFF1"/>
                </a:solidFill>
                <a:latin typeface="Roboto Mono"/>
                <a:ea typeface="Roboto Mono"/>
                <a:cs typeface="Roboto Mono"/>
                <a:sym typeface="Roboto Mono"/>
              </a:rPr>
              <a:t>&gt;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{props.children}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&lt;/div&gt;)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94" name="Google Shape;194;p31"/>
          <p:cNvSpPr txBox="1"/>
          <p:nvPr>
            <p:ph idx="1" type="body"/>
          </p:nvPr>
        </p:nvSpPr>
        <p:spPr>
          <a:xfrm>
            <a:off x="387900" y="4309225"/>
            <a:ext cx="38001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u="sng">
                <a:solidFill>
                  <a:schemeClr val="hlink"/>
                </a:solidFill>
                <a:hlinkClick r:id="rId3"/>
              </a:rPr>
              <a:t>Demo Example 1</a:t>
            </a:r>
            <a:endParaRPr sz="1200"/>
          </a:p>
        </p:txBody>
      </p:sp>
      <p:sp>
        <p:nvSpPr>
          <p:cNvPr id="195" name="Google Shape;195;p31"/>
          <p:cNvSpPr txBox="1"/>
          <p:nvPr>
            <p:ph idx="1" type="body"/>
          </p:nvPr>
        </p:nvSpPr>
        <p:spPr>
          <a:xfrm>
            <a:off x="5174225" y="4306025"/>
            <a:ext cx="34008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u="sng">
                <a:solidFill>
                  <a:schemeClr val="hlink"/>
                </a:solidFill>
                <a:hlinkClick r:id="rId4"/>
              </a:rPr>
              <a:t>Demo Example 2</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a:t>
            </a:r>
            <a:endParaRPr/>
          </a:p>
        </p:txBody>
      </p:sp>
      <p:sp>
        <p:nvSpPr>
          <p:cNvPr id="201" name="Google Shape;201;p32"/>
          <p:cNvSpPr txBox="1"/>
          <p:nvPr>
            <p:ph idx="1" type="subTitle"/>
          </p:nvPr>
        </p:nvSpPr>
        <p:spPr>
          <a:xfrm>
            <a:off x="1369475" y="3049450"/>
            <a:ext cx="6425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Go try it out for yourself</a:t>
            </a:r>
            <a:endParaRPr sz="2200"/>
          </a:p>
          <a:p>
            <a:pPr indent="0" lvl="0" marL="0" rtl="0" algn="ctr">
              <a:spcBef>
                <a:spcPts val="0"/>
              </a:spcBef>
              <a:spcAft>
                <a:spcPts val="0"/>
              </a:spcAft>
              <a:buNone/>
            </a:pPr>
            <a:r>
              <a:rPr lang="en" sz="2200" u="sng">
                <a:solidFill>
                  <a:schemeClr val="hlink"/>
                </a:solidFill>
                <a:hlinkClick r:id="rId3"/>
              </a:rPr>
              <a:t>https://jsfiddle.net/dgmouris/knv3twpL/29/</a:t>
            </a:r>
            <a:r>
              <a:rPr lang="en" sz="2200"/>
              <a:t>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Reading/Resources</a:t>
            </a:r>
            <a:endParaRPr/>
          </a:p>
        </p:txBody>
      </p:sp>
      <p:sp>
        <p:nvSpPr>
          <p:cNvPr id="207" name="Google Shape;207;p33"/>
          <p:cNvSpPr txBox="1"/>
          <p:nvPr>
            <p:ph idx="1" type="body"/>
          </p:nvPr>
        </p:nvSpPr>
        <p:spPr>
          <a:xfrm>
            <a:off x="387900" y="1289999"/>
            <a:ext cx="83682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Single Page Application</a:t>
            </a:r>
            <a:endParaRPr sz="1100"/>
          </a:p>
          <a:p>
            <a:pPr indent="-298450" lvl="1" marL="914400" rtl="0" algn="l">
              <a:spcBef>
                <a:spcPts val="0"/>
              </a:spcBef>
              <a:spcAft>
                <a:spcPts val="0"/>
              </a:spcAft>
              <a:buSzPts val="1100"/>
              <a:buChar char="○"/>
            </a:pPr>
            <a:r>
              <a:rPr lang="en" sz="1100" u="sng">
                <a:solidFill>
                  <a:schemeClr val="hlink"/>
                </a:solidFill>
                <a:hlinkClick r:id="rId3"/>
              </a:rPr>
              <a:t>https://en.wikipedia.org/wiki/Single-page_application</a:t>
            </a:r>
            <a:r>
              <a:rPr lang="en" sz="1100"/>
              <a:t> </a:t>
            </a:r>
            <a:endParaRPr sz="1100"/>
          </a:p>
          <a:p>
            <a:pPr indent="-298450" lvl="0" marL="457200" rtl="0" algn="l">
              <a:spcBef>
                <a:spcPts val="0"/>
              </a:spcBef>
              <a:spcAft>
                <a:spcPts val="0"/>
              </a:spcAft>
              <a:buSzPts val="1100"/>
              <a:buChar char="●"/>
            </a:pPr>
            <a:r>
              <a:rPr lang="en" sz="1100"/>
              <a:t>React Website</a:t>
            </a:r>
            <a:endParaRPr sz="1100"/>
          </a:p>
          <a:p>
            <a:pPr indent="-298450" lvl="1" marL="914400" rtl="0" algn="l">
              <a:spcBef>
                <a:spcPts val="0"/>
              </a:spcBef>
              <a:spcAft>
                <a:spcPts val="0"/>
              </a:spcAft>
              <a:buSzPts val="1100"/>
              <a:buChar char="○"/>
            </a:pPr>
            <a:r>
              <a:rPr lang="en" sz="1100" u="sng">
                <a:solidFill>
                  <a:schemeClr val="hlink"/>
                </a:solidFill>
                <a:hlinkClick r:id="rId4"/>
              </a:rPr>
              <a:t>https://reactjs.org/</a:t>
            </a:r>
            <a:r>
              <a:rPr lang="en" sz="1100"/>
              <a:t> </a:t>
            </a:r>
            <a:endParaRPr sz="1100"/>
          </a:p>
          <a:p>
            <a:pPr indent="-298450" lvl="0" marL="457200" rtl="0" algn="l">
              <a:spcBef>
                <a:spcPts val="0"/>
              </a:spcBef>
              <a:spcAft>
                <a:spcPts val="0"/>
              </a:spcAft>
              <a:buSzPts val="1100"/>
              <a:buChar char="●"/>
            </a:pPr>
            <a:r>
              <a:rPr lang="en" sz="1100"/>
              <a:t>Hooks FAQ</a:t>
            </a:r>
            <a:endParaRPr sz="1100"/>
          </a:p>
          <a:p>
            <a:pPr indent="-298450" lvl="1" marL="914400" rtl="0" algn="l">
              <a:spcBef>
                <a:spcPts val="0"/>
              </a:spcBef>
              <a:spcAft>
                <a:spcPts val="0"/>
              </a:spcAft>
              <a:buSzPts val="1100"/>
              <a:buChar char="○"/>
            </a:pPr>
            <a:r>
              <a:rPr lang="en" sz="1100" u="sng">
                <a:solidFill>
                  <a:schemeClr val="hlink"/>
                </a:solidFill>
                <a:hlinkClick r:id="rId5"/>
              </a:rPr>
              <a:t>https://reactjs.org/docs/hooks-faq.html</a:t>
            </a:r>
            <a:r>
              <a:rPr lang="en" sz="1100"/>
              <a:t> </a:t>
            </a:r>
            <a:endParaRPr sz="1100"/>
          </a:p>
          <a:p>
            <a:pPr indent="-298450" lvl="0" marL="457200" rtl="0" algn="l">
              <a:spcBef>
                <a:spcPts val="0"/>
              </a:spcBef>
              <a:spcAft>
                <a:spcPts val="0"/>
              </a:spcAft>
              <a:buSzPts val="1100"/>
              <a:buChar char="●"/>
            </a:pPr>
            <a:r>
              <a:rPr lang="en" sz="1100"/>
              <a:t>Gradual Adoption </a:t>
            </a:r>
            <a:endParaRPr sz="1100"/>
          </a:p>
          <a:p>
            <a:pPr indent="-298450" lvl="1" marL="914400" rtl="0" algn="l">
              <a:spcBef>
                <a:spcPts val="0"/>
              </a:spcBef>
              <a:spcAft>
                <a:spcPts val="0"/>
              </a:spcAft>
              <a:buSzPts val="1100"/>
              <a:buChar char="○"/>
            </a:pPr>
            <a:r>
              <a:rPr lang="en" sz="1100" u="sng">
                <a:solidFill>
                  <a:schemeClr val="hlink"/>
                </a:solidFill>
                <a:hlinkClick r:id="rId6"/>
              </a:rPr>
              <a:t>https://reactjs.org/docs/hooks-intro.html#gradual-adoption-strategy</a:t>
            </a:r>
            <a:r>
              <a:rPr lang="en" sz="1100"/>
              <a:t> </a:t>
            </a:r>
            <a:endParaRPr sz="1100"/>
          </a:p>
          <a:p>
            <a:pPr indent="-298450" lvl="0" marL="457200" rtl="0" algn="l">
              <a:spcBef>
                <a:spcPts val="0"/>
              </a:spcBef>
              <a:spcAft>
                <a:spcPts val="0"/>
              </a:spcAft>
              <a:buSzPts val="1100"/>
              <a:buChar char="●"/>
            </a:pPr>
            <a:r>
              <a:rPr lang="en" sz="1100"/>
              <a:t>Popularity</a:t>
            </a:r>
            <a:endParaRPr sz="1100"/>
          </a:p>
          <a:p>
            <a:pPr indent="-298450" lvl="1" marL="914400" rtl="0" algn="l">
              <a:spcBef>
                <a:spcPts val="0"/>
              </a:spcBef>
              <a:spcAft>
                <a:spcPts val="0"/>
              </a:spcAft>
              <a:buSzPts val="1100"/>
              <a:buChar char="○"/>
            </a:pPr>
            <a:r>
              <a:rPr lang="en" sz="1100" u="sng">
                <a:solidFill>
                  <a:schemeClr val="hlink"/>
                </a:solidFill>
                <a:hlinkClick r:id="rId7"/>
              </a:rPr>
              <a:t>https://2019.stateofjs.com/front-end-frameworks/</a:t>
            </a:r>
            <a:endParaRPr sz="1100"/>
          </a:p>
          <a:p>
            <a:pPr indent="-298450" lvl="1" marL="914400" rtl="0" algn="l">
              <a:spcBef>
                <a:spcPts val="0"/>
              </a:spcBef>
              <a:spcAft>
                <a:spcPts val="0"/>
              </a:spcAft>
              <a:buSzPts val="1100"/>
              <a:buChar char="○"/>
            </a:pPr>
            <a:r>
              <a:rPr lang="en" sz="1100" u="sng">
                <a:solidFill>
                  <a:schemeClr val="hlink"/>
                </a:solidFill>
                <a:hlinkClick r:id="rId8"/>
              </a:rPr>
              <a:t>https://insights.stackoverflow.com/survey/2019#technology-_-web-frameworks</a:t>
            </a:r>
            <a:r>
              <a:rPr lang="en" sz="1100"/>
              <a:t> </a:t>
            </a:r>
            <a:endParaRPr sz="1100"/>
          </a:p>
          <a:p>
            <a:pPr indent="-298450" lvl="0" marL="457200" rtl="0" algn="l">
              <a:spcBef>
                <a:spcPts val="0"/>
              </a:spcBef>
              <a:spcAft>
                <a:spcPts val="0"/>
              </a:spcAft>
              <a:buSzPts val="1100"/>
              <a:buChar char="●"/>
            </a:pPr>
            <a:r>
              <a:rPr lang="en" sz="1100"/>
              <a:t>People loving it.</a:t>
            </a:r>
            <a:endParaRPr sz="1100"/>
          </a:p>
          <a:p>
            <a:pPr indent="-298450" lvl="1" marL="914400" rtl="0" algn="l">
              <a:spcBef>
                <a:spcPts val="0"/>
              </a:spcBef>
              <a:spcAft>
                <a:spcPts val="0"/>
              </a:spcAft>
              <a:buSzPts val="1100"/>
              <a:buChar char="○"/>
            </a:pPr>
            <a:r>
              <a:rPr lang="en" sz="1100" u="sng">
                <a:solidFill>
                  <a:schemeClr val="hlink"/>
                </a:solidFill>
                <a:hlinkClick r:id="rId9"/>
              </a:rPr>
              <a:t>https://insights.stackoverflow.com/survey/2019#technology-_-most-loved-dreaded-and-wanted-web-frameworks</a:t>
            </a:r>
            <a:r>
              <a:rPr lang="en" sz="1100"/>
              <a:t> </a:t>
            </a:r>
            <a:endParaRPr sz="1100"/>
          </a:p>
          <a:p>
            <a:pPr indent="-298450" lvl="0" marL="457200" rtl="0" algn="l">
              <a:spcBef>
                <a:spcPts val="0"/>
              </a:spcBef>
              <a:spcAft>
                <a:spcPts val="0"/>
              </a:spcAft>
              <a:buSzPts val="1100"/>
              <a:buChar char="●"/>
            </a:pPr>
            <a:r>
              <a:rPr lang="en" sz="1100"/>
              <a:t>Jobs</a:t>
            </a:r>
            <a:endParaRPr sz="1100"/>
          </a:p>
          <a:p>
            <a:pPr indent="-298450" lvl="1" marL="914400" rtl="0" algn="l">
              <a:spcBef>
                <a:spcPts val="0"/>
              </a:spcBef>
              <a:spcAft>
                <a:spcPts val="0"/>
              </a:spcAft>
              <a:buSzPts val="1100"/>
              <a:buChar char="○"/>
            </a:pPr>
            <a:r>
              <a:rPr lang="en" sz="1100" u="sng">
                <a:solidFill>
                  <a:schemeClr val="hlink"/>
                </a:solidFill>
                <a:hlinkClick r:id="rId10"/>
              </a:rPr>
              <a:t>https://ca.indeed.com/jobs?q=react+developer&amp;l=Edmonton%2C+AB</a:t>
            </a:r>
            <a:r>
              <a:rPr lang="en" sz="1100"/>
              <a:t> </a:t>
            </a:r>
            <a:endParaRPr sz="1100"/>
          </a:p>
          <a:p>
            <a:pPr indent="-298450" lvl="0" marL="457200" rtl="0" algn="l">
              <a:spcBef>
                <a:spcPts val="0"/>
              </a:spcBef>
              <a:spcAft>
                <a:spcPts val="0"/>
              </a:spcAft>
              <a:buSzPts val="1100"/>
              <a:buChar char="●"/>
            </a:pPr>
            <a:r>
              <a:rPr lang="en" sz="1100"/>
              <a:t>Trends (React up, Jquery Down)</a:t>
            </a:r>
            <a:endParaRPr sz="1100"/>
          </a:p>
          <a:p>
            <a:pPr indent="-298450" lvl="1" marL="914400" rtl="0" algn="l">
              <a:spcBef>
                <a:spcPts val="0"/>
              </a:spcBef>
              <a:spcAft>
                <a:spcPts val="0"/>
              </a:spcAft>
              <a:buSzPts val="1100"/>
              <a:buChar char="○"/>
            </a:pPr>
            <a:r>
              <a:rPr lang="en" sz="1100" u="sng">
                <a:solidFill>
                  <a:schemeClr val="hlink"/>
                </a:solidFill>
                <a:hlinkClick r:id="rId11"/>
              </a:rPr>
              <a:t>https://trends.google.com/trends/explore?date=today%205-y&amp;geo=US&amp;q=%2Fm%2F0268gyp,%2Fm%2F012l1vxv</a:t>
            </a:r>
            <a:r>
              <a:rPr lang="en" sz="1100"/>
              <a:t>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What is React</a:t>
            </a:r>
            <a:endParaRPr sz="1600"/>
          </a:p>
          <a:p>
            <a:pPr indent="-330200" lvl="0" marL="457200" rtl="0" algn="l">
              <a:spcBef>
                <a:spcPts val="0"/>
              </a:spcBef>
              <a:spcAft>
                <a:spcPts val="0"/>
              </a:spcAft>
              <a:buSzPts val="1600"/>
              <a:buAutoNum type="arabicPeriod"/>
            </a:pPr>
            <a:r>
              <a:rPr lang="en" sz="1600"/>
              <a:t>Why use React</a:t>
            </a:r>
            <a:endParaRPr sz="1600"/>
          </a:p>
          <a:p>
            <a:pPr indent="-330200" lvl="0" marL="457200" rtl="0" algn="l">
              <a:spcBef>
                <a:spcPts val="0"/>
              </a:spcBef>
              <a:spcAft>
                <a:spcPts val="0"/>
              </a:spcAft>
              <a:buSzPts val="1600"/>
              <a:buAutoNum type="arabicPeriod"/>
            </a:pPr>
            <a:r>
              <a:rPr lang="en" sz="1600"/>
              <a:t>React Components</a:t>
            </a:r>
            <a:endParaRPr sz="1600"/>
          </a:p>
          <a:p>
            <a:pPr indent="-330200" lvl="0" marL="457200" rtl="0" algn="l">
              <a:spcBef>
                <a:spcPts val="0"/>
              </a:spcBef>
              <a:spcAft>
                <a:spcPts val="0"/>
              </a:spcAft>
              <a:buSzPts val="1600"/>
              <a:buAutoNum type="arabicPeriod"/>
            </a:pPr>
            <a:r>
              <a:rPr lang="en" sz="1600"/>
              <a:t>What does it look like?</a:t>
            </a:r>
            <a:endParaRPr sz="1600"/>
          </a:p>
          <a:p>
            <a:pPr indent="-330200" lvl="0" marL="457200" rtl="0" algn="l">
              <a:spcBef>
                <a:spcPts val="0"/>
              </a:spcBef>
              <a:spcAft>
                <a:spcPts val="0"/>
              </a:spcAft>
              <a:buSzPts val="1600"/>
              <a:buAutoNum type="arabicPeriod"/>
            </a:pPr>
            <a:r>
              <a:rPr lang="en" sz="1600"/>
              <a:t>JSX</a:t>
            </a:r>
            <a:endParaRPr sz="1600"/>
          </a:p>
          <a:p>
            <a:pPr indent="-330200" lvl="0" marL="457200" rtl="0" algn="l">
              <a:spcBef>
                <a:spcPts val="0"/>
              </a:spcBef>
              <a:spcAft>
                <a:spcPts val="0"/>
              </a:spcAft>
              <a:buSzPts val="1600"/>
              <a:buAutoNum type="arabicPeriod"/>
            </a:pPr>
            <a:r>
              <a:rPr lang="en" sz="1600"/>
              <a:t>A Class Based Component with JSX</a:t>
            </a:r>
            <a:endParaRPr sz="1600"/>
          </a:p>
          <a:p>
            <a:pPr indent="-330200" lvl="0" marL="457200" rtl="0" algn="l">
              <a:spcBef>
                <a:spcPts val="0"/>
              </a:spcBef>
              <a:spcAft>
                <a:spcPts val="0"/>
              </a:spcAft>
              <a:buSzPts val="1600"/>
              <a:buAutoNum type="arabicPeriod"/>
            </a:pPr>
            <a:r>
              <a:rPr lang="en" sz="1600"/>
              <a:t>A Function Based Component (Hook) with JSX</a:t>
            </a:r>
            <a:endParaRPr sz="1600"/>
          </a:p>
          <a:p>
            <a:pPr indent="-330200" lvl="0" marL="457200" rtl="0" algn="l">
              <a:spcBef>
                <a:spcPts val="0"/>
              </a:spcBef>
              <a:spcAft>
                <a:spcPts val="0"/>
              </a:spcAft>
              <a:buSzPts val="1600"/>
              <a:buAutoNum type="arabicPeriod"/>
            </a:pPr>
            <a:r>
              <a:rPr lang="en" sz="1600"/>
              <a:t>Props (parameters for a component)</a:t>
            </a:r>
            <a:endParaRPr sz="1600"/>
          </a:p>
          <a:p>
            <a:pPr indent="-330200" lvl="0" marL="457200" rtl="0" algn="l">
              <a:spcBef>
                <a:spcPts val="0"/>
              </a:spcBef>
              <a:spcAft>
                <a:spcPts val="0"/>
              </a:spcAft>
              <a:buSzPts val="1600"/>
              <a:buAutoNum type="arabicPeriod"/>
            </a:pPr>
            <a:r>
              <a:rPr lang="en" sz="1600"/>
              <a:t>Challenge!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87" name="Google Shape;87;p17"/>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What is React</a:t>
            </a:r>
            <a:endParaRPr sz="1600"/>
          </a:p>
          <a:p>
            <a:pPr indent="-330200" lvl="0" marL="457200" rtl="0" algn="l">
              <a:spcBef>
                <a:spcPts val="0"/>
              </a:spcBef>
              <a:spcAft>
                <a:spcPts val="0"/>
              </a:spcAft>
              <a:buSzPts val="1600"/>
              <a:buAutoNum type="arabicPeriod"/>
            </a:pPr>
            <a:r>
              <a:rPr lang="en" sz="1600"/>
              <a:t>Why use React</a:t>
            </a:r>
            <a:endParaRPr sz="1600"/>
          </a:p>
          <a:p>
            <a:pPr indent="-330200" lvl="0" marL="457200" rtl="0" algn="l">
              <a:spcBef>
                <a:spcPts val="0"/>
              </a:spcBef>
              <a:spcAft>
                <a:spcPts val="0"/>
              </a:spcAft>
              <a:buSzPts val="1600"/>
              <a:buAutoNum type="arabicPeriod"/>
            </a:pPr>
            <a:r>
              <a:rPr lang="en" sz="1600"/>
              <a:t>React Components</a:t>
            </a:r>
            <a:endParaRPr sz="1600"/>
          </a:p>
          <a:p>
            <a:pPr indent="-330200" lvl="0" marL="457200" rtl="0" algn="l">
              <a:spcBef>
                <a:spcPts val="0"/>
              </a:spcBef>
              <a:spcAft>
                <a:spcPts val="0"/>
              </a:spcAft>
              <a:buSzPts val="1600"/>
              <a:buAutoNum type="arabicPeriod"/>
            </a:pPr>
            <a:r>
              <a:rPr lang="en" sz="1600"/>
              <a:t>What does it look like?</a:t>
            </a:r>
            <a:endParaRPr sz="1600"/>
          </a:p>
          <a:p>
            <a:pPr indent="-330200" lvl="0" marL="457200" rtl="0" algn="l">
              <a:spcBef>
                <a:spcPts val="0"/>
              </a:spcBef>
              <a:spcAft>
                <a:spcPts val="0"/>
              </a:spcAft>
              <a:buSzPts val="1600"/>
              <a:buAutoNum type="arabicPeriod"/>
            </a:pPr>
            <a:r>
              <a:rPr lang="en" sz="1600"/>
              <a:t>JSX</a:t>
            </a:r>
            <a:endParaRPr sz="1600"/>
          </a:p>
          <a:p>
            <a:pPr indent="-330200" lvl="0" marL="457200" rtl="0" algn="l">
              <a:spcBef>
                <a:spcPts val="0"/>
              </a:spcBef>
              <a:spcAft>
                <a:spcPts val="0"/>
              </a:spcAft>
              <a:buSzPts val="1600"/>
              <a:buAutoNum type="arabicPeriod"/>
            </a:pPr>
            <a:r>
              <a:rPr lang="en" sz="1600"/>
              <a:t>A Class Based Component with JSX</a:t>
            </a:r>
            <a:endParaRPr sz="1600"/>
          </a:p>
          <a:p>
            <a:pPr indent="-330200" lvl="0" marL="457200" rtl="0" algn="l">
              <a:spcBef>
                <a:spcPts val="0"/>
              </a:spcBef>
              <a:spcAft>
                <a:spcPts val="0"/>
              </a:spcAft>
              <a:buSzPts val="1600"/>
              <a:buAutoNum type="arabicPeriod"/>
            </a:pPr>
            <a:r>
              <a:rPr lang="en" sz="1600"/>
              <a:t>A Function Based Component (Hook) with JSX</a:t>
            </a:r>
            <a:endParaRPr sz="1600"/>
          </a:p>
          <a:p>
            <a:pPr indent="-330200" lvl="0" marL="457200" rtl="0" algn="l">
              <a:spcBef>
                <a:spcPts val="0"/>
              </a:spcBef>
              <a:spcAft>
                <a:spcPts val="0"/>
              </a:spcAft>
              <a:buSzPts val="1600"/>
              <a:buAutoNum type="arabicPeriod"/>
            </a:pPr>
            <a:r>
              <a:rPr lang="en" sz="1600"/>
              <a:t>Props (parameters for a component)</a:t>
            </a:r>
            <a:endParaRPr sz="1600"/>
          </a:p>
          <a:p>
            <a:pPr indent="-330200" lvl="0" marL="457200" rtl="0" algn="l">
              <a:spcBef>
                <a:spcPts val="0"/>
              </a:spcBef>
              <a:spcAft>
                <a:spcPts val="0"/>
              </a:spcAft>
              <a:buSzPts val="1600"/>
              <a:buAutoNum type="arabicPeriod"/>
            </a:pPr>
            <a:r>
              <a:rPr lang="en" sz="1600"/>
              <a:t>Challenge!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React?</a:t>
            </a:r>
            <a:endParaRPr/>
          </a:p>
        </p:txBody>
      </p:sp>
      <p:sp>
        <p:nvSpPr>
          <p:cNvPr id="93" name="Google Shape;93;p18"/>
          <p:cNvSpPr txBox="1"/>
          <p:nvPr>
            <p:ph idx="1" type="body"/>
          </p:nvPr>
        </p:nvSpPr>
        <p:spPr>
          <a:xfrm>
            <a:off x="387900" y="12612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From the </a:t>
            </a:r>
            <a:r>
              <a:rPr lang="en" sz="1600" u="sng">
                <a:solidFill>
                  <a:schemeClr val="hlink"/>
                </a:solidFill>
                <a:hlinkClick r:id="rId3"/>
              </a:rPr>
              <a:t>React site</a:t>
            </a:r>
            <a:r>
              <a:rPr lang="en" sz="1600"/>
              <a:t> "A JavaScript library for building user interfaces".</a:t>
            </a:r>
            <a:endParaRPr sz="1600"/>
          </a:p>
          <a:p>
            <a:pPr indent="0" lvl="0" marL="0" rtl="0" algn="l">
              <a:spcBef>
                <a:spcPts val="1600"/>
              </a:spcBef>
              <a:spcAft>
                <a:spcPts val="0"/>
              </a:spcAft>
              <a:buNone/>
            </a:pPr>
            <a:r>
              <a:rPr lang="en" sz="1600"/>
              <a:t>This is a library that can be used to create "single page applications". </a:t>
            </a:r>
            <a:r>
              <a:rPr lang="en" sz="1600" u="sng">
                <a:solidFill>
                  <a:schemeClr val="hlink"/>
                </a:solidFill>
                <a:hlinkClick r:id="rId4"/>
              </a:rPr>
              <a:t>Single Page Application</a:t>
            </a:r>
            <a:r>
              <a:rPr lang="en" sz="1600"/>
              <a:t> make it so we don't have to fetch a new page every time we navigate on our site, or refresh our web pages when create/update data.</a:t>
            </a:r>
            <a:endParaRPr sz="1600"/>
          </a:p>
          <a:p>
            <a:pPr indent="0" lvl="0" marL="0" rtl="0" algn="l">
              <a:spcBef>
                <a:spcPts val="1600"/>
              </a:spcBef>
              <a:spcAft>
                <a:spcPts val="0"/>
              </a:spcAft>
              <a:buNone/>
            </a:pPr>
            <a:r>
              <a:rPr lang="en" sz="1600"/>
              <a:t>React lets you build really complicated User Interfaces (UIs) by breaking parts of your page into what's called "Components".</a:t>
            </a:r>
            <a:endParaRPr sz="1600"/>
          </a:p>
          <a:p>
            <a:pPr indent="0" lvl="0" marL="0" rtl="0" algn="l">
              <a:spcBef>
                <a:spcPts val="1600"/>
              </a:spcBef>
              <a:spcAft>
                <a:spcPts val="0"/>
              </a:spcAft>
              <a:buNone/>
            </a:pPr>
            <a:r>
              <a:rPr lang="en" sz="1600"/>
              <a:t>React also primarily uses JSX (templatingish language) which is a super flexible html like syntax that we're going to look at today.</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React?</a:t>
            </a:r>
            <a:endParaRPr/>
          </a:p>
        </p:txBody>
      </p:sp>
      <p:sp>
        <p:nvSpPr>
          <p:cNvPr id="99" name="Google Shape;99;p19"/>
          <p:cNvSpPr txBox="1"/>
          <p:nvPr>
            <p:ph idx="1" type="body"/>
          </p:nvPr>
        </p:nvSpPr>
        <p:spPr>
          <a:xfrm>
            <a:off x="387900" y="12612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Why use it for work?</a:t>
            </a:r>
            <a:endParaRPr b="1" sz="1200"/>
          </a:p>
          <a:p>
            <a:pPr indent="-304800" lvl="0" marL="457200" rtl="0" algn="l">
              <a:spcBef>
                <a:spcPts val="1600"/>
              </a:spcBef>
              <a:spcAft>
                <a:spcPts val="0"/>
              </a:spcAft>
              <a:buSzPts val="1200"/>
              <a:buChar char="●"/>
            </a:pPr>
            <a:r>
              <a:rPr lang="en" sz="1200"/>
              <a:t>The most (according) popular to the 2019 state of js and the stack overflow developer insights survey.</a:t>
            </a:r>
            <a:endParaRPr sz="1200"/>
          </a:p>
          <a:p>
            <a:pPr indent="-304800" lvl="1" marL="914400" rtl="0" algn="l">
              <a:spcBef>
                <a:spcPts val="0"/>
              </a:spcBef>
              <a:spcAft>
                <a:spcPts val="0"/>
              </a:spcAft>
              <a:buSzPts val="1200"/>
              <a:buChar char="○"/>
            </a:pPr>
            <a:r>
              <a:rPr lang="en"/>
              <a:t>On the Developer insights, this is the second most popular framework (any language) which is pretty great. It's second only to JQuery which has been trending down for the last 5 years.</a:t>
            </a:r>
            <a:endParaRPr sz="1200"/>
          </a:p>
          <a:p>
            <a:pPr indent="-304800" lvl="0" marL="457200" rtl="0" algn="l">
              <a:spcBef>
                <a:spcPts val="0"/>
              </a:spcBef>
              <a:spcAft>
                <a:spcPts val="0"/>
              </a:spcAft>
              <a:buSzPts val="1200"/>
              <a:buChar char="●"/>
            </a:pPr>
            <a:r>
              <a:rPr lang="en" sz="1200"/>
              <a:t>Also many companies around town are using it, and currently there's the most jobs for it out there for front end development.</a:t>
            </a:r>
            <a:endParaRPr sz="1200"/>
          </a:p>
        </p:txBody>
      </p:sp>
      <p:sp>
        <p:nvSpPr>
          <p:cNvPr id="100" name="Google Shape;100;p19"/>
          <p:cNvSpPr txBox="1"/>
          <p:nvPr>
            <p:ph idx="2" type="body"/>
          </p:nvPr>
        </p:nvSpPr>
        <p:spPr>
          <a:xfrm>
            <a:off x="4756200" y="12612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Why is it technically nice?</a:t>
            </a:r>
            <a:endParaRPr b="1" sz="1200"/>
          </a:p>
          <a:p>
            <a:pPr indent="-304800" lvl="0" marL="457200" rtl="0" algn="l">
              <a:spcBef>
                <a:spcPts val="1600"/>
              </a:spcBef>
              <a:spcAft>
                <a:spcPts val="0"/>
              </a:spcAft>
              <a:buSzPts val="1200"/>
              <a:buChar char="●"/>
            </a:pPr>
            <a:r>
              <a:rPr lang="en" sz="1200"/>
              <a:t>It's a framework written by really smart people, and maintained by a very large community in the open source.</a:t>
            </a:r>
            <a:endParaRPr sz="1200"/>
          </a:p>
          <a:p>
            <a:pPr indent="-304800" lvl="0" marL="457200" rtl="0" algn="l">
              <a:spcBef>
                <a:spcPts val="0"/>
              </a:spcBef>
              <a:spcAft>
                <a:spcPts val="0"/>
              </a:spcAft>
              <a:buSzPts val="1200"/>
              <a:buChar char="●"/>
            </a:pPr>
            <a:r>
              <a:rPr lang="en" sz="1200"/>
              <a:t>You've probably heard me talk about State management, and how its' difficult. React solves this problem and allows you to focus on the  business logic of your application.</a:t>
            </a:r>
            <a:endParaRPr sz="1200"/>
          </a:p>
          <a:p>
            <a:pPr indent="-304800" lvl="0" marL="457200" rtl="0" algn="l">
              <a:spcBef>
                <a:spcPts val="0"/>
              </a:spcBef>
              <a:spcAft>
                <a:spcPts val="0"/>
              </a:spcAft>
              <a:buSzPts val="1200"/>
              <a:buChar char="●"/>
            </a:pPr>
            <a:r>
              <a:rPr lang="en" sz="1200"/>
              <a:t>There's a ton of open source projects that play really nicely with React.</a:t>
            </a:r>
            <a:endParaRPr sz="1200"/>
          </a:p>
          <a:p>
            <a:pPr indent="-304800" lvl="0" marL="457200" rtl="0" algn="l">
              <a:spcBef>
                <a:spcPts val="0"/>
              </a:spcBef>
              <a:spcAft>
                <a:spcPts val="0"/>
              </a:spcAft>
              <a:buSzPts val="1200"/>
              <a:buChar char="●"/>
            </a:pPr>
            <a:r>
              <a:rPr lang="en" sz="1200"/>
              <a:t>Since the community is large if you're having an issue, someone's probably already had it so you can find solutions and not waste a ton of time (this is very valuable).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React? Some Resources to look at.</a:t>
            </a:r>
            <a:endParaRPr/>
          </a:p>
        </p:txBody>
      </p:sp>
      <p:sp>
        <p:nvSpPr>
          <p:cNvPr id="106" name="Google Shape;106;p20"/>
          <p:cNvSpPr txBox="1"/>
          <p:nvPr>
            <p:ph idx="1" type="body"/>
          </p:nvPr>
        </p:nvSpPr>
        <p:spPr>
          <a:xfrm>
            <a:off x="387900" y="12612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Popularity</a:t>
            </a:r>
            <a:endParaRPr sz="1200"/>
          </a:p>
          <a:p>
            <a:pPr indent="-304800" lvl="0" marL="457200" rtl="0" algn="l">
              <a:spcBef>
                <a:spcPts val="1600"/>
              </a:spcBef>
              <a:spcAft>
                <a:spcPts val="0"/>
              </a:spcAft>
              <a:buSzPts val="1200"/>
              <a:buChar char="●"/>
            </a:pPr>
            <a:r>
              <a:rPr lang="en" sz="1200" u="sng">
                <a:solidFill>
                  <a:schemeClr val="hlink"/>
                </a:solidFill>
                <a:hlinkClick r:id="rId3"/>
              </a:rPr>
              <a:t>https://2019.stateofjs.com/front-end-frameworks/</a:t>
            </a:r>
            <a:endParaRPr sz="1200"/>
          </a:p>
          <a:p>
            <a:pPr indent="-304800" lvl="0" marL="457200" rtl="0" algn="l">
              <a:spcBef>
                <a:spcPts val="0"/>
              </a:spcBef>
              <a:spcAft>
                <a:spcPts val="0"/>
              </a:spcAft>
              <a:buSzPts val="1200"/>
              <a:buChar char="●"/>
            </a:pPr>
            <a:r>
              <a:rPr lang="en" sz="1200" u="sng">
                <a:solidFill>
                  <a:schemeClr val="hlink"/>
                </a:solidFill>
                <a:hlinkClick r:id="rId4"/>
              </a:rPr>
              <a:t>https://insights.stackoverflow.com/survey/2019#technology-_-web-frameworks</a:t>
            </a:r>
            <a:endParaRPr sz="1200"/>
          </a:p>
          <a:p>
            <a:pPr indent="0" lvl="0" marL="0" rtl="0" algn="l">
              <a:spcBef>
                <a:spcPts val="1600"/>
              </a:spcBef>
              <a:spcAft>
                <a:spcPts val="0"/>
              </a:spcAft>
              <a:buNone/>
            </a:pPr>
            <a:r>
              <a:rPr lang="en" sz="1200"/>
              <a:t>People loving it. </a:t>
            </a:r>
            <a:endParaRPr sz="1200"/>
          </a:p>
          <a:p>
            <a:pPr indent="-304800" lvl="0" marL="457200" rtl="0" algn="l">
              <a:spcBef>
                <a:spcPts val="1600"/>
              </a:spcBef>
              <a:spcAft>
                <a:spcPts val="0"/>
              </a:spcAft>
              <a:buSzPts val="1200"/>
              <a:buChar char="●"/>
            </a:pPr>
            <a:r>
              <a:rPr lang="en" sz="1200" u="sng">
                <a:solidFill>
                  <a:schemeClr val="hlink"/>
                </a:solidFill>
                <a:hlinkClick r:id="rId5"/>
              </a:rPr>
              <a:t>https://insights.stackoverflow.com/survey/2019#technology-_-most-loved-dreaded-and-wanted-web-frameworks</a:t>
            </a:r>
            <a:r>
              <a:rPr lang="en" sz="1200"/>
              <a:t> </a:t>
            </a:r>
            <a:endParaRPr sz="1200"/>
          </a:p>
          <a:p>
            <a:pPr indent="0" lvl="0" marL="0" rtl="0" algn="l">
              <a:spcBef>
                <a:spcPts val="1600"/>
              </a:spcBef>
              <a:spcAft>
                <a:spcPts val="0"/>
              </a:spcAft>
              <a:buNone/>
            </a:pPr>
            <a:r>
              <a:rPr lang="en" sz="1200"/>
              <a:t>Jobs</a:t>
            </a:r>
            <a:endParaRPr sz="1200"/>
          </a:p>
          <a:p>
            <a:pPr indent="-304800" lvl="0" marL="457200" rtl="0" algn="l">
              <a:spcBef>
                <a:spcPts val="1600"/>
              </a:spcBef>
              <a:spcAft>
                <a:spcPts val="0"/>
              </a:spcAft>
              <a:buSzPts val="1200"/>
              <a:buChar char="●"/>
            </a:pPr>
            <a:r>
              <a:rPr lang="en" sz="1200" u="sng">
                <a:solidFill>
                  <a:schemeClr val="hlink"/>
                </a:solidFill>
                <a:hlinkClick r:id="rId6"/>
              </a:rPr>
              <a:t>https://ca.indeed.com/jobs?q=react+developer&amp;l=Edmonton%2C+AB</a:t>
            </a:r>
            <a:endParaRPr sz="1200"/>
          </a:p>
          <a:p>
            <a:pPr indent="0" lvl="0" marL="0" rtl="0" algn="l">
              <a:spcBef>
                <a:spcPts val="1600"/>
              </a:spcBef>
              <a:spcAft>
                <a:spcPts val="0"/>
              </a:spcAft>
              <a:buNone/>
            </a:pPr>
            <a:r>
              <a:rPr lang="en" sz="1200"/>
              <a:t>Trends (Jquery going down React going up in the last 5 years).</a:t>
            </a:r>
            <a:endParaRPr sz="1200"/>
          </a:p>
          <a:p>
            <a:pPr indent="-304800" lvl="0" marL="457200" rtl="0" algn="l">
              <a:spcBef>
                <a:spcPts val="1600"/>
              </a:spcBef>
              <a:spcAft>
                <a:spcPts val="0"/>
              </a:spcAft>
              <a:buSzPts val="1200"/>
              <a:buChar char="●"/>
            </a:pPr>
            <a:r>
              <a:rPr lang="en" sz="1200" u="sng">
                <a:solidFill>
                  <a:schemeClr val="hlink"/>
                </a:solidFill>
                <a:hlinkClick r:id="rId7"/>
              </a:rPr>
              <a:t>https://trends.google.com/trends/explore?date=today%205-y&amp;geo=US&amp;q=%2Fm%2F0268gyp,%2Fm%2F012l1vxv</a:t>
            </a:r>
            <a:r>
              <a:rPr lang="en" sz="1200"/>
              <a: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12" name="Google Shape;112;p21"/>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What is React</a:t>
            </a:r>
            <a:endParaRPr sz="1600"/>
          </a:p>
          <a:p>
            <a:pPr indent="-330200" lvl="0" marL="457200" rtl="0" algn="l">
              <a:spcBef>
                <a:spcPts val="0"/>
              </a:spcBef>
              <a:spcAft>
                <a:spcPts val="0"/>
              </a:spcAft>
              <a:buSzPts val="1600"/>
              <a:buAutoNum type="arabicPeriod"/>
            </a:pPr>
            <a:r>
              <a:rPr lang="en" sz="1600"/>
              <a:t>Why use React</a:t>
            </a:r>
            <a:endParaRPr sz="1600"/>
          </a:p>
          <a:p>
            <a:pPr indent="-330200" lvl="0" marL="457200" rtl="0" algn="l">
              <a:spcBef>
                <a:spcPts val="0"/>
              </a:spcBef>
              <a:spcAft>
                <a:spcPts val="0"/>
              </a:spcAft>
              <a:buSzPts val="1600"/>
              <a:buAutoNum type="arabicPeriod"/>
            </a:pPr>
            <a:r>
              <a:rPr lang="en" sz="1600"/>
              <a:t>React Components</a:t>
            </a:r>
            <a:endParaRPr sz="1600"/>
          </a:p>
          <a:p>
            <a:pPr indent="-330200" lvl="0" marL="457200" rtl="0" algn="l">
              <a:spcBef>
                <a:spcPts val="0"/>
              </a:spcBef>
              <a:spcAft>
                <a:spcPts val="0"/>
              </a:spcAft>
              <a:buSzPts val="1600"/>
              <a:buAutoNum type="arabicPeriod"/>
            </a:pPr>
            <a:r>
              <a:rPr lang="en" sz="1600"/>
              <a:t>What does it look like?</a:t>
            </a:r>
            <a:endParaRPr sz="1600"/>
          </a:p>
          <a:p>
            <a:pPr indent="-330200" lvl="0" marL="457200" rtl="0" algn="l">
              <a:spcBef>
                <a:spcPts val="0"/>
              </a:spcBef>
              <a:spcAft>
                <a:spcPts val="0"/>
              </a:spcAft>
              <a:buSzPts val="1600"/>
              <a:buAutoNum type="arabicPeriod"/>
            </a:pPr>
            <a:r>
              <a:rPr lang="en" sz="1600"/>
              <a:t>JSX</a:t>
            </a:r>
            <a:endParaRPr sz="1600"/>
          </a:p>
          <a:p>
            <a:pPr indent="-330200" lvl="0" marL="457200" rtl="0" algn="l">
              <a:spcBef>
                <a:spcPts val="0"/>
              </a:spcBef>
              <a:spcAft>
                <a:spcPts val="0"/>
              </a:spcAft>
              <a:buSzPts val="1600"/>
              <a:buAutoNum type="arabicPeriod"/>
            </a:pPr>
            <a:r>
              <a:rPr lang="en" sz="1600"/>
              <a:t>A Class Based Component with JSX</a:t>
            </a:r>
            <a:endParaRPr sz="1600"/>
          </a:p>
          <a:p>
            <a:pPr indent="-330200" lvl="0" marL="457200" rtl="0" algn="l">
              <a:spcBef>
                <a:spcPts val="0"/>
              </a:spcBef>
              <a:spcAft>
                <a:spcPts val="0"/>
              </a:spcAft>
              <a:buSzPts val="1600"/>
              <a:buAutoNum type="arabicPeriod"/>
            </a:pPr>
            <a:r>
              <a:rPr lang="en" sz="1600"/>
              <a:t>A Function Based Component (Hook) with JSX</a:t>
            </a:r>
            <a:endParaRPr sz="1600"/>
          </a:p>
          <a:p>
            <a:pPr indent="-330200" lvl="0" marL="457200" rtl="0" algn="l">
              <a:spcBef>
                <a:spcPts val="0"/>
              </a:spcBef>
              <a:spcAft>
                <a:spcPts val="0"/>
              </a:spcAft>
              <a:buSzPts val="1600"/>
              <a:buAutoNum type="arabicPeriod"/>
            </a:pPr>
            <a:r>
              <a:rPr lang="en" sz="1600"/>
              <a:t>Props (parameters for a component)</a:t>
            </a:r>
            <a:endParaRPr sz="1600"/>
          </a:p>
          <a:p>
            <a:pPr indent="-330200" lvl="0" marL="457200" rtl="0" algn="l">
              <a:spcBef>
                <a:spcPts val="0"/>
              </a:spcBef>
              <a:spcAft>
                <a:spcPts val="0"/>
              </a:spcAft>
              <a:buSzPts val="1600"/>
              <a:buAutoNum type="arabicPeriod"/>
            </a:pPr>
            <a:r>
              <a:rPr lang="en" sz="1600"/>
              <a:t>Challenge!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