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Slab-regular.fntdata"/><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Mono-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c5d4784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c5d4784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c3c4c95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c3c4c95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c3c4c95f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c3c4c95f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c5d4784e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c5d4784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b7feda19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b7feda19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ba68f78a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ba68f78a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b72d3eb4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b72d3eb4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b7fcc622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b7fcc622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ad3a4879e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ad3a4879e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c141908b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c141908b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ad3a487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ad3a487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c5d4784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c5d4784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b7feda1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b7feda1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c25a4f3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c25a4f3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c5d4784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c5d4784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b7feda19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b7feda1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jsbin.com/pakefox/edit?js,console" TargetMode="External"/><Relationship Id="rId4" Type="http://schemas.openxmlformats.org/officeDocument/2006/relationships/hyperlink" Target="https://jsbin.com/tokubodise/1/edit?js,conso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jsbin.com/lutohaf/14/edit?js,consol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readthedocs.org/" TargetMode="External"/><Relationship Id="rId4" Type="http://schemas.openxmlformats.org/officeDocument/2006/relationships/hyperlink" Target="https://jsdoc.app/about-getting-started.html" TargetMode="External"/><Relationship Id="rId5" Type="http://schemas.openxmlformats.org/officeDocument/2006/relationships/hyperlink" Target="https://devhints.io/jsdo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exploringjs.com/es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jsbin.com/venucoh/edit?js,consol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jsbin.com/bipugin/edit?js,conso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jsbin.com/gahulod/5/edit?js,consol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Advanced Javascript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DMIT 2008</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128" name="Google Shape;128;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Expectations</a:t>
            </a:r>
            <a:endParaRPr/>
          </a:p>
          <a:p>
            <a:pPr indent="-342900" lvl="0" marL="457200" rtl="0" algn="l">
              <a:spcBef>
                <a:spcPts val="0"/>
              </a:spcBef>
              <a:spcAft>
                <a:spcPts val="0"/>
              </a:spcAft>
              <a:buSzPts val="1800"/>
              <a:buAutoNum type="arabicPeriod"/>
            </a:pPr>
            <a:r>
              <a:rPr lang="en"/>
              <a:t>Arrow Functions and Default Parameters in ES6</a:t>
            </a:r>
            <a:endParaRPr/>
          </a:p>
          <a:p>
            <a:pPr indent="-342900" lvl="0" marL="457200" rtl="0" algn="l">
              <a:spcBef>
                <a:spcPts val="0"/>
              </a:spcBef>
              <a:spcAft>
                <a:spcPts val="0"/>
              </a:spcAft>
              <a:buSzPts val="1800"/>
              <a:buAutoNum type="arabicPeriod"/>
            </a:pPr>
            <a:r>
              <a:rPr lang="en"/>
              <a:t>Destructuring objects</a:t>
            </a:r>
            <a:endParaRPr/>
          </a:p>
          <a:p>
            <a:pPr indent="-342900" lvl="0" marL="457200" rtl="0" algn="l">
              <a:spcBef>
                <a:spcPts val="0"/>
              </a:spcBef>
              <a:spcAft>
                <a:spcPts val="0"/>
              </a:spcAft>
              <a:buSzPts val="1800"/>
              <a:buAutoNum type="arabicPeriod"/>
            </a:pPr>
            <a:r>
              <a:rPr lang="en"/>
              <a:t>Code Documentation Why?</a:t>
            </a:r>
            <a:endParaRPr/>
          </a:p>
          <a:p>
            <a:pPr indent="-342900" lvl="0" marL="457200" rtl="0" algn="l">
              <a:spcBef>
                <a:spcPts val="0"/>
              </a:spcBef>
              <a:spcAft>
                <a:spcPts val="0"/>
              </a:spcAft>
              <a:buSzPts val="1800"/>
              <a:buAutoNum type="arabicPeriod"/>
            </a:pPr>
            <a:r>
              <a:rPr lang="en"/>
              <a:t>Javascript and JSDoc.</a:t>
            </a:r>
            <a:endParaRPr/>
          </a:p>
          <a:p>
            <a:pPr indent="-342900" lvl="0" marL="457200" rtl="0" algn="l">
              <a:spcBef>
                <a:spcPts val="0"/>
              </a:spcBef>
              <a:spcAft>
                <a:spcPts val="0"/>
              </a:spcAft>
              <a:buSzPts val="1800"/>
              <a:buAutoNum type="arabicPeriod"/>
            </a:pPr>
            <a:r>
              <a:rPr lang="en"/>
              <a:t>Example</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Spread Operator</a:t>
            </a:r>
            <a:endParaRPr/>
          </a:p>
        </p:txBody>
      </p:sp>
      <p:sp>
        <p:nvSpPr>
          <p:cNvPr id="134" name="Google Shape;134;p23"/>
          <p:cNvSpPr txBox="1"/>
          <p:nvPr>
            <p:ph idx="1" type="body"/>
          </p:nvPr>
        </p:nvSpPr>
        <p:spPr>
          <a:xfrm>
            <a:off x="350900" y="1238200"/>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Spread operator allows you to “spread” an array or object into a new array or object.</a:t>
            </a:r>
            <a:endParaRPr sz="1200"/>
          </a:p>
          <a:p>
            <a:pPr indent="0" lvl="0" marL="0" rtl="0" algn="l">
              <a:spcBef>
                <a:spcPts val="1600"/>
              </a:spcBef>
              <a:spcAft>
                <a:spcPts val="0"/>
              </a:spcAft>
              <a:buNone/>
            </a:pPr>
            <a:r>
              <a:rPr lang="en" sz="1200"/>
              <a:t>On the right you can see in example #1 that we can use the spread operator to “put” one array into another. You can see that the arrays are combined.  This is a really nice way of using arrays.</a:t>
            </a:r>
            <a:endParaRPr sz="1200"/>
          </a:p>
          <a:p>
            <a:pPr indent="0" lvl="0" marL="0" rtl="0" algn="l">
              <a:spcBef>
                <a:spcPts val="1600"/>
              </a:spcBef>
              <a:spcAft>
                <a:spcPts val="1600"/>
              </a:spcAft>
              <a:buNone/>
            </a:pPr>
            <a:r>
              <a:rPr lang="en" sz="1200"/>
              <a:t>In the second example, we can see how we can combine two javascript objects together so that the keys of of the first object “</a:t>
            </a:r>
            <a:r>
              <a:rPr lang="en" sz="1150">
                <a:solidFill>
                  <a:srgbClr val="ECEFF1"/>
                </a:solidFill>
                <a:latin typeface="Roboto Mono"/>
                <a:ea typeface="Roboto Mono"/>
                <a:cs typeface="Roboto Mono"/>
                <a:sym typeface="Roboto Mono"/>
              </a:rPr>
              <a:t>catDetails</a:t>
            </a:r>
            <a:r>
              <a:rPr lang="en" sz="1200"/>
              <a:t>” are now present in “</a:t>
            </a:r>
            <a:r>
              <a:rPr lang="en" sz="1150">
                <a:solidFill>
                  <a:srgbClr val="ECEFF1"/>
                </a:solidFill>
                <a:latin typeface="Roboto Mono"/>
                <a:ea typeface="Roboto Mono"/>
                <a:cs typeface="Roboto Mono"/>
                <a:sym typeface="Roboto Mono"/>
              </a:rPr>
              <a:t>cat</a:t>
            </a:r>
            <a:r>
              <a:rPr lang="en" sz="1200"/>
              <a:t>”. The order of when you import the “</a:t>
            </a:r>
            <a:r>
              <a:rPr lang="en" sz="1150">
                <a:solidFill>
                  <a:srgbClr val="ECEFF1"/>
                </a:solidFill>
                <a:latin typeface="Roboto Mono"/>
                <a:ea typeface="Roboto Mono"/>
                <a:cs typeface="Roboto Mono"/>
                <a:sym typeface="Roboto Mono"/>
              </a:rPr>
              <a:t>catDetails</a:t>
            </a:r>
            <a:r>
              <a:rPr lang="en" sz="1200"/>
              <a:t>”.</a:t>
            </a:r>
            <a:endParaRPr sz="1200"/>
          </a:p>
        </p:txBody>
      </p:sp>
      <p:sp>
        <p:nvSpPr>
          <p:cNvPr id="135" name="Google Shape;135;p23"/>
          <p:cNvSpPr txBox="1"/>
          <p:nvPr>
            <p:ph idx="1" type="body"/>
          </p:nvPr>
        </p:nvSpPr>
        <p:spPr>
          <a:xfrm>
            <a:off x="5708075" y="81225"/>
            <a:ext cx="1409100" cy="37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Live Demo</a:t>
            </a:r>
            <a:endParaRPr/>
          </a:p>
        </p:txBody>
      </p:sp>
      <p:sp>
        <p:nvSpPr>
          <p:cNvPr id="136" name="Google Shape;136;p23"/>
          <p:cNvSpPr txBox="1"/>
          <p:nvPr/>
        </p:nvSpPr>
        <p:spPr>
          <a:xfrm>
            <a:off x="4396050" y="458025"/>
            <a:ext cx="4825200" cy="16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someFruits = [</a:t>
            </a:r>
            <a:r>
              <a:rPr lang="en" sz="1150">
                <a:solidFill>
                  <a:srgbClr val="9CCC65"/>
                </a:solidFill>
                <a:latin typeface="Roboto Mono"/>
                <a:ea typeface="Roboto Mono"/>
                <a:cs typeface="Roboto Mono"/>
                <a:sym typeface="Roboto Mono"/>
              </a:rPr>
              <a:t>"apple"</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"oranges"</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"bananas"</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someVeggies = [</a:t>
            </a:r>
            <a:r>
              <a:rPr lang="en" sz="1150">
                <a:solidFill>
                  <a:srgbClr val="9CCC65"/>
                </a:solidFill>
                <a:latin typeface="Roboto Mono"/>
                <a:ea typeface="Roboto Mono"/>
                <a:cs typeface="Roboto Mono"/>
                <a:sym typeface="Roboto Mono"/>
              </a:rPr>
              <a:t>"potato"</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"carrots"</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food = [</a:t>
            </a:r>
            <a:r>
              <a:rPr lang="en" sz="1150">
                <a:solidFill>
                  <a:srgbClr val="9CCC65"/>
                </a:solidFill>
                <a:latin typeface="Roboto Mono"/>
                <a:ea typeface="Roboto Mono"/>
                <a:cs typeface="Roboto Mono"/>
                <a:sym typeface="Roboto Mono"/>
              </a:rPr>
              <a:t>"rice"</a:t>
            </a:r>
            <a:r>
              <a:rPr lang="en" sz="1150">
                <a:solidFill>
                  <a:srgbClr val="ECEFF1"/>
                </a:solidFill>
                <a:latin typeface="Roboto Mono"/>
                <a:ea typeface="Roboto Mono"/>
                <a:cs typeface="Roboto Mono"/>
                <a:sym typeface="Roboto Mono"/>
              </a:rPr>
              <a:t>, ...someFruits, ...someVeggies];</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console.log(food);</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F06292"/>
                </a:solidFill>
                <a:latin typeface="Roboto Mono"/>
                <a:ea typeface="Roboto Mono"/>
                <a:cs typeface="Roboto Mono"/>
                <a:sym typeface="Roboto Mono"/>
              </a:rPr>
              <a:t>// output: ["rice", "apple", "oranges",</a:t>
            </a:r>
            <a:endParaRPr sz="1150">
              <a:solidFill>
                <a:srgbClr val="F06292"/>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F06292"/>
                </a:solidFill>
                <a:latin typeface="Roboto Mono"/>
                <a:ea typeface="Roboto Mono"/>
                <a:cs typeface="Roboto Mono"/>
                <a:sym typeface="Roboto Mono"/>
              </a:rPr>
              <a:t>//          "bananas", "potato", "carrots"]</a:t>
            </a:r>
            <a:endParaRPr sz="1150">
              <a:solidFill>
                <a:srgbClr val="F06292"/>
              </a:solidFill>
              <a:latin typeface="Roboto Mono"/>
              <a:ea typeface="Roboto Mono"/>
              <a:cs typeface="Roboto Mono"/>
              <a:sym typeface="Roboto Mono"/>
            </a:endParaRPr>
          </a:p>
        </p:txBody>
      </p:sp>
      <p:sp>
        <p:nvSpPr>
          <p:cNvPr id="137" name="Google Shape;137;p23"/>
          <p:cNvSpPr txBox="1"/>
          <p:nvPr>
            <p:ph idx="1" type="body"/>
          </p:nvPr>
        </p:nvSpPr>
        <p:spPr>
          <a:xfrm>
            <a:off x="5708075" y="2478725"/>
            <a:ext cx="1409100" cy="37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4"/>
              </a:rPr>
              <a:t>Live Demo</a:t>
            </a:r>
            <a:endParaRPr/>
          </a:p>
        </p:txBody>
      </p:sp>
      <p:sp>
        <p:nvSpPr>
          <p:cNvPr id="138" name="Google Shape;138;p23"/>
          <p:cNvSpPr txBox="1"/>
          <p:nvPr>
            <p:ph idx="1" type="body"/>
          </p:nvPr>
        </p:nvSpPr>
        <p:spPr>
          <a:xfrm>
            <a:off x="4396050" y="81225"/>
            <a:ext cx="1221000" cy="37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Example #1:</a:t>
            </a:r>
            <a:endParaRPr/>
          </a:p>
        </p:txBody>
      </p:sp>
      <p:sp>
        <p:nvSpPr>
          <p:cNvPr id="139" name="Google Shape;139;p23"/>
          <p:cNvSpPr txBox="1"/>
          <p:nvPr/>
        </p:nvSpPr>
        <p:spPr>
          <a:xfrm>
            <a:off x="4396050" y="2478725"/>
            <a:ext cx="1258200" cy="37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1"/>
                </a:solidFill>
                <a:latin typeface="Roboto"/>
                <a:ea typeface="Roboto"/>
                <a:cs typeface="Roboto"/>
                <a:sym typeface="Roboto"/>
              </a:rPr>
              <a:t>Example #2:</a:t>
            </a:r>
            <a:endParaRPr>
              <a:solidFill>
                <a:schemeClr val="dk1"/>
              </a:solidFill>
              <a:latin typeface="Roboto"/>
              <a:ea typeface="Roboto"/>
              <a:cs typeface="Roboto"/>
              <a:sym typeface="Roboto"/>
            </a:endParaRPr>
          </a:p>
        </p:txBody>
      </p:sp>
      <p:sp>
        <p:nvSpPr>
          <p:cNvPr id="140" name="Google Shape;140;p23"/>
          <p:cNvSpPr txBox="1"/>
          <p:nvPr/>
        </p:nvSpPr>
        <p:spPr>
          <a:xfrm>
            <a:off x="4396050" y="2760475"/>
            <a:ext cx="4329300" cy="19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catDetails = { sound: </a:t>
            </a:r>
            <a:r>
              <a:rPr lang="en" sz="1150">
                <a:solidFill>
                  <a:srgbClr val="9CCC65"/>
                </a:solidFill>
                <a:latin typeface="Roboto Mono"/>
                <a:ea typeface="Roboto Mono"/>
                <a:cs typeface="Roboto Mono"/>
                <a:sym typeface="Roboto Mono"/>
              </a:rPr>
              <a:t>"meow"</a:t>
            </a:r>
            <a:r>
              <a:rPr lang="en" sz="1150">
                <a:solidFill>
                  <a:srgbClr val="ECEFF1"/>
                </a:solidFill>
                <a:latin typeface="Roboto Mono"/>
                <a:ea typeface="Roboto Mono"/>
                <a:cs typeface="Roboto Mono"/>
                <a:sym typeface="Roboto Mono"/>
              </a:rPr>
              <a:t>, legs: </a:t>
            </a:r>
            <a:r>
              <a:rPr lang="en" sz="1150">
                <a:solidFill>
                  <a:srgbClr val="9CCC65"/>
                </a:solidFill>
                <a:latin typeface="Roboto Mono"/>
                <a:ea typeface="Roboto Mono"/>
                <a:cs typeface="Roboto Mono"/>
                <a:sym typeface="Roboto Mono"/>
              </a:rPr>
              <a:t>"4"</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cat =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name: </a:t>
            </a:r>
            <a:r>
              <a:rPr lang="en" sz="1150">
                <a:solidFill>
                  <a:srgbClr val="9CCC65"/>
                </a:solidFill>
                <a:latin typeface="Roboto Mono"/>
                <a:ea typeface="Roboto Mono"/>
                <a:cs typeface="Roboto Mono"/>
                <a:sym typeface="Roboto Mono"/>
              </a:rPr>
              <a:t>"Ghost"</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age: </a:t>
            </a:r>
            <a:r>
              <a:rPr lang="en" sz="1150">
                <a:solidFill>
                  <a:srgbClr val="9CCC65"/>
                </a:solidFill>
                <a:latin typeface="Roboto Mono"/>
                <a:ea typeface="Roboto Mono"/>
                <a:cs typeface="Roboto Mono"/>
                <a:sym typeface="Roboto Mono"/>
              </a:rPr>
              <a:t>"5"</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...catDetails</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console.log(cat)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F06292"/>
                </a:solidFill>
                <a:latin typeface="Roboto Mono"/>
                <a:ea typeface="Roboto Mono"/>
                <a:cs typeface="Roboto Mono"/>
                <a:sym typeface="Roboto Mono"/>
              </a:rPr>
              <a:t>// output: { age: "5", legs: "4",</a:t>
            </a:r>
            <a:br>
              <a:rPr lang="en" sz="1150">
                <a:solidFill>
                  <a:srgbClr val="F06292"/>
                </a:solidFill>
                <a:latin typeface="Roboto Mono"/>
                <a:ea typeface="Roboto Mono"/>
                <a:cs typeface="Roboto Mono"/>
                <a:sym typeface="Roboto Mono"/>
              </a:rPr>
            </a:br>
            <a:r>
              <a:rPr lang="en" sz="1150">
                <a:solidFill>
                  <a:srgbClr val="F06292"/>
                </a:solidFill>
                <a:latin typeface="Roboto Mono"/>
                <a:ea typeface="Roboto Mono"/>
                <a:cs typeface="Roboto Mono"/>
                <a:sym typeface="Roboto Mono"/>
              </a:rPr>
              <a:t>//           name: "Ghost", sound: "meow" }</a:t>
            </a:r>
            <a:endParaRPr sz="1150">
              <a:solidFill>
                <a:srgbClr val="F06292"/>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Spread Operator Functions</a:t>
            </a:r>
            <a:endParaRPr/>
          </a:p>
        </p:txBody>
      </p:sp>
      <p:sp>
        <p:nvSpPr>
          <p:cNvPr id="146" name="Google Shape;146;p24"/>
          <p:cNvSpPr txBox="1"/>
          <p:nvPr>
            <p:ph idx="1" type="body"/>
          </p:nvPr>
        </p:nvSpPr>
        <p:spPr>
          <a:xfrm>
            <a:off x="321300" y="1238200"/>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learned on the last slide that we can use the spread operator into objects and arrays. What’s great about the spread operator is that you can use an arrays’ values as arguments to a function.</a:t>
            </a:r>
            <a:endParaRPr sz="1200"/>
          </a:p>
          <a:p>
            <a:pPr indent="0" lvl="0" marL="0" rtl="0" algn="l">
              <a:spcBef>
                <a:spcPts val="1600"/>
              </a:spcBef>
              <a:spcAft>
                <a:spcPts val="0"/>
              </a:spcAft>
              <a:buNone/>
            </a:pPr>
            <a:r>
              <a:rPr lang="en" sz="1200"/>
              <a:t>On the right we have a function “</a:t>
            </a:r>
            <a:r>
              <a:rPr lang="en" sz="1150">
                <a:solidFill>
                  <a:srgbClr val="ECEFF1"/>
                </a:solidFill>
                <a:latin typeface="Roboto Mono"/>
                <a:ea typeface="Roboto Mono"/>
                <a:cs typeface="Roboto Mono"/>
                <a:sym typeface="Roboto Mono"/>
              </a:rPr>
              <a:t>pet</a:t>
            </a:r>
            <a:r>
              <a:rPr lang="en" sz="1200"/>
              <a:t>” that takes in two parameters. </a:t>
            </a:r>
            <a:endParaRPr sz="1200"/>
          </a:p>
          <a:p>
            <a:pPr indent="0" lvl="0" marL="0" rtl="0" algn="l">
              <a:spcBef>
                <a:spcPts val="1600"/>
              </a:spcBef>
              <a:spcAft>
                <a:spcPts val="0"/>
              </a:spcAft>
              <a:buNone/>
            </a:pPr>
            <a:r>
              <a:rPr lang="en" sz="1200"/>
              <a:t>The array “</a:t>
            </a:r>
            <a:r>
              <a:rPr lang="en" sz="1150">
                <a:solidFill>
                  <a:srgbClr val="ECEFF1"/>
                </a:solidFill>
                <a:latin typeface="Roboto Mono"/>
                <a:ea typeface="Roboto Mono"/>
                <a:cs typeface="Roboto Mono"/>
                <a:sym typeface="Roboto Mono"/>
              </a:rPr>
              <a:t>catFuncParams</a:t>
            </a:r>
            <a:r>
              <a:rPr lang="en" sz="1200"/>
              <a:t>” has two values.</a:t>
            </a:r>
            <a:endParaRPr sz="1200"/>
          </a:p>
          <a:p>
            <a:pPr indent="0" lvl="0" marL="0" rtl="0" algn="l">
              <a:spcBef>
                <a:spcPts val="1600"/>
              </a:spcBef>
              <a:spcAft>
                <a:spcPts val="0"/>
              </a:spcAft>
              <a:buNone/>
            </a:pPr>
            <a:r>
              <a:rPr lang="en" sz="1200"/>
              <a:t>When you call “</a:t>
            </a:r>
            <a:r>
              <a:rPr lang="en" sz="1150">
                <a:solidFill>
                  <a:srgbClr val="ECEFF1"/>
                </a:solidFill>
                <a:latin typeface="Roboto Mono"/>
                <a:ea typeface="Roboto Mono"/>
                <a:cs typeface="Roboto Mono"/>
                <a:sym typeface="Roboto Mono"/>
              </a:rPr>
              <a:t>pet(...cat);</a:t>
            </a:r>
            <a:r>
              <a:rPr lang="en" sz="1200"/>
              <a:t>” the first value of the array will be the first argument, and the second value of the array will be the second argument.</a:t>
            </a:r>
            <a:endParaRPr sz="1200"/>
          </a:p>
          <a:p>
            <a:pPr indent="0" lvl="0" marL="0" rtl="0" algn="l">
              <a:spcBef>
                <a:spcPts val="1600"/>
              </a:spcBef>
              <a:spcAft>
                <a:spcPts val="1600"/>
              </a:spcAft>
              <a:buNone/>
            </a:pPr>
            <a:r>
              <a:t/>
            </a:r>
            <a:endParaRPr sz="1200"/>
          </a:p>
        </p:txBody>
      </p:sp>
      <p:sp>
        <p:nvSpPr>
          <p:cNvPr id="147" name="Google Shape;147;p24"/>
          <p:cNvSpPr txBox="1"/>
          <p:nvPr>
            <p:ph idx="1" type="body"/>
          </p:nvPr>
        </p:nvSpPr>
        <p:spPr>
          <a:xfrm>
            <a:off x="5900475" y="3940300"/>
            <a:ext cx="1409100" cy="37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Live Demo</a:t>
            </a:r>
            <a:endParaRPr/>
          </a:p>
        </p:txBody>
      </p:sp>
      <p:sp>
        <p:nvSpPr>
          <p:cNvPr id="148" name="Google Shape;148;p24"/>
          <p:cNvSpPr txBox="1"/>
          <p:nvPr/>
        </p:nvSpPr>
        <p:spPr>
          <a:xfrm>
            <a:off x="4321200" y="1277650"/>
            <a:ext cx="4718700" cy="24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catFuncParams = [</a:t>
            </a:r>
            <a:r>
              <a:rPr lang="en" sz="1150">
                <a:solidFill>
                  <a:srgbClr val="9CCC65"/>
                </a:solidFill>
                <a:latin typeface="Roboto Mono"/>
                <a:ea typeface="Roboto Mono"/>
                <a:cs typeface="Roboto Mono"/>
                <a:sym typeface="Roboto Mono"/>
              </a:rPr>
              <a:t>"Gambit"</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"prrr"</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const</a:t>
            </a:r>
            <a:r>
              <a:rPr lang="en" sz="1150">
                <a:solidFill>
                  <a:srgbClr val="ECEFF1"/>
                </a:solidFill>
                <a:latin typeface="Roboto Mono"/>
                <a:ea typeface="Roboto Mono"/>
                <a:cs typeface="Roboto Mono"/>
                <a:sym typeface="Roboto Mono"/>
              </a:rPr>
              <a:t> pet = (name=</a:t>
            </a:r>
            <a:r>
              <a:rPr lang="en" sz="1150">
                <a:solidFill>
                  <a:srgbClr val="9CCC65"/>
                </a:solidFill>
                <a:latin typeface="Roboto Mono"/>
                <a:ea typeface="Roboto Mono"/>
                <a:cs typeface="Roboto Mono"/>
                <a:sym typeface="Roboto Mono"/>
              </a:rPr>
              <a:t>"Marshmallow"</a:t>
            </a:r>
            <a:r>
              <a:rPr lang="en" sz="1150">
                <a:solidFill>
                  <a:srgbClr val="ECEFF1"/>
                </a:solidFill>
                <a:latin typeface="Roboto Mono"/>
                <a:ea typeface="Roboto Mono"/>
                <a:cs typeface="Roboto Mono"/>
                <a:sym typeface="Roboto Mono"/>
              </a:rPr>
              <a:t>, sound=</a:t>
            </a:r>
            <a:r>
              <a:rPr lang="en" sz="1150">
                <a:solidFill>
                  <a:srgbClr val="9CCC65"/>
                </a:solidFill>
                <a:latin typeface="Roboto Mono"/>
                <a:ea typeface="Roboto Mono"/>
                <a:cs typeface="Roboto Mono"/>
                <a:sym typeface="Roboto Mono"/>
              </a:rPr>
              <a:t>"meow"</a:t>
            </a:r>
            <a:r>
              <a:rPr lang="en" sz="1150">
                <a:solidFill>
                  <a:srgbClr val="ECEFF1"/>
                </a:solidFill>
                <a:latin typeface="Roboto Mono"/>
                <a:ea typeface="Roboto Mono"/>
                <a:cs typeface="Roboto Mono"/>
                <a:sym typeface="Roboto Mono"/>
              </a:rPr>
              <a:t>) =&gt;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console.log(`${name} looks and says ${sound}`)</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pet();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output: "Marshmallow looks and says meow"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pet(...cat);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F06292"/>
                </a:solidFill>
                <a:latin typeface="Roboto Mono"/>
                <a:ea typeface="Roboto Mono"/>
                <a:cs typeface="Roboto Mono"/>
                <a:sym typeface="Roboto Mono"/>
              </a:rPr>
              <a:t>// output: "Gambit looks and says prrr"</a:t>
            </a:r>
            <a:endParaRPr sz="1150">
              <a:solidFill>
                <a:srgbClr val="F06292"/>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154" name="Google Shape;154;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Expectations</a:t>
            </a:r>
            <a:endParaRPr/>
          </a:p>
          <a:p>
            <a:pPr indent="-342900" lvl="0" marL="457200" rtl="0" algn="l">
              <a:spcBef>
                <a:spcPts val="0"/>
              </a:spcBef>
              <a:spcAft>
                <a:spcPts val="0"/>
              </a:spcAft>
              <a:buSzPts val="1800"/>
              <a:buAutoNum type="arabicPeriod"/>
            </a:pPr>
            <a:r>
              <a:rPr lang="en"/>
              <a:t>Arrow Functions and Default Parameters in ES6</a:t>
            </a:r>
            <a:endParaRPr/>
          </a:p>
          <a:p>
            <a:pPr indent="-342900" lvl="0" marL="457200" rtl="0" algn="l">
              <a:spcBef>
                <a:spcPts val="0"/>
              </a:spcBef>
              <a:spcAft>
                <a:spcPts val="0"/>
              </a:spcAft>
              <a:buSzPts val="1800"/>
              <a:buAutoNum type="arabicPeriod"/>
            </a:pPr>
            <a:r>
              <a:rPr lang="en"/>
              <a:t>Destructuring objects</a:t>
            </a:r>
            <a:endParaRPr/>
          </a:p>
          <a:p>
            <a:pPr indent="-342900" lvl="0" marL="457200" rtl="0" algn="l">
              <a:spcBef>
                <a:spcPts val="0"/>
              </a:spcBef>
              <a:spcAft>
                <a:spcPts val="0"/>
              </a:spcAft>
              <a:buSzPts val="1800"/>
              <a:buAutoNum type="arabicPeriod"/>
            </a:pPr>
            <a:r>
              <a:rPr lang="en"/>
              <a:t>Code Documentation Why?</a:t>
            </a:r>
            <a:endParaRPr/>
          </a:p>
          <a:p>
            <a:pPr indent="-342900" lvl="0" marL="457200" rtl="0" algn="l">
              <a:spcBef>
                <a:spcPts val="0"/>
              </a:spcBef>
              <a:spcAft>
                <a:spcPts val="0"/>
              </a:spcAft>
              <a:buSzPts val="1800"/>
              <a:buAutoNum type="arabicPeriod"/>
            </a:pPr>
            <a:r>
              <a:rPr lang="en"/>
              <a:t>Javascript and JSDoc.</a:t>
            </a:r>
            <a:endParaRPr/>
          </a:p>
          <a:p>
            <a:pPr indent="-342900" lvl="0" marL="457200" rtl="0" algn="l">
              <a:spcBef>
                <a:spcPts val="0"/>
              </a:spcBef>
              <a:spcAft>
                <a:spcPts val="0"/>
              </a:spcAft>
              <a:buSzPts val="1800"/>
              <a:buAutoNum type="arabicPeriod"/>
            </a:pPr>
            <a:r>
              <a:rPr lang="en"/>
              <a:t>Example</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Documentation</a:t>
            </a:r>
            <a:endParaRPr/>
          </a:p>
        </p:txBody>
      </p:sp>
      <p:sp>
        <p:nvSpPr>
          <p:cNvPr id="160" name="Google Shape;160;p26"/>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Documentation in code is very important, especially when you’re dealing with large projects (say open source). </a:t>
            </a:r>
            <a:endParaRPr sz="1200"/>
          </a:p>
          <a:p>
            <a:pPr indent="0" lvl="0" marL="0" rtl="0" algn="l">
              <a:spcBef>
                <a:spcPts val="1600"/>
              </a:spcBef>
              <a:spcAft>
                <a:spcPts val="0"/>
              </a:spcAft>
              <a:buNone/>
            </a:pPr>
            <a:r>
              <a:rPr lang="en" sz="1200"/>
              <a:t>Documentation comes in many different ways, there is documentation that explains the usage of the project explicitly (for example </a:t>
            </a:r>
            <a:r>
              <a:rPr lang="en" sz="1200" u="sng">
                <a:solidFill>
                  <a:schemeClr val="hlink"/>
                </a:solidFill>
                <a:hlinkClick r:id="rId3"/>
              </a:rPr>
              <a:t>https://readthedocs.org/</a:t>
            </a:r>
            <a:r>
              <a:rPr lang="en" sz="1200"/>
              <a:t> gives this for a whole bunch of projects).</a:t>
            </a:r>
            <a:endParaRPr sz="1200"/>
          </a:p>
          <a:p>
            <a:pPr indent="0" lvl="0" marL="0" rtl="0" algn="l">
              <a:spcBef>
                <a:spcPts val="1600"/>
              </a:spcBef>
              <a:spcAft>
                <a:spcPts val="0"/>
              </a:spcAft>
              <a:buNone/>
            </a:pPr>
            <a:r>
              <a:rPr lang="en" sz="1200"/>
              <a:t>One of the most important things when in the code in large project, is explaining what the code is doing what to pass into the function and what it returns. You can do this with </a:t>
            </a:r>
            <a:r>
              <a:rPr lang="en" sz="1200" u="sng">
                <a:solidFill>
                  <a:schemeClr val="hlink"/>
                </a:solidFill>
                <a:hlinkClick r:id="rId4"/>
              </a:rPr>
              <a:t>JSDoc</a:t>
            </a:r>
            <a:r>
              <a:rPr lang="en" sz="1200"/>
              <a:t>, we’re going to use this to describe our code.</a:t>
            </a:r>
            <a:endParaRPr sz="1200"/>
          </a:p>
          <a:p>
            <a:pPr indent="0" lvl="0" marL="0" rtl="0" algn="l">
              <a:spcBef>
                <a:spcPts val="1600"/>
              </a:spcBef>
              <a:spcAft>
                <a:spcPts val="0"/>
              </a:spcAft>
              <a:buNone/>
            </a:pPr>
            <a:r>
              <a:rPr lang="en" sz="1200"/>
              <a:t>Look here for a cheat sheat: </a:t>
            </a:r>
            <a:r>
              <a:rPr lang="en" sz="1200" u="sng">
                <a:solidFill>
                  <a:schemeClr val="hlink"/>
                </a:solidFill>
                <a:hlinkClick r:id="rId5"/>
              </a:rPr>
              <a:t>https://devhints.io/jsdoc</a:t>
            </a:r>
            <a:r>
              <a:rPr lang="en" sz="1200"/>
              <a:t> </a:t>
            </a:r>
            <a:endParaRPr sz="1200"/>
          </a:p>
          <a:p>
            <a:pPr indent="0" lvl="0" marL="0" rtl="0" algn="l">
              <a:spcBef>
                <a:spcPts val="1600"/>
              </a:spcBef>
              <a:spcAft>
                <a:spcPts val="1600"/>
              </a:spcAft>
              <a:buNone/>
            </a:pPr>
            <a:r>
              <a:t/>
            </a:r>
            <a:endParaRPr sz="1200"/>
          </a:p>
        </p:txBody>
      </p:sp>
      <p:sp>
        <p:nvSpPr>
          <p:cNvPr id="161" name="Google Shape;161;p26"/>
          <p:cNvSpPr txBox="1"/>
          <p:nvPr>
            <p:ph idx="2" type="body"/>
          </p:nvPr>
        </p:nvSpPr>
        <p:spPr>
          <a:xfrm>
            <a:off x="4675150" y="548350"/>
            <a:ext cx="3999900" cy="37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JSDoc Examples:</a:t>
            </a:r>
            <a:br>
              <a:rPr lang="en"/>
            </a:br>
            <a:r>
              <a:rPr lang="en"/>
              <a:t>Variable Examples:</a:t>
            </a:r>
            <a:endParaRPr/>
          </a:p>
        </p:txBody>
      </p:sp>
      <p:sp>
        <p:nvSpPr>
          <p:cNvPr id="162" name="Google Shape;162;p26"/>
          <p:cNvSpPr txBox="1"/>
          <p:nvPr/>
        </p:nvSpPr>
        <p:spPr>
          <a:xfrm>
            <a:off x="4675150" y="2310200"/>
            <a:ext cx="3831900" cy="27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a:t>
            </a:r>
            <a:endParaRPr sz="1150">
              <a:solidFill>
                <a:srgbClr val="F06292"/>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 Checks if the power level is over 9000</a:t>
            </a:r>
            <a:endParaRPr sz="1150">
              <a:solidFill>
                <a:srgbClr val="F06292"/>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 @param {number} powerLevel</a:t>
            </a:r>
            <a:endParaRPr sz="1150">
              <a:solidFill>
                <a:srgbClr val="F06292"/>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 @returns {boolean}</a:t>
            </a:r>
            <a:endParaRPr sz="1150">
              <a:solidFill>
                <a:srgbClr val="F06292"/>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 @example</a:t>
            </a:r>
            <a:endParaRPr sz="1150">
              <a:solidFill>
                <a:srgbClr val="F06292"/>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a:t>
            </a:r>
            <a:endParaRPr sz="1150">
              <a:solidFill>
                <a:srgbClr val="F06292"/>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     isOverNineThousand(9001)</a:t>
            </a:r>
            <a:endParaRPr sz="1150">
              <a:solidFill>
                <a:srgbClr val="F06292"/>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function</a:t>
            </a:r>
            <a:r>
              <a:rPr lang="en" sz="1150">
                <a:solidFill>
                  <a:srgbClr val="ECEFF1"/>
                </a:solidFill>
                <a:latin typeface="Roboto Mono"/>
                <a:ea typeface="Roboto Mono"/>
                <a:cs typeface="Roboto Mono"/>
                <a:sym typeface="Roboto Mono"/>
              </a:rPr>
              <a:t> isOverNineThousand(powerLevel)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if</a:t>
            </a:r>
            <a:r>
              <a:rPr lang="en" sz="1150">
                <a:solidFill>
                  <a:srgbClr val="ECEFF1"/>
                </a:solidFill>
                <a:latin typeface="Roboto Mono"/>
                <a:ea typeface="Roboto Mono"/>
                <a:cs typeface="Roboto Mono"/>
                <a:sym typeface="Roboto Mono"/>
              </a:rPr>
              <a:t> (powerLevel &gt;= </a:t>
            </a:r>
            <a:r>
              <a:rPr lang="en" sz="1150">
                <a:solidFill>
                  <a:srgbClr val="FBC02D"/>
                </a:solidFill>
                <a:latin typeface="Roboto Mono"/>
                <a:ea typeface="Roboto Mono"/>
                <a:cs typeface="Roboto Mono"/>
                <a:sym typeface="Roboto Mono"/>
              </a:rPr>
              <a:t>9000</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true</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false</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63" name="Google Shape;163;p26"/>
          <p:cNvSpPr txBox="1"/>
          <p:nvPr/>
        </p:nvSpPr>
        <p:spPr>
          <a:xfrm>
            <a:off x="4675150" y="1149513"/>
            <a:ext cx="30000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a:t>
            </a:r>
            <a:endParaRPr sz="1150">
              <a:solidFill>
                <a:srgbClr val="F06292"/>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 @type {number}</a:t>
            </a:r>
            <a:endParaRPr sz="1150">
              <a:solidFill>
                <a:srgbClr val="F06292"/>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currentPowerLevel = </a:t>
            </a:r>
            <a:r>
              <a:rPr lang="en" sz="1150">
                <a:solidFill>
                  <a:srgbClr val="FBC02D"/>
                </a:solidFill>
                <a:latin typeface="Roboto Mono"/>
                <a:ea typeface="Roboto Mono"/>
                <a:cs typeface="Roboto Mono"/>
                <a:sym typeface="Roboto Mono"/>
              </a:rPr>
              <a:t>9001</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64" name="Google Shape;164;p26"/>
          <p:cNvSpPr txBox="1"/>
          <p:nvPr>
            <p:ph idx="2" type="body"/>
          </p:nvPr>
        </p:nvSpPr>
        <p:spPr>
          <a:xfrm>
            <a:off x="4631100" y="1995700"/>
            <a:ext cx="3999900" cy="37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Functions examples: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Comments, keep them up to date, don’t lie.</a:t>
            </a:r>
            <a:endParaRPr/>
          </a:p>
        </p:txBody>
      </p:sp>
      <p:sp>
        <p:nvSpPr>
          <p:cNvPr id="170" name="Google Shape;170;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one thing that is very important when it comes to comments is that you need to keep them up to date. This is one of the most important things about comments.</a:t>
            </a:r>
            <a:endParaRPr/>
          </a:p>
          <a:p>
            <a:pPr indent="0" lvl="0" marL="0" rtl="0" algn="l">
              <a:spcBef>
                <a:spcPts val="1600"/>
              </a:spcBef>
              <a:spcAft>
                <a:spcPts val="0"/>
              </a:spcAft>
              <a:buNone/>
            </a:pPr>
            <a:r>
              <a:rPr lang="en"/>
              <a:t>If you have someone that is working on a project with you, that reads one of your comments that is not up to date and doesn’t reflect what the function/data type/class/method/thing does, then that someone will think all comments will be lies.</a:t>
            </a:r>
            <a:endParaRPr/>
          </a:p>
          <a:p>
            <a:pPr indent="0" lvl="0" marL="0" rtl="0" algn="l">
              <a:spcBef>
                <a:spcPts val="1600"/>
              </a:spcBef>
              <a:spcAft>
                <a:spcPts val="0"/>
              </a:spcAft>
              <a:buNone/>
            </a:pPr>
            <a:r>
              <a:rPr lang="en"/>
              <a:t>Tread carefully when committing your code when you change functionality that has a comment, you don’t want to lie</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Example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Reading </a:t>
            </a:r>
            <a:endParaRPr/>
          </a:p>
        </p:txBody>
      </p:sp>
      <p:sp>
        <p:nvSpPr>
          <p:cNvPr id="181" name="Google Shape;181;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Exploring ES6 chapters 4.1-4.5, 4.7, and chapters 24 and 25</a:t>
            </a:r>
            <a:br>
              <a:rPr lang="en"/>
            </a:br>
            <a:r>
              <a:rPr lang="en" u="sng">
                <a:solidFill>
                  <a:schemeClr val="hlink"/>
                </a:solidFill>
                <a:hlinkClick r:id="rId3"/>
              </a:rPr>
              <a:t>https://exploringjs.com/es6/</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Announcements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75" name="Google Shape;75;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Expectations</a:t>
            </a:r>
            <a:endParaRPr/>
          </a:p>
          <a:p>
            <a:pPr indent="-342900" lvl="0" marL="457200" rtl="0" algn="l">
              <a:spcBef>
                <a:spcPts val="0"/>
              </a:spcBef>
              <a:spcAft>
                <a:spcPts val="0"/>
              </a:spcAft>
              <a:buSzPts val="1800"/>
              <a:buAutoNum type="arabicPeriod"/>
            </a:pPr>
            <a:r>
              <a:rPr lang="en"/>
              <a:t>Arrow Functions and Default Parameters in ES6</a:t>
            </a:r>
            <a:endParaRPr/>
          </a:p>
          <a:p>
            <a:pPr indent="-342900" lvl="0" marL="457200" rtl="0" algn="l">
              <a:spcBef>
                <a:spcPts val="0"/>
              </a:spcBef>
              <a:spcAft>
                <a:spcPts val="0"/>
              </a:spcAft>
              <a:buSzPts val="1800"/>
              <a:buAutoNum type="arabicPeriod"/>
            </a:pPr>
            <a:r>
              <a:rPr lang="en"/>
              <a:t>Destructuring objects</a:t>
            </a:r>
            <a:endParaRPr/>
          </a:p>
          <a:p>
            <a:pPr indent="-342900" lvl="0" marL="457200" rtl="0" algn="l">
              <a:spcBef>
                <a:spcPts val="0"/>
              </a:spcBef>
              <a:spcAft>
                <a:spcPts val="0"/>
              </a:spcAft>
              <a:buSzPts val="1800"/>
              <a:buAutoNum type="arabicPeriod"/>
            </a:pPr>
            <a:r>
              <a:rPr lang="en"/>
              <a:t>Code Documentation Why?</a:t>
            </a:r>
            <a:endParaRPr/>
          </a:p>
          <a:p>
            <a:pPr indent="-342900" lvl="0" marL="457200" rtl="0" algn="l">
              <a:spcBef>
                <a:spcPts val="0"/>
              </a:spcBef>
              <a:spcAft>
                <a:spcPts val="0"/>
              </a:spcAft>
              <a:buSzPts val="1800"/>
              <a:buAutoNum type="arabicPeriod"/>
            </a:pPr>
            <a:r>
              <a:rPr lang="en"/>
              <a:t>Javascript and JSDoc.</a:t>
            </a:r>
            <a:endParaRPr/>
          </a:p>
          <a:p>
            <a:pPr indent="-342900" lvl="0" marL="457200" rtl="0" algn="l">
              <a:spcBef>
                <a:spcPts val="0"/>
              </a:spcBef>
              <a:spcAft>
                <a:spcPts val="0"/>
              </a:spcAft>
              <a:buSzPts val="1800"/>
              <a:buAutoNum type="arabicPeriod"/>
            </a:pPr>
            <a:r>
              <a:rPr lang="en"/>
              <a:t>Example</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Expectations - What I expect from you</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No Late Assignments</a:t>
            </a:r>
            <a:endParaRPr/>
          </a:p>
          <a:p>
            <a:pPr indent="-342900" lvl="0" marL="457200" rtl="0" algn="l">
              <a:spcBef>
                <a:spcPts val="0"/>
              </a:spcBef>
              <a:spcAft>
                <a:spcPts val="0"/>
              </a:spcAft>
              <a:buSzPts val="1800"/>
              <a:buAutoNum type="arabicPeriod"/>
            </a:pPr>
            <a:r>
              <a:rPr lang="en"/>
              <a:t>No Cheating</a:t>
            </a:r>
            <a:endParaRPr/>
          </a:p>
          <a:p>
            <a:pPr indent="-342900" lvl="0" marL="457200" rtl="0" algn="l">
              <a:spcBef>
                <a:spcPts val="0"/>
              </a:spcBef>
              <a:spcAft>
                <a:spcPts val="0"/>
              </a:spcAft>
              <a:buSzPts val="1800"/>
              <a:buAutoNum type="arabicPeriod"/>
            </a:pPr>
            <a:r>
              <a:rPr lang="en"/>
              <a:t>Be a good classmate</a:t>
            </a:r>
            <a:endParaRPr/>
          </a:p>
          <a:p>
            <a:pPr indent="-342900" lvl="0" marL="457200" rtl="0" algn="l">
              <a:spcBef>
                <a:spcPts val="0"/>
              </a:spcBef>
              <a:spcAft>
                <a:spcPts val="0"/>
              </a:spcAft>
              <a:buSzPts val="1800"/>
              <a:buAutoNum type="arabicPeriod"/>
            </a:pPr>
            <a:r>
              <a:rPr lang="en"/>
              <a:t>Don’t go to stupid sites in class </a:t>
            </a:r>
            <a:endParaRPr/>
          </a:p>
          <a:p>
            <a:pPr indent="-342900" lvl="0" marL="457200" rtl="0" algn="l">
              <a:spcBef>
                <a:spcPts val="0"/>
              </a:spcBef>
              <a:spcAft>
                <a:spcPts val="0"/>
              </a:spcAft>
              <a:buSzPts val="1800"/>
              <a:buAutoNum type="arabicPeriod"/>
            </a:pPr>
            <a:r>
              <a:rPr lang="en"/>
              <a:t>Show up to class </a:t>
            </a:r>
            <a:br>
              <a:rPr lang="en"/>
            </a:br>
            <a:r>
              <a:rPr lang="en"/>
              <a:t>(10 mins I shut the door. Send me a message if you show up all the time or if you get in an accident and I’ll let you 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87" name="Google Shape;87;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Expectations</a:t>
            </a:r>
            <a:endParaRPr/>
          </a:p>
          <a:p>
            <a:pPr indent="-342900" lvl="0" marL="457200" rtl="0" algn="l">
              <a:spcBef>
                <a:spcPts val="0"/>
              </a:spcBef>
              <a:spcAft>
                <a:spcPts val="0"/>
              </a:spcAft>
              <a:buSzPts val="1800"/>
              <a:buAutoNum type="arabicPeriod"/>
            </a:pPr>
            <a:r>
              <a:rPr lang="en"/>
              <a:t>Arrow Functions and Default Parameters in ES6</a:t>
            </a:r>
            <a:endParaRPr/>
          </a:p>
          <a:p>
            <a:pPr indent="-342900" lvl="0" marL="457200" rtl="0" algn="l">
              <a:spcBef>
                <a:spcPts val="0"/>
              </a:spcBef>
              <a:spcAft>
                <a:spcPts val="0"/>
              </a:spcAft>
              <a:buSzPts val="1800"/>
              <a:buAutoNum type="arabicPeriod"/>
            </a:pPr>
            <a:r>
              <a:rPr lang="en"/>
              <a:t>Destructuring objects</a:t>
            </a:r>
            <a:endParaRPr/>
          </a:p>
          <a:p>
            <a:pPr indent="-342900" lvl="0" marL="457200" rtl="0" algn="l">
              <a:spcBef>
                <a:spcPts val="0"/>
              </a:spcBef>
              <a:spcAft>
                <a:spcPts val="0"/>
              </a:spcAft>
              <a:buSzPts val="1800"/>
              <a:buAutoNum type="arabicPeriod"/>
            </a:pPr>
            <a:r>
              <a:rPr lang="en"/>
              <a:t>Code Documentation Why?</a:t>
            </a:r>
            <a:endParaRPr/>
          </a:p>
          <a:p>
            <a:pPr indent="-342900" lvl="0" marL="457200" rtl="0" algn="l">
              <a:spcBef>
                <a:spcPts val="0"/>
              </a:spcBef>
              <a:spcAft>
                <a:spcPts val="0"/>
              </a:spcAft>
              <a:buSzPts val="1800"/>
              <a:buAutoNum type="arabicPeriod"/>
            </a:pPr>
            <a:r>
              <a:rPr lang="en"/>
              <a:t>Javascript and JSDoc.</a:t>
            </a:r>
            <a:endParaRPr/>
          </a:p>
          <a:p>
            <a:pPr indent="-342900" lvl="0" marL="457200" rtl="0" algn="l">
              <a:spcBef>
                <a:spcPts val="0"/>
              </a:spcBef>
              <a:spcAft>
                <a:spcPts val="0"/>
              </a:spcAft>
              <a:buSzPts val="1800"/>
              <a:buAutoNum type="arabicPeriod"/>
            </a:pPr>
            <a:r>
              <a:rPr lang="en"/>
              <a:t>Example</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244225" y="1290025"/>
            <a:ext cx="35598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Arrow functions should be really familiar from the first level of javascript.</a:t>
            </a:r>
            <a:endParaRPr sz="1200"/>
          </a:p>
          <a:p>
            <a:pPr indent="0" lvl="0" marL="0" rtl="0" algn="l">
              <a:spcBef>
                <a:spcPts val="1600"/>
              </a:spcBef>
              <a:spcAft>
                <a:spcPts val="0"/>
              </a:spcAft>
              <a:buNone/>
            </a:pPr>
            <a:r>
              <a:rPr lang="en" sz="1200"/>
              <a:t>On the right we have a review here of a couple of concepts:</a:t>
            </a:r>
            <a:endParaRPr sz="1200"/>
          </a:p>
          <a:p>
            <a:pPr indent="-304800" lvl="0" marL="457200" rtl="0" algn="l">
              <a:spcBef>
                <a:spcPts val="1600"/>
              </a:spcBef>
              <a:spcAft>
                <a:spcPts val="0"/>
              </a:spcAft>
              <a:buSzPts val="1200"/>
              <a:buAutoNum type="arabicPeriod"/>
            </a:pPr>
            <a:r>
              <a:rPr lang="en" sz="1200"/>
              <a:t>Arrow functions, a simple different ways how to write functions</a:t>
            </a:r>
            <a:br>
              <a:rPr lang="en" sz="1200"/>
            </a:br>
            <a:r>
              <a:rPr lang="en" sz="1200"/>
              <a:t>Example: </a:t>
            </a:r>
            <a:br>
              <a:rPr lang="en" sz="1200"/>
            </a:br>
            <a:r>
              <a:rPr lang="en" sz="1200"/>
              <a:t>“</a:t>
            </a:r>
            <a:r>
              <a:rPr lang="en" sz="1150">
                <a:solidFill>
                  <a:srgbClr val="4DD0E1"/>
                </a:solidFill>
                <a:latin typeface="Roboto Mono"/>
                <a:ea typeface="Roboto Mono"/>
                <a:cs typeface="Roboto Mono"/>
                <a:sym typeface="Roboto Mono"/>
              </a:rPr>
              <a:t>const</a:t>
            </a:r>
            <a:r>
              <a:rPr lang="en" sz="1150">
                <a:solidFill>
                  <a:srgbClr val="ECEFF1"/>
                </a:solidFill>
                <a:latin typeface="Roboto Mono"/>
                <a:ea typeface="Roboto Mono"/>
                <a:cs typeface="Roboto Mono"/>
                <a:sym typeface="Roboto Mono"/>
              </a:rPr>
              <a:t> something = () =&gt; {</a:t>
            </a:r>
            <a:br>
              <a:rPr lang="en" sz="1150">
                <a:solidFill>
                  <a:srgbClr val="ECEFF1"/>
                </a:solidFill>
                <a:latin typeface="Roboto Mono"/>
                <a:ea typeface="Roboto Mono"/>
                <a:cs typeface="Roboto Mono"/>
                <a:sym typeface="Roboto Mono"/>
              </a:rPr>
            </a:b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do some js tasks here</a:t>
            </a:r>
            <a:br>
              <a:rPr lang="en" sz="1150">
                <a:solidFill>
                  <a:srgbClr val="ECEFF1"/>
                </a:solidFill>
                <a:latin typeface="Roboto Mono"/>
                <a:ea typeface="Roboto Mono"/>
                <a:cs typeface="Roboto Mono"/>
                <a:sym typeface="Roboto Mono"/>
              </a:rPr>
            </a:br>
            <a:r>
              <a:rPr lang="en" sz="1150">
                <a:solidFill>
                  <a:srgbClr val="ECEFF1"/>
                </a:solidFill>
                <a:latin typeface="Roboto Mono"/>
                <a:ea typeface="Roboto Mono"/>
                <a:cs typeface="Roboto Mono"/>
                <a:sym typeface="Roboto Mono"/>
              </a:rPr>
              <a:t>}</a:t>
            </a:r>
            <a:r>
              <a:rPr lang="en" sz="1200"/>
              <a:t>” </a:t>
            </a:r>
            <a:endParaRPr sz="1200"/>
          </a:p>
          <a:p>
            <a:pPr indent="-304800" lvl="0" marL="457200" rtl="0" algn="l">
              <a:spcBef>
                <a:spcPts val="0"/>
              </a:spcBef>
              <a:spcAft>
                <a:spcPts val="0"/>
              </a:spcAft>
              <a:buSzPts val="1200"/>
              <a:buAutoNum type="arabicPeriod"/>
            </a:pPr>
            <a:r>
              <a:rPr lang="en" sz="1200"/>
              <a:t>Template Literals, an easier way how to incorporate variables in strings</a:t>
            </a:r>
            <a:br>
              <a:rPr lang="en" sz="1200"/>
            </a:br>
            <a:r>
              <a:rPr lang="en" sz="1200"/>
              <a:t>Example:</a:t>
            </a:r>
            <a:br>
              <a:rPr lang="en" sz="1200"/>
            </a:br>
            <a:r>
              <a:rPr lang="en" sz="1200"/>
              <a:t>“</a:t>
            </a:r>
            <a:r>
              <a:rPr lang="en" sz="1150">
                <a:solidFill>
                  <a:srgbClr val="4DD0E1"/>
                </a:solidFill>
                <a:latin typeface="Roboto Mono"/>
                <a:ea typeface="Roboto Mono"/>
                <a:cs typeface="Roboto Mono"/>
                <a:sym typeface="Roboto Mono"/>
              </a:rPr>
              <a:t>let </a:t>
            </a:r>
            <a:r>
              <a:rPr lang="en" sz="1150">
                <a:solidFill>
                  <a:srgbClr val="ECEFF1"/>
                </a:solidFill>
                <a:latin typeface="Roboto Mono"/>
                <a:ea typeface="Roboto Mono"/>
                <a:cs typeface="Roboto Mono"/>
                <a:sym typeface="Roboto Mono"/>
              </a:rPr>
              <a:t>name=</a:t>
            </a:r>
            <a:r>
              <a:rPr lang="en" sz="1150">
                <a:solidFill>
                  <a:srgbClr val="9CCC65"/>
                </a:solidFill>
                <a:latin typeface="Roboto Mono"/>
                <a:ea typeface="Roboto Mono"/>
                <a:cs typeface="Roboto Mono"/>
                <a:sym typeface="Roboto Mono"/>
              </a:rPr>
              <a:t>"dan"</a:t>
            </a:r>
            <a:r>
              <a:rPr lang="en" sz="1150">
                <a:solidFill>
                  <a:srgbClr val="ECEFF1"/>
                </a:solidFill>
                <a:latin typeface="Roboto Mono"/>
                <a:ea typeface="Roboto Mono"/>
                <a:cs typeface="Roboto Mono"/>
                <a:sym typeface="Roboto Mono"/>
              </a:rPr>
              <a:t>;</a:t>
            </a:r>
            <a:br>
              <a:rPr lang="en" sz="1150">
                <a:solidFill>
                  <a:srgbClr val="ECEFF1"/>
                </a:solidFill>
                <a:latin typeface="Roboto Mono"/>
                <a:ea typeface="Roboto Mono"/>
                <a:cs typeface="Roboto Mono"/>
                <a:sym typeface="Roboto Mono"/>
              </a:rPr>
            </a:br>
            <a:r>
              <a:rPr lang="en" sz="1150">
                <a:solidFill>
                  <a:srgbClr val="ECEFF1"/>
                </a:solidFill>
                <a:latin typeface="Roboto Mono"/>
                <a:ea typeface="Roboto Mono"/>
                <a:cs typeface="Roboto Mono"/>
                <a:sym typeface="Roboto Mono"/>
              </a:rPr>
              <a:t>console.log(</a:t>
            </a:r>
            <a:r>
              <a:rPr lang="en" sz="1150">
                <a:solidFill>
                  <a:srgbClr val="9CCC65"/>
                </a:solidFill>
                <a:latin typeface="Roboto Mono"/>
                <a:ea typeface="Roboto Mono"/>
                <a:cs typeface="Roboto Mono"/>
                <a:sym typeface="Roboto Mono"/>
              </a:rPr>
              <a:t>`Howdy ${name}`</a:t>
            </a:r>
            <a:r>
              <a:rPr lang="en" sz="1150">
                <a:solidFill>
                  <a:srgbClr val="ECEFF1"/>
                </a:solidFill>
                <a:latin typeface="Roboto Mono"/>
                <a:ea typeface="Roboto Mono"/>
                <a:cs typeface="Roboto Mono"/>
                <a:sym typeface="Roboto Mono"/>
              </a:rPr>
              <a:t>);</a:t>
            </a:r>
            <a:endParaRPr sz="1200"/>
          </a:p>
        </p:txBody>
      </p:sp>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Arrow Functions &amp; Default Parameters ES6</a:t>
            </a:r>
            <a:endParaRPr/>
          </a:p>
        </p:txBody>
      </p:sp>
      <p:sp>
        <p:nvSpPr>
          <p:cNvPr id="94" name="Google Shape;94;p18"/>
          <p:cNvSpPr txBox="1"/>
          <p:nvPr>
            <p:ph idx="1" type="body"/>
          </p:nvPr>
        </p:nvSpPr>
        <p:spPr>
          <a:xfrm>
            <a:off x="4059750" y="1113025"/>
            <a:ext cx="5291400" cy="37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Example:</a:t>
            </a:r>
            <a:endParaRPr/>
          </a:p>
        </p:txBody>
      </p:sp>
      <p:sp>
        <p:nvSpPr>
          <p:cNvPr id="95" name="Google Shape;95;p18"/>
          <p:cNvSpPr txBox="1"/>
          <p:nvPr/>
        </p:nvSpPr>
        <p:spPr>
          <a:xfrm>
            <a:off x="3862400" y="1489825"/>
            <a:ext cx="5122200" cy="17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const</a:t>
            </a:r>
            <a:r>
              <a:rPr lang="en" sz="1150">
                <a:solidFill>
                  <a:srgbClr val="ECEFF1"/>
                </a:solidFill>
                <a:latin typeface="Roboto Mono"/>
                <a:ea typeface="Roboto Mono"/>
                <a:cs typeface="Roboto Mono"/>
                <a:sym typeface="Roboto Mono"/>
              </a:rPr>
              <a:t> greet = (name=</a:t>
            </a:r>
            <a:r>
              <a:rPr lang="en" sz="1150">
                <a:solidFill>
                  <a:srgbClr val="9CCC65"/>
                </a:solidFill>
                <a:latin typeface="Roboto Mono"/>
                <a:ea typeface="Roboto Mono"/>
                <a:cs typeface="Roboto Mono"/>
                <a:sym typeface="Roboto Mono"/>
              </a:rPr>
              <a:t>"dan"</a:t>
            </a:r>
            <a:r>
              <a:rPr lang="en" sz="1150">
                <a:solidFill>
                  <a:srgbClr val="ECEFF1"/>
                </a:solidFill>
                <a:latin typeface="Roboto Mono"/>
                <a:ea typeface="Roboto Mono"/>
                <a:cs typeface="Roboto Mono"/>
                <a:sym typeface="Roboto Mono"/>
              </a:rPr>
              <a:t>, profession=</a:t>
            </a:r>
            <a:r>
              <a:rPr lang="en" sz="1150">
                <a:solidFill>
                  <a:srgbClr val="9CCC65"/>
                </a:solidFill>
                <a:latin typeface="Roboto Mono"/>
                <a:ea typeface="Roboto Mono"/>
                <a:cs typeface="Roboto Mono"/>
                <a:sym typeface="Roboto Mono"/>
              </a:rPr>
              <a:t>"instructor"</a:t>
            </a:r>
            <a:r>
              <a:rPr lang="en" sz="1150">
                <a:solidFill>
                  <a:srgbClr val="ECEFF1"/>
                </a:solidFill>
                <a:latin typeface="Roboto Mono"/>
                <a:ea typeface="Roboto Mono"/>
                <a:cs typeface="Roboto Mono"/>
                <a:sym typeface="Roboto Mono"/>
              </a:rPr>
              <a:t>) =&gt;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`Howdy ${name}, are you a(n) ${profession}`</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console.log(greet());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output: Howdy dan, are you a(n) instructor</a:t>
            </a:r>
            <a:br>
              <a:rPr lang="en" sz="1150">
                <a:solidFill>
                  <a:srgbClr val="F06292"/>
                </a:solidFill>
                <a:latin typeface="Roboto Mono"/>
                <a:ea typeface="Roboto Mono"/>
                <a:cs typeface="Roboto Mono"/>
                <a:sym typeface="Roboto Mono"/>
              </a:rPr>
            </a:b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console.log(greet(</a:t>
            </a:r>
            <a:r>
              <a:rPr lang="en" sz="1150">
                <a:solidFill>
                  <a:srgbClr val="9CCC65"/>
                </a:solidFill>
                <a:latin typeface="Roboto Mono"/>
                <a:ea typeface="Roboto Mono"/>
                <a:cs typeface="Roboto Mono"/>
                <a:sym typeface="Roboto Mono"/>
              </a:rPr>
              <a:t>"steve"</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"basketball player"</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F06292"/>
                </a:solidFill>
                <a:latin typeface="Roboto Mono"/>
                <a:ea typeface="Roboto Mono"/>
                <a:cs typeface="Roboto Mono"/>
                <a:sym typeface="Roboto Mono"/>
              </a:rPr>
              <a:t>// output: Howdy steve are you a(n) basketball player</a:t>
            </a:r>
            <a:endParaRPr sz="1150">
              <a:solidFill>
                <a:srgbClr val="F06292"/>
              </a:solidFill>
              <a:latin typeface="Roboto Mono"/>
              <a:ea typeface="Roboto Mono"/>
              <a:cs typeface="Roboto Mono"/>
              <a:sym typeface="Roboto Mono"/>
            </a:endParaRPr>
          </a:p>
        </p:txBody>
      </p:sp>
      <p:sp>
        <p:nvSpPr>
          <p:cNvPr id="96" name="Google Shape;96;p18"/>
          <p:cNvSpPr txBox="1"/>
          <p:nvPr>
            <p:ph idx="1" type="body"/>
          </p:nvPr>
        </p:nvSpPr>
        <p:spPr>
          <a:xfrm>
            <a:off x="3862400" y="3689750"/>
            <a:ext cx="4996200" cy="1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What the above shows in the “name” and “profession” is that they have default values to the function. So if you don’t pass in any arguments when you call the function, the function will automatically use the default parameters.</a:t>
            </a:r>
            <a:endParaRPr sz="1200"/>
          </a:p>
        </p:txBody>
      </p:sp>
      <p:sp>
        <p:nvSpPr>
          <p:cNvPr id="97" name="Google Shape;97;p18"/>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idx="1" type="body"/>
          </p:nvPr>
        </p:nvSpPr>
        <p:spPr>
          <a:xfrm>
            <a:off x="5325275" y="3268238"/>
            <a:ext cx="1401900" cy="37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Live 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236825" y="1237400"/>
            <a:ext cx="26124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the previous example we’ve seen arrow functions that can have one or more lines of logic within their “</a:t>
            </a:r>
            <a:r>
              <a:rPr lang="en" sz="1150">
                <a:solidFill>
                  <a:srgbClr val="ECEFF1"/>
                </a:solidFill>
                <a:latin typeface="Roboto Mono"/>
                <a:ea typeface="Roboto Mono"/>
                <a:cs typeface="Roboto Mono"/>
                <a:sym typeface="Roboto Mono"/>
              </a:rPr>
              <a:t>{}</a:t>
            </a:r>
            <a:r>
              <a:rPr lang="en" sz="1200"/>
              <a:t>”.</a:t>
            </a:r>
            <a:endParaRPr sz="1200"/>
          </a:p>
          <a:p>
            <a:pPr indent="0" lvl="0" marL="0" rtl="0" algn="l">
              <a:spcBef>
                <a:spcPts val="1600"/>
              </a:spcBef>
              <a:spcAft>
                <a:spcPts val="0"/>
              </a:spcAft>
              <a:buNone/>
            </a:pPr>
            <a:r>
              <a:rPr lang="en" sz="1200"/>
              <a:t>Arrow functions have a shorthand in ES6 that is quite common for functions that have exactly one line of code that includes a return</a:t>
            </a:r>
            <a:endParaRPr sz="1200"/>
          </a:p>
          <a:p>
            <a:pPr indent="0" lvl="0" marL="0" rtl="0" algn="l">
              <a:spcBef>
                <a:spcPts val="1600"/>
              </a:spcBef>
              <a:spcAft>
                <a:spcPts val="0"/>
              </a:spcAft>
              <a:buNone/>
            </a:pPr>
            <a:r>
              <a:rPr lang="en" sz="1200"/>
              <a:t>The “</a:t>
            </a:r>
            <a:r>
              <a:rPr lang="en" sz="1150">
                <a:solidFill>
                  <a:srgbClr val="ECEFF1"/>
                </a:solidFill>
                <a:latin typeface="Roboto Mono"/>
                <a:ea typeface="Roboto Mono"/>
                <a:cs typeface="Roboto Mono"/>
                <a:sym typeface="Roboto Mono"/>
              </a:rPr>
              <a:t>greet</a:t>
            </a:r>
            <a:r>
              <a:rPr lang="en" sz="1200"/>
              <a:t>” function uses this shorthand, it does the same as the last slide. How do you recognize them?</a:t>
            </a:r>
            <a:endParaRPr sz="1200"/>
          </a:p>
          <a:p>
            <a:pPr indent="-304800" lvl="0" marL="457200" rtl="0" algn="l">
              <a:spcBef>
                <a:spcPts val="1600"/>
              </a:spcBef>
              <a:spcAft>
                <a:spcPts val="0"/>
              </a:spcAft>
              <a:buSzPts val="1200"/>
              <a:buChar char="●"/>
            </a:pPr>
            <a:r>
              <a:rPr lang="en" sz="1200"/>
              <a:t>No “</a:t>
            </a:r>
            <a:r>
              <a:rPr lang="en" sz="1150">
                <a:solidFill>
                  <a:srgbClr val="ECEFF1"/>
                </a:solidFill>
                <a:latin typeface="Roboto Mono"/>
                <a:ea typeface="Roboto Mono"/>
                <a:cs typeface="Roboto Mono"/>
                <a:sym typeface="Roboto Mono"/>
              </a:rPr>
              <a:t>{}</a:t>
            </a:r>
            <a:r>
              <a:rPr lang="en" sz="1200"/>
              <a:t>” present</a:t>
            </a:r>
            <a:endParaRPr sz="1200"/>
          </a:p>
          <a:p>
            <a:pPr indent="-304800" lvl="0" marL="457200" rtl="0" algn="l">
              <a:spcBef>
                <a:spcPts val="0"/>
              </a:spcBef>
              <a:spcAft>
                <a:spcPts val="0"/>
              </a:spcAft>
              <a:buSzPts val="1200"/>
              <a:buChar char="●"/>
            </a:pPr>
            <a:r>
              <a:rPr lang="en" sz="1200"/>
              <a:t>No “</a:t>
            </a:r>
            <a:r>
              <a:rPr lang="en" sz="1150">
                <a:solidFill>
                  <a:srgbClr val="4DD0E1"/>
                </a:solidFill>
                <a:latin typeface="Roboto Mono"/>
                <a:ea typeface="Roboto Mono"/>
                <a:cs typeface="Roboto Mono"/>
                <a:sym typeface="Roboto Mono"/>
              </a:rPr>
              <a:t>return</a:t>
            </a:r>
            <a:r>
              <a:rPr lang="en" sz="1200"/>
              <a:t>” keyword</a:t>
            </a:r>
            <a:endParaRPr sz="1200"/>
          </a:p>
          <a:p>
            <a:pPr indent="0" lvl="0" marL="0" rtl="0" algn="l">
              <a:spcBef>
                <a:spcPts val="1600"/>
              </a:spcBef>
              <a:spcAft>
                <a:spcPts val="1600"/>
              </a:spcAft>
              <a:buNone/>
            </a:pPr>
            <a:r>
              <a:t/>
            </a:r>
            <a:endParaRPr sz="1200"/>
          </a:p>
        </p:txBody>
      </p:sp>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Arrow Functions Continued</a:t>
            </a:r>
            <a:endParaRPr/>
          </a:p>
        </p:txBody>
      </p:sp>
      <p:sp>
        <p:nvSpPr>
          <p:cNvPr id="105" name="Google Shape;105;p19"/>
          <p:cNvSpPr txBox="1"/>
          <p:nvPr>
            <p:ph idx="1" type="body"/>
          </p:nvPr>
        </p:nvSpPr>
        <p:spPr>
          <a:xfrm>
            <a:off x="2849225" y="1237400"/>
            <a:ext cx="5291400" cy="37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Example:</a:t>
            </a:r>
            <a:endParaRPr/>
          </a:p>
        </p:txBody>
      </p:sp>
      <p:sp>
        <p:nvSpPr>
          <p:cNvPr id="106" name="Google Shape;106;p19"/>
          <p:cNvSpPr txBox="1"/>
          <p:nvPr/>
        </p:nvSpPr>
        <p:spPr>
          <a:xfrm>
            <a:off x="2849275" y="1605950"/>
            <a:ext cx="5824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arrow functions can also be written like the following</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when the only have one line of code that returns a value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const</a:t>
            </a:r>
            <a:r>
              <a:rPr lang="en" sz="1150">
                <a:solidFill>
                  <a:srgbClr val="ECEFF1"/>
                </a:solidFill>
                <a:latin typeface="Roboto Mono"/>
                <a:ea typeface="Roboto Mono"/>
                <a:cs typeface="Roboto Mono"/>
                <a:sym typeface="Roboto Mono"/>
              </a:rPr>
              <a:t> greet = (name=</a:t>
            </a:r>
            <a:r>
              <a:rPr lang="en" sz="1150">
                <a:solidFill>
                  <a:srgbClr val="9CCC65"/>
                </a:solidFill>
                <a:latin typeface="Roboto Mono"/>
                <a:ea typeface="Roboto Mono"/>
                <a:cs typeface="Roboto Mono"/>
                <a:sym typeface="Roboto Mono"/>
              </a:rPr>
              <a:t>"dan"</a:t>
            </a:r>
            <a:r>
              <a:rPr lang="en" sz="1150">
                <a:solidFill>
                  <a:srgbClr val="ECEFF1"/>
                </a:solidFill>
                <a:latin typeface="Roboto Mono"/>
                <a:ea typeface="Roboto Mono"/>
                <a:cs typeface="Roboto Mono"/>
                <a:sym typeface="Roboto Mono"/>
              </a:rPr>
              <a:t>, profession=</a:t>
            </a:r>
            <a:r>
              <a:rPr lang="en" sz="1150">
                <a:solidFill>
                  <a:srgbClr val="9CCC65"/>
                </a:solidFill>
                <a:latin typeface="Roboto Mono"/>
                <a:ea typeface="Roboto Mono"/>
                <a:cs typeface="Roboto Mono"/>
                <a:sym typeface="Roboto Mono"/>
              </a:rPr>
              <a:t>"instructor"</a:t>
            </a:r>
            <a:r>
              <a:rPr lang="en" sz="1150">
                <a:solidFill>
                  <a:srgbClr val="ECEFF1"/>
                </a:solidFill>
                <a:latin typeface="Roboto Mono"/>
                <a:ea typeface="Roboto Mono"/>
                <a:cs typeface="Roboto Mono"/>
                <a:sym typeface="Roboto Mono"/>
              </a:rPr>
              <a:t>) =&gt; `</a:t>
            </a:r>
            <a:r>
              <a:rPr lang="en" sz="1150">
                <a:solidFill>
                  <a:srgbClr val="CE93D8"/>
                </a:solidFill>
                <a:latin typeface="Roboto Mono"/>
                <a:ea typeface="Roboto Mono"/>
                <a:cs typeface="Roboto Mono"/>
                <a:sym typeface="Roboto Mono"/>
              </a:rPr>
              <a:t>Hi</a:t>
            </a:r>
            <a:r>
              <a:rPr lang="en" sz="1150">
                <a:solidFill>
                  <a:srgbClr val="ECEFF1"/>
                </a:solidFill>
                <a:latin typeface="Roboto Mono"/>
                <a:ea typeface="Roboto Mono"/>
                <a:cs typeface="Roboto Mono"/>
                <a:sym typeface="Roboto Mono"/>
              </a:rPr>
              <a:t> ${name}, the ${profession}`;</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you see here we have removed the "{}" and the return keyword.</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this is a shorthand you might see quite a bit</a:t>
            </a:r>
            <a:endParaRPr sz="1150">
              <a:solidFill>
                <a:srgbClr val="F06292"/>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throughout the course.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console.log(greet());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output: Hi dan, the instructor</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console.log(greet(</a:t>
            </a:r>
            <a:r>
              <a:rPr lang="en" sz="1150">
                <a:solidFill>
                  <a:srgbClr val="9CCC65"/>
                </a:solidFill>
                <a:latin typeface="Roboto Mono"/>
                <a:ea typeface="Roboto Mono"/>
                <a:cs typeface="Roboto Mono"/>
                <a:sym typeface="Roboto Mono"/>
              </a:rPr>
              <a:t>"steve"</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"basketball player"</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F06292"/>
                </a:solidFill>
                <a:latin typeface="Roboto Mono"/>
                <a:ea typeface="Roboto Mono"/>
                <a:cs typeface="Roboto Mono"/>
                <a:sym typeface="Roboto Mono"/>
              </a:rPr>
              <a:t>// output: Hi steve, the basketball player</a:t>
            </a:r>
            <a:endParaRPr sz="1150">
              <a:solidFill>
                <a:srgbClr val="F06292"/>
              </a:solidFill>
              <a:latin typeface="Roboto Mono"/>
              <a:ea typeface="Roboto Mono"/>
              <a:cs typeface="Roboto Mono"/>
              <a:sym typeface="Roboto Mono"/>
            </a:endParaRPr>
          </a:p>
        </p:txBody>
      </p:sp>
      <p:sp>
        <p:nvSpPr>
          <p:cNvPr id="107" name="Google Shape;107;p19"/>
          <p:cNvSpPr txBox="1"/>
          <p:nvPr>
            <p:ph idx="1" type="body"/>
          </p:nvPr>
        </p:nvSpPr>
        <p:spPr>
          <a:xfrm>
            <a:off x="5093825" y="4461100"/>
            <a:ext cx="1409100" cy="37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Live 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113" name="Google Shape;113;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Expectations</a:t>
            </a:r>
            <a:endParaRPr/>
          </a:p>
          <a:p>
            <a:pPr indent="-342900" lvl="0" marL="457200" rtl="0" algn="l">
              <a:spcBef>
                <a:spcPts val="0"/>
              </a:spcBef>
              <a:spcAft>
                <a:spcPts val="0"/>
              </a:spcAft>
              <a:buSzPts val="1800"/>
              <a:buAutoNum type="arabicPeriod"/>
            </a:pPr>
            <a:r>
              <a:rPr lang="en"/>
              <a:t>Arrow Functions and Default Parameters in ES6</a:t>
            </a:r>
            <a:endParaRPr/>
          </a:p>
          <a:p>
            <a:pPr indent="-342900" lvl="0" marL="457200" rtl="0" algn="l">
              <a:spcBef>
                <a:spcPts val="0"/>
              </a:spcBef>
              <a:spcAft>
                <a:spcPts val="0"/>
              </a:spcAft>
              <a:buSzPts val="1800"/>
              <a:buAutoNum type="arabicPeriod"/>
            </a:pPr>
            <a:r>
              <a:rPr lang="en"/>
              <a:t>Destructuring objects</a:t>
            </a:r>
            <a:endParaRPr/>
          </a:p>
          <a:p>
            <a:pPr indent="-342900" lvl="0" marL="457200" rtl="0" algn="l">
              <a:spcBef>
                <a:spcPts val="0"/>
              </a:spcBef>
              <a:spcAft>
                <a:spcPts val="0"/>
              </a:spcAft>
              <a:buSzPts val="1800"/>
              <a:buAutoNum type="arabicPeriod"/>
            </a:pPr>
            <a:r>
              <a:rPr lang="en"/>
              <a:t>Code Documentation Why?</a:t>
            </a:r>
            <a:endParaRPr/>
          </a:p>
          <a:p>
            <a:pPr indent="-342900" lvl="0" marL="457200" rtl="0" algn="l">
              <a:spcBef>
                <a:spcPts val="0"/>
              </a:spcBef>
              <a:spcAft>
                <a:spcPts val="0"/>
              </a:spcAft>
              <a:buSzPts val="1800"/>
              <a:buAutoNum type="arabicPeriod"/>
            </a:pPr>
            <a:r>
              <a:rPr lang="en"/>
              <a:t>Javascript and JSDoc.</a:t>
            </a:r>
            <a:endParaRPr/>
          </a:p>
          <a:p>
            <a:pPr indent="-342900" lvl="0" marL="457200" rtl="0" algn="l">
              <a:spcBef>
                <a:spcPts val="0"/>
              </a:spcBef>
              <a:spcAft>
                <a:spcPts val="0"/>
              </a:spcAft>
              <a:buSzPts val="1800"/>
              <a:buAutoNum type="arabicPeriod"/>
            </a:pPr>
            <a:r>
              <a:rPr lang="en"/>
              <a:t>Example</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Destructuring</a:t>
            </a:r>
            <a:endParaRPr/>
          </a:p>
        </p:txBody>
      </p:sp>
      <p:sp>
        <p:nvSpPr>
          <p:cNvPr id="119" name="Google Shape;119;p21"/>
          <p:cNvSpPr txBox="1"/>
          <p:nvPr>
            <p:ph idx="1" type="body"/>
          </p:nvPr>
        </p:nvSpPr>
        <p:spPr>
          <a:xfrm>
            <a:off x="350900" y="1193800"/>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this class especially we’re going to be using a lot of JSON because we’re going to be interacting with RESTful APIs. (see fetch) </a:t>
            </a:r>
            <a:endParaRPr sz="1200"/>
          </a:p>
          <a:p>
            <a:pPr indent="0" lvl="0" marL="0" rtl="0" algn="l">
              <a:spcBef>
                <a:spcPts val="1600"/>
              </a:spcBef>
              <a:spcAft>
                <a:spcPts val="0"/>
              </a:spcAft>
              <a:buNone/>
            </a:pPr>
            <a:r>
              <a:rPr lang="en" sz="1200"/>
              <a:t>Sometimes you only want specific pieces of that object. On the right we have an object “</a:t>
            </a:r>
            <a:r>
              <a:rPr lang="en" sz="1200">
                <a:solidFill>
                  <a:srgbClr val="ECEFF1"/>
                </a:solidFill>
                <a:latin typeface="Roboto Mono"/>
                <a:ea typeface="Roboto Mono"/>
                <a:cs typeface="Roboto Mono"/>
                <a:sym typeface="Roboto Mono"/>
              </a:rPr>
              <a:t>myCat</a:t>
            </a:r>
            <a:r>
              <a:rPr lang="en" sz="1200"/>
              <a:t>”, say we only want the name and color of that object.</a:t>
            </a:r>
            <a:endParaRPr sz="1200"/>
          </a:p>
          <a:p>
            <a:pPr indent="0" lvl="0" marL="0" rtl="0" algn="l">
              <a:spcBef>
                <a:spcPts val="1600"/>
              </a:spcBef>
              <a:spcAft>
                <a:spcPts val="0"/>
              </a:spcAft>
              <a:buNone/>
            </a:pPr>
            <a:r>
              <a:rPr lang="en" sz="1200"/>
              <a:t>We can create variables with the same name as the keys of the JS object and get the “</a:t>
            </a:r>
            <a:r>
              <a:rPr lang="en" sz="1200">
                <a:solidFill>
                  <a:srgbClr val="ECEFF1"/>
                </a:solidFill>
                <a:latin typeface="Roboto Mono"/>
                <a:ea typeface="Roboto Mono"/>
                <a:cs typeface="Roboto Mono"/>
                <a:sym typeface="Roboto Mono"/>
              </a:rPr>
              <a:t>name</a:t>
            </a:r>
            <a:r>
              <a:rPr lang="en" sz="1200"/>
              <a:t>” and “</a:t>
            </a:r>
            <a:r>
              <a:rPr lang="en" sz="1200">
                <a:solidFill>
                  <a:srgbClr val="ECEFF1"/>
                </a:solidFill>
                <a:latin typeface="Roboto Mono"/>
                <a:ea typeface="Roboto Mono"/>
                <a:cs typeface="Roboto Mono"/>
                <a:sym typeface="Roboto Mono"/>
              </a:rPr>
              <a:t>color</a:t>
            </a:r>
            <a:r>
              <a:rPr lang="en" sz="1200"/>
              <a:t>” from the “</a:t>
            </a:r>
            <a:r>
              <a:rPr lang="en" sz="1200">
                <a:solidFill>
                  <a:srgbClr val="ECEFF1"/>
                </a:solidFill>
                <a:latin typeface="Roboto Mono"/>
                <a:ea typeface="Roboto Mono"/>
                <a:cs typeface="Roboto Mono"/>
                <a:sym typeface="Roboto Mono"/>
              </a:rPr>
              <a:t>myCat</a:t>
            </a:r>
            <a:r>
              <a:rPr lang="en" sz="1200"/>
              <a:t>” object. </a:t>
            </a:r>
            <a:endParaRPr sz="1200"/>
          </a:p>
          <a:p>
            <a:pPr indent="0" lvl="0" marL="0" rtl="0" algn="l">
              <a:spcBef>
                <a:spcPts val="1600"/>
              </a:spcBef>
              <a:spcAft>
                <a:spcPts val="0"/>
              </a:spcAft>
              <a:buNone/>
            </a:pPr>
            <a:r>
              <a:rPr lang="en" sz="1200"/>
              <a:t>Note we do not select “</a:t>
            </a:r>
            <a:r>
              <a:rPr lang="en" sz="1200">
                <a:solidFill>
                  <a:srgbClr val="ECEFF1"/>
                </a:solidFill>
                <a:latin typeface="Roboto Mono"/>
                <a:ea typeface="Roboto Mono"/>
                <a:cs typeface="Roboto Mono"/>
                <a:sym typeface="Roboto Mono"/>
              </a:rPr>
              <a:t>age</a:t>
            </a:r>
            <a:r>
              <a:rPr lang="en" sz="1200"/>
              <a:t>” or “</a:t>
            </a:r>
            <a:r>
              <a:rPr lang="en" sz="1200">
                <a:solidFill>
                  <a:srgbClr val="ECEFF1"/>
                </a:solidFill>
                <a:latin typeface="Roboto Mono"/>
                <a:ea typeface="Roboto Mono"/>
                <a:cs typeface="Roboto Mono"/>
                <a:sym typeface="Roboto Mono"/>
              </a:rPr>
              <a:t>isMale</a:t>
            </a:r>
            <a:r>
              <a:rPr lang="en" sz="1200"/>
              <a:t>” because we don’t specify it in the destructuring.</a:t>
            </a:r>
            <a:endParaRPr sz="1200"/>
          </a:p>
          <a:p>
            <a:pPr indent="0" lvl="0" marL="0" rtl="0" algn="l">
              <a:spcBef>
                <a:spcPts val="1600"/>
              </a:spcBef>
              <a:spcAft>
                <a:spcPts val="0"/>
              </a:spcAft>
              <a:buNone/>
            </a:pPr>
            <a:r>
              <a:rPr lang="en" sz="1200"/>
              <a:t>You can also use destructuring in in functions, on the right you can take a look at “</a:t>
            </a:r>
            <a:r>
              <a:rPr lang="en" sz="1150">
                <a:solidFill>
                  <a:srgbClr val="ECEFF1"/>
                </a:solidFill>
                <a:latin typeface="Roboto Mono"/>
                <a:ea typeface="Roboto Mono"/>
                <a:cs typeface="Roboto Mono"/>
                <a:sym typeface="Roboto Mono"/>
              </a:rPr>
              <a:t>describeCat</a:t>
            </a:r>
            <a:r>
              <a:rPr lang="en" sz="1200"/>
              <a:t>”.</a:t>
            </a:r>
            <a:endParaRPr sz="1200"/>
          </a:p>
          <a:p>
            <a:pPr indent="0" lvl="0" marL="0" rtl="0" algn="l">
              <a:spcBef>
                <a:spcPts val="1600"/>
              </a:spcBef>
              <a:spcAft>
                <a:spcPts val="1600"/>
              </a:spcAft>
              <a:buNone/>
            </a:pPr>
            <a:r>
              <a:t/>
            </a:r>
            <a:endParaRPr sz="1200"/>
          </a:p>
        </p:txBody>
      </p:sp>
      <p:sp>
        <p:nvSpPr>
          <p:cNvPr id="120" name="Google Shape;120;p21"/>
          <p:cNvSpPr txBox="1"/>
          <p:nvPr>
            <p:ph idx="1" type="body"/>
          </p:nvPr>
        </p:nvSpPr>
        <p:spPr>
          <a:xfrm>
            <a:off x="4502550" y="81225"/>
            <a:ext cx="1132500" cy="37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Example:</a:t>
            </a:r>
            <a:endParaRPr/>
          </a:p>
        </p:txBody>
      </p:sp>
      <p:sp>
        <p:nvSpPr>
          <p:cNvPr id="121" name="Google Shape;121;p21"/>
          <p:cNvSpPr txBox="1"/>
          <p:nvPr>
            <p:ph idx="1" type="body"/>
          </p:nvPr>
        </p:nvSpPr>
        <p:spPr>
          <a:xfrm>
            <a:off x="5635050" y="81225"/>
            <a:ext cx="1409100" cy="37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Live Demo</a:t>
            </a:r>
            <a:endParaRPr/>
          </a:p>
        </p:txBody>
      </p:sp>
      <p:sp>
        <p:nvSpPr>
          <p:cNvPr id="122" name="Google Shape;122;p21"/>
          <p:cNvSpPr txBox="1"/>
          <p:nvPr/>
        </p:nvSpPr>
        <p:spPr>
          <a:xfrm>
            <a:off x="4529250" y="399650"/>
            <a:ext cx="4521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myCat =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name: </a:t>
            </a:r>
            <a:r>
              <a:rPr lang="en" sz="1150">
                <a:solidFill>
                  <a:srgbClr val="9CCC65"/>
                </a:solidFill>
                <a:latin typeface="Roboto Mono"/>
                <a:ea typeface="Roboto Mono"/>
                <a:cs typeface="Roboto Mono"/>
                <a:sym typeface="Roboto Mono"/>
              </a:rPr>
              <a:t>'Marshmallow'</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color: </a:t>
            </a:r>
            <a:r>
              <a:rPr lang="en" sz="1150">
                <a:solidFill>
                  <a:srgbClr val="9CCC65"/>
                </a:solidFill>
                <a:latin typeface="Roboto Mono"/>
                <a:ea typeface="Roboto Mono"/>
                <a:cs typeface="Roboto Mono"/>
                <a:sym typeface="Roboto Mono"/>
              </a:rPr>
              <a:t>'White'</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age: </a:t>
            </a:r>
            <a:r>
              <a:rPr lang="en" sz="1150">
                <a:solidFill>
                  <a:srgbClr val="FBC02D"/>
                </a:solidFill>
                <a:latin typeface="Roboto Mono"/>
                <a:ea typeface="Roboto Mono"/>
                <a:cs typeface="Roboto Mono"/>
                <a:sym typeface="Roboto Mono"/>
              </a:rPr>
              <a:t>1</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isMale: </a:t>
            </a:r>
            <a:r>
              <a:rPr lang="en" sz="1150">
                <a:solidFill>
                  <a:srgbClr val="4DD0E1"/>
                </a:solidFill>
                <a:latin typeface="Roboto Mono"/>
                <a:ea typeface="Roboto Mono"/>
                <a:cs typeface="Roboto Mono"/>
                <a:sym typeface="Roboto Mono"/>
              </a:rPr>
              <a:t>true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below we’re just selecting</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the name and the color values from the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myCat object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{name, color} = myCat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console.log(name)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output: "Marshmallow"</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console.log(color)</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output: "White"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const</a:t>
            </a:r>
            <a:r>
              <a:rPr lang="en" sz="1150">
                <a:solidFill>
                  <a:srgbClr val="ECEFF1"/>
                </a:solidFill>
                <a:latin typeface="Roboto Mono"/>
                <a:ea typeface="Roboto Mono"/>
                <a:cs typeface="Roboto Mono"/>
                <a:sym typeface="Roboto Mono"/>
              </a:rPr>
              <a:t> describeCat = ({name, color, age}) =&gt;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`${name} is a ${color} cat</a:t>
            </a:r>
            <a:br>
              <a:rPr lang="en" sz="1150">
                <a:solidFill>
                  <a:srgbClr val="ECEFF1"/>
                </a:solidFill>
                <a:latin typeface="Roboto Mono"/>
                <a:ea typeface="Roboto Mono"/>
                <a:cs typeface="Roboto Mono"/>
                <a:sym typeface="Roboto Mono"/>
              </a:rPr>
            </a:br>
            <a:r>
              <a:rPr lang="en" sz="1150">
                <a:solidFill>
                  <a:srgbClr val="ECEFF1"/>
                </a:solidFill>
                <a:latin typeface="Roboto Mono"/>
                <a:ea typeface="Roboto Mono"/>
                <a:cs typeface="Roboto Mono"/>
                <a:sym typeface="Roboto Mono"/>
              </a:rPr>
              <a:t>          and is ${age} year(s) old`;</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console.log(describeCat(myCat));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F06292"/>
                </a:solidFill>
                <a:latin typeface="Roboto Mono"/>
                <a:ea typeface="Roboto Mono"/>
                <a:cs typeface="Roboto Mono"/>
                <a:sym typeface="Roboto Mono"/>
              </a:rPr>
              <a:t>// output: "Marshmallow is a White cat</a:t>
            </a:r>
            <a:br>
              <a:rPr lang="en" sz="1150">
                <a:solidFill>
                  <a:srgbClr val="F06292"/>
                </a:solidFill>
                <a:latin typeface="Roboto Mono"/>
                <a:ea typeface="Roboto Mono"/>
                <a:cs typeface="Roboto Mono"/>
                <a:sym typeface="Roboto Mono"/>
              </a:rPr>
            </a:br>
            <a:r>
              <a:rPr lang="en" sz="1150">
                <a:solidFill>
                  <a:srgbClr val="F06292"/>
                </a:solidFill>
                <a:latin typeface="Roboto Mono"/>
                <a:ea typeface="Roboto Mono"/>
                <a:cs typeface="Roboto Mono"/>
                <a:sym typeface="Roboto Mono"/>
              </a:rPr>
              <a:t>            and is 1 year(s) old"</a:t>
            </a:r>
            <a:endParaRPr sz="1150">
              <a:solidFill>
                <a:srgbClr val="F06292"/>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