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Slab-regular.fntdata"/><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Mono-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bc53e41f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bc53e41f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bc53e41f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bc53e41f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bc53e41f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bc53e41f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bc53e41f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bc53e41f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bc53e41f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bc53e41f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c04ea642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c04ea642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bc0a4b2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bc0a4b2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b7fcc622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b7fcc622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ad3a4879e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ad3a4879e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c141908b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c141908b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ad3a487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ad3a487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bc53e41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bc53e41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bc53e41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bc53e41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bc53e41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bc53e41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bc53e41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bc53e41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d6424e2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6424e2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sass-lang.com/documentation/variabl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ass-lang.com/documentation/style-rules/parent-selecto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lesscss.org/features/#parent-selectors-featur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sass-lang.com/documentation/at-rules/mixi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sass/libsass" TargetMode="External"/><Relationship Id="rId4" Type="http://schemas.openxmlformats.org/officeDocument/2006/relationships/hyperlink" Target="https://sass-lang.com/documentation/at-rules/import" TargetMode="External"/><Relationship Id="rId5" Type="http://schemas.openxmlformats.org/officeDocument/2006/relationships/hyperlink" Target="https://sass-lang.com/documentation/at-rules/extend" TargetMode="External"/><Relationship Id="rId6" Type="http://schemas.openxmlformats.org/officeDocument/2006/relationships/hyperlink" Target="https://sass-lang.com/documentation/values" TargetMode="External"/><Relationship Id="rId7" Type="http://schemas.openxmlformats.org/officeDocument/2006/relationships/hyperlink" Target="https://sass-lang.com/documentation/operators" TargetMode="External"/><Relationship Id="rId8" Type="http://schemas.openxmlformats.org/officeDocument/2006/relationships/hyperlink" Target="https://sass-lang.com/documentation/at-rules/func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andrew/node-sass-example" TargetMode="External"/><Relationship Id="rId4" Type="http://schemas.openxmlformats.org/officeDocument/2006/relationships/hyperlink" Target="https://sass-lang.com/documentation" TargetMode="External"/><Relationship Id="rId5" Type="http://schemas.openxmlformats.org/officeDocument/2006/relationships/hyperlink" Target="https://sass-lang.com/documentation/synta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trends.google.com/trends/explore?geo=US&amp;q=%2Fm%2F0gjd0jv,%2Fm%2F054k6n_"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ass-lang.com/documentation/synta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Advanced Javascript</a:t>
            </a:r>
            <a:endParaRPr/>
          </a:p>
          <a:p>
            <a:pPr indent="0" lvl="0" marL="0" rtl="0" algn="ctr">
              <a:spcBef>
                <a:spcPts val="0"/>
              </a:spcBef>
              <a:spcAft>
                <a:spcPts val="0"/>
              </a:spcAft>
              <a:buNone/>
            </a:pPr>
            <a:r>
              <a:rPr lang="en"/>
              <a:t>CSS Preprocessors:</a:t>
            </a:r>
            <a:endParaRPr/>
          </a:p>
          <a:p>
            <a:pPr indent="0" lvl="0" marL="0" rtl="0" algn="ctr">
              <a:spcBef>
                <a:spcPts val="0"/>
              </a:spcBef>
              <a:spcAft>
                <a:spcPts val="0"/>
              </a:spcAft>
              <a:buNone/>
            </a:pPr>
            <a:r>
              <a:rPr lang="en"/>
              <a:t>Sass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DMIT 2008</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Sass, a language tour</a:t>
            </a:r>
            <a:endParaRPr/>
          </a:p>
        </p:txBody>
      </p:sp>
      <p:sp>
        <p:nvSpPr>
          <p:cNvPr id="117" name="Google Shape;117;p22"/>
          <p:cNvSpPr txBox="1"/>
          <p:nvPr>
            <p:ph idx="1" type="body"/>
          </p:nvPr>
        </p:nvSpPr>
        <p:spPr>
          <a:xfrm>
            <a:off x="387900" y="1230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going to take a look at some of reasons why sass is so powerful and see a couple of examples of them.</a:t>
            </a:r>
            <a:endParaRPr/>
          </a:p>
          <a:p>
            <a:pPr indent="0" lvl="0" marL="0" rtl="0" algn="l">
              <a:spcBef>
                <a:spcPts val="1600"/>
              </a:spcBef>
              <a:spcAft>
                <a:spcPts val="0"/>
              </a:spcAft>
              <a:buNone/>
            </a:pPr>
            <a:r>
              <a:rPr lang="en"/>
              <a:t>Features that we’re going to look at that are awesome:</a:t>
            </a:r>
            <a:endParaRPr/>
          </a:p>
          <a:p>
            <a:pPr indent="-342900" lvl="0" marL="457200" rtl="0" algn="l">
              <a:spcBef>
                <a:spcPts val="1600"/>
              </a:spcBef>
              <a:spcAft>
                <a:spcPts val="0"/>
              </a:spcAft>
              <a:buSzPts val="1800"/>
              <a:buChar char="●"/>
            </a:pPr>
            <a:r>
              <a:rPr lang="en"/>
              <a:t>Variables</a:t>
            </a:r>
            <a:endParaRPr/>
          </a:p>
          <a:p>
            <a:pPr indent="-342900" lvl="0" marL="457200" rtl="0" algn="l">
              <a:spcBef>
                <a:spcPts val="0"/>
              </a:spcBef>
              <a:spcAft>
                <a:spcPts val="0"/>
              </a:spcAft>
              <a:buSzPts val="1800"/>
              <a:buChar char="●"/>
            </a:pPr>
            <a:r>
              <a:rPr lang="en"/>
              <a:t>Nesting and some parent Selectors</a:t>
            </a:r>
            <a:endParaRPr/>
          </a:p>
          <a:p>
            <a:pPr indent="-342900" lvl="0" marL="457200" rtl="0" algn="l">
              <a:spcBef>
                <a:spcPts val="0"/>
              </a:spcBef>
              <a:spcAft>
                <a:spcPts val="0"/>
              </a:spcAft>
              <a:buSzPts val="1800"/>
              <a:buChar char="●"/>
            </a:pPr>
            <a:r>
              <a:rPr lang="en"/>
              <a:t>Mixins</a:t>
            </a:r>
            <a:endParaRPr/>
          </a:p>
          <a:p>
            <a:pPr indent="-342900" lvl="0" marL="457200" rtl="0" algn="l">
              <a:spcBef>
                <a:spcPts val="0"/>
              </a:spcBef>
              <a:spcAft>
                <a:spcPts val="0"/>
              </a:spcAft>
              <a:buSzPts val="1800"/>
              <a:buChar char="●"/>
            </a:pPr>
            <a:r>
              <a:rPr lang="en"/>
              <a:t>Some other features.</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87900" y="5447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a:t>
            </a:r>
            <a:r>
              <a:rPr lang="en"/>
              <a:t>ss: Variables</a:t>
            </a:r>
            <a:endParaRPr/>
          </a:p>
        </p:txBody>
      </p:sp>
      <p:sp>
        <p:nvSpPr>
          <p:cNvPr id="123" name="Google Shape;123;p23"/>
          <p:cNvSpPr txBox="1"/>
          <p:nvPr>
            <p:ph idx="1" type="body"/>
          </p:nvPr>
        </p:nvSpPr>
        <p:spPr>
          <a:xfrm>
            <a:off x="387900" y="1230825"/>
            <a:ext cx="3697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Sass Variables just like less, allow us to reduce the </a:t>
            </a:r>
            <a:r>
              <a:rPr lang="en" sz="1400"/>
              <a:t>repetition.</a:t>
            </a:r>
            <a:endParaRPr sz="1400"/>
          </a:p>
          <a:p>
            <a:pPr indent="0" lvl="0" marL="0" rtl="0" algn="l">
              <a:spcBef>
                <a:spcPts val="1600"/>
              </a:spcBef>
              <a:spcAft>
                <a:spcPts val="0"/>
              </a:spcAft>
              <a:buNone/>
            </a:pPr>
            <a:r>
              <a:rPr lang="en" sz="1400"/>
              <a:t>Say for example you’d like to change theme colors for your site? Great! You only have to change in one place which awesome.</a:t>
            </a:r>
            <a:endParaRPr sz="1400"/>
          </a:p>
          <a:p>
            <a:pPr indent="0" lvl="0" marL="0" rtl="0" algn="l">
              <a:spcBef>
                <a:spcPts val="1600"/>
              </a:spcBef>
              <a:spcAft>
                <a:spcPts val="1600"/>
              </a:spcAft>
              <a:buNone/>
            </a:pPr>
            <a:r>
              <a:rPr lang="en" sz="1400"/>
              <a:t>To create variables you just to initialize it with “</a:t>
            </a:r>
            <a:r>
              <a:rPr lang="en" sz="1150">
                <a:solidFill>
                  <a:srgbClr val="ECEFF1"/>
                </a:solidFill>
                <a:latin typeface="Roboto Mono"/>
                <a:ea typeface="Roboto Mono"/>
                <a:cs typeface="Roboto Mono"/>
                <a:sym typeface="Roboto Mono"/>
              </a:rPr>
              <a:t>$</a:t>
            </a:r>
            <a:r>
              <a:rPr lang="en" sz="1400"/>
              <a:t>”, you can see this on the right example.</a:t>
            </a:r>
            <a:endParaRPr sz="1400"/>
          </a:p>
        </p:txBody>
      </p:sp>
      <p:sp>
        <p:nvSpPr>
          <p:cNvPr id="124" name="Google Shape;124;p23"/>
          <p:cNvSpPr txBox="1"/>
          <p:nvPr>
            <p:ph idx="1" type="body"/>
          </p:nvPr>
        </p:nvSpPr>
        <p:spPr>
          <a:xfrm>
            <a:off x="5058900" y="335200"/>
            <a:ext cx="3697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Example:</a:t>
            </a:r>
            <a:br>
              <a:rPr lang="en" sz="1400"/>
            </a:br>
            <a:r>
              <a:rPr lang="en" sz="1400"/>
              <a:t>Sass file:</a:t>
            </a:r>
            <a:endParaRPr sz="1400"/>
          </a:p>
        </p:txBody>
      </p:sp>
      <p:sp>
        <p:nvSpPr>
          <p:cNvPr id="125" name="Google Shape;125;p23"/>
          <p:cNvSpPr txBox="1"/>
          <p:nvPr>
            <p:ph idx="1" type="body"/>
          </p:nvPr>
        </p:nvSpPr>
        <p:spPr>
          <a:xfrm>
            <a:off x="5058900" y="2619988"/>
            <a:ext cx="3697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After processing it becomes:</a:t>
            </a:r>
            <a:br>
              <a:rPr lang="en" sz="1400"/>
            </a:br>
            <a:r>
              <a:rPr lang="en" sz="1400"/>
              <a:t>CSS file:</a:t>
            </a:r>
            <a:endParaRPr sz="1400"/>
          </a:p>
        </p:txBody>
      </p:sp>
      <p:sp>
        <p:nvSpPr>
          <p:cNvPr id="126" name="Google Shape;126;p23"/>
          <p:cNvSpPr txBox="1"/>
          <p:nvPr>
            <p:ph idx="1" type="body"/>
          </p:nvPr>
        </p:nvSpPr>
        <p:spPr>
          <a:xfrm>
            <a:off x="5058900" y="4407725"/>
            <a:ext cx="35046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Resources:</a:t>
            </a:r>
            <a:br>
              <a:rPr lang="en" sz="1200"/>
            </a:br>
            <a:r>
              <a:rPr lang="en" sz="1100" u="sng">
                <a:solidFill>
                  <a:schemeClr val="hlink"/>
                </a:solidFill>
                <a:latin typeface="Arial"/>
                <a:ea typeface="Arial"/>
                <a:cs typeface="Arial"/>
                <a:sym typeface="Arial"/>
                <a:hlinkClick r:id="rId3"/>
              </a:rPr>
              <a:t>https://sass-lang.com/documentation/variables</a:t>
            </a:r>
            <a:endParaRPr sz="1200"/>
          </a:p>
          <a:p>
            <a:pPr indent="0" lvl="0" marL="0" rtl="0" algn="l">
              <a:spcBef>
                <a:spcPts val="1600"/>
              </a:spcBef>
              <a:spcAft>
                <a:spcPts val="1600"/>
              </a:spcAft>
              <a:buNone/>
            </a:pPr>
            <a:r>
              <a:t/>
            </a:r>
            <a:endParaRPr sz="1200"/>
          </a:p>
        </p:txBody>
      </p:sp>
      <p:sp>
        <p:nvSpPr>
          <p:cNvPr id="127" name="Google Shape;127;p23"/>
          <p:cNvSpPr txBox="1"/>
          <p:nvPr/>
        </p:nvSpPr>
        <p:spPr>
          <a:xfrm>
            <a:off x="5284100" y="940625"/>
            <a:ext cx="4026000" cy="20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r>
              <a:rPr lang="en" sz="1150">
                <a:solidFill>
                  <a:srgbClr val="4DD0E1"/>
                </a:solidFill>
                <a:latin typeface="Roboto Mono"/>
                <a:ea typeface="Roboto Mono"/>
                <a:cs typeface="Roboto Mono"/>
                <a:sym typeface="Roboto Mono"/>
              </a:rPr>
              <a:t>theme-color</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#fff</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p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background-color</a:t>
            </a:r>
            <a:r>
              <a:rPr lang="en" sz="1150">
                <a:solidFill>
                  <a:srgbClr val="ECEFF1"/>
                </a:solidFill>
                <a:latin typeface="Roboto Mono"/>
                <a:ea typeface="Roboto Mono"/>
                <a:cs typeface="Roboto Mono"/>
                <a:sym typeface="Roboto Mono"/>
              </a:rPr>
              <a:t>: $theme-color;</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br>
              <a:rPr lang="en" sz="1150">
                <a:solidFill>
                  <a:srgbClr val="ECEFF1"/>
                </a:solidFill>
                <a:latin typeface="Roboto Mono"/>
                <a:ea typeface="Roboto Mono"/>
                <a:cs typeface="Roboto Mono"/>
                <a:sym typeface="Roboto Mono"/>
              </a:rPr>
            </a:b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h1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background-color</a:t>
            </a:r>
            <a:r>
              <a:rPr lang="en" sz="1150">
                <a:solidFill>
                  <a:srgbClr val="ECEFF1"/>
                </a:solidFill>
                <a:latin typeface="Roboto Mono"/>
                <a:ea typeface="Roboto Mono"/>
                <a:cs typeface="Roboto Mono"/>
                <a:sym typeface="Roboto Mono"/>
              </a:rPr>
              <a:t>: $theme-color;</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28" name="Google Shape;128;p23"/>
          <p:cNvSpPr txBox="1"/>
          <p:nvPr/>
        </p:nvSpPr>
        <p:spPr>
          <a:xfrm>
            <a:off x="5284100" y="3145325"/>
            <a:ext cx="3000000" cy="12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p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background-color</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#fff</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h1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background-color</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#fff</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a:t>
            </a:r>
            <a:r>
              <a:rPr lang="en"/>
              <a:t>ss: </a:t>
            </a:r>
            <a:r>
              <a:rPr lang="en"/>
              <a:t>Nesting and a bit of parent selectors</a:t>
            </a:r>
            <a:endParaRPr/>
          </a:p>
        </p:txBody>
      </p:sp>
      <p:sp>
        <p:nvSpPr>
          <p:cNvPr id="134" name="Google Shape;134;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CSS doesn’t support the nesting of selectors, and I’m sure that at some point you’ve thought to yourself, why doesn’t CSS have this?</a:t>
            </a:r>
            <a:endParaRPr sz="1400"/>
          </a:p>
          <a:p>
            <a:pPr indent="0" lvl="0" marL="0" rtl="0" algn="l">
              <a:spcBef>
                <a:spcPts val="1600"/>
              </a:spcBef>
              <a:spcAft>
                <a:spcPts val="0"/>
              </a:spcAft>
              <a:buNone/>
            </a:pPr>
            <a:r>
              <a:rPr lang="en" sz="1400"/>
              <a:t>Well, sass does and it’s pretty intuitive (it’s also very similar to less which we took at last class). We’re going to take a look at what this looks like next slide.</a:t>
            </a:r>
            <a:endParaRPr sz="1400"/>
          </a:p>
          <a:p>
            <a:pPr indent="0" lvl="0" marL="0" rtl="0" algn="l">
              <a:spcBef>
                <a:spcPts val="1600"/>
              </a:spcBef>
              <a:spcAft>
                <a:spcPts val="0"/>
              </a:spcAft>
              <a:buNone/>
            </a:pPr>
            <a:r>
              <a:rPr lang="en" sz="1400"/>
              <a:t>If you take a look at the documentation, you can also refer to the parent selector by using the “&amp;” just like less as well.</a:t>
            </a:r>
            <a:endParaRPr sz="1400"/>
          </a:p>
          <a:p>
            <a:pPr indent="0" lvl="0" marL="0" rtl="0" algn="l">
              <a:spcBef>
                <a:spcPts val="1600"/>
              </a:spcBef>
              <a:spcAft>
                <a:spcPts val="0"/>
              </a:spcAft>
              <a:buNone/>
            </a:pPr>
            <a:r>
              <a:rPr lang="en" sz="1400"/>
              <a:t>Let’s take a look at an example of what this looks like.</a:t>
            </a:r>
            <a:endParaRPr sz="1400"/>
          </a:p>
          <a:p>
            <a:pPr indent="0" lvl="0" marL="0" rtl="0" algn="l">
              <a:spcBef>
                <a:spcPts val="1600"/>
              </a:spcBef>
              <a:spcAft>
                <a:spcPts val="1600"/>
              </a:spcAft>
              <a:buNone/>
            </a:pPr>
            <a:r>
              <a:t/>
            </a:r>
            <a:endParaRPr sz="1400"/>
          </a:p>
        </p:txBody>
      </p:sp>
      <p:sp>
        <p:nvSpPr>
          <p:cNvPr id="135" name="Google Shape;135;p24"/>
          <p:cNvSpPr txBox="1"/>
          <p:nvPr>
            <p:ph idx="1" type="body"/>
          </p:nvPr>
        </p:nvSpPr>
        <p:spPr>
          <a:xfrm>
            <a:off x="4070425" y="4509525"/>
            <a:ext cx="51033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Resources:</a:t>
            </a:r>
            <a:br>
              <a:rPr lang="en" sz="1200"/>
            </a:br>
            <a:r>
              <a:rPr lang="en" sz="1100" u="sng">
                <a:solidFill>
                  <a:schemeClr val="hlink"/>
                </a:solidFill>
                <a:latin typeface="Arial"/>
                <a:ea typeface="Arial"/>
                <a:cs typeface="Arial"/>
                <a:sym typeface="Arial"/>
                <a:hlinkClick r:id="rId3"/>
              </a:rPr>
              <a:t>https://sass-lang.com/documentation/style-rules/parent-selector</a:t>
            </a:r>
            <a:endParaRPr sz="1200"/>
          </a:p>
          <a:p>
            <a:pPr indent="0" lvl="0" marL="0" rtl="0" algn="l">
              <a:spcBef>
                <a:spcPts val="1600"/>
              </a:spcBef>
              <a:spcAft>
                <a:spcPts val="160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a:t>
            </a:r>
            <a:r>
              <a:rPr lang="en"/>
              <a:t>ss: Nesting and a bit of parent selectors</a:t>
            </a:r>
            <a:endParaRPr/>
          </a:p>
        </p:txBody>
      </p:sp>
      <p:sp>
        <p:nvSpPr>
          <p:cNvPr id="141" name="Google Shape;141;p25"/>
          <p:cNvSpPr txBox="1"/>
          <p:nvPr>
            <p:ph idx="1" type="body"/>
          </p:nvPr>
        </p:nvSpPr>
        <p:spPr>
          <a:xfrm>
            <a:off x="756225" y="1184100"/>
            <a:ext cx="3697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Example:</a:t>
            </a:r>
            <a:br>
              <a:rPr lang="en" sz="1400"/>
            </a:br>
            <a:r>
              <a:rPr lang="en" sz="1400"/>
              <a:t>Sass file:</a:t>
            </a:r>
            <a:endParaRPr sz="1400"/>
          </a:p>
        </p:txBody>
      </p:sp>
      <p:sp>
        <p:nvSpPr>
          <p:cNvPr id="142" name="Google Shape;142;p25"/>
          <p:cNvSpPr txBox="1"/>
          <p:nvPr>
            <p:ph idx="1" type="body"/>
          </p:nvPr>
        </p:nvSpPr>
        <p:spPr>
          <a:xfrm>
            <a:off x="4698900" y="1184100"/>
            <a:ext cx="3697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After processing it becomes:</a:t>
            </a:r>
            <a:br>
              <a:rPr lang="en" sz="1400"/>
            </a:br>
            <a:r>
              <a:rPr lang="en" sz="1400"/>
              <a:t>CSS file:</a:t>
            </a:r>
            <a:endParaRPr sz="1400"/>
          </a:p>
        </p:txBody>
      </p:sp>
      <p:sp>
        <p:nvSpPr>
          <p:cNvPr id="143" name="Google Shape;143;p25"/>
          <p:cNvSpPr txBox="1"/>
          <p:nvPr>
            <p:ph idx="1" type="body"/>
          </p:nvPr>
        </p:nvSpPr>
        <p:spPr>
          <a:xfrm>
            <a:off x="6755700" y="4235700"/>
            <a:ext cx="23883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Resources:</a:t>
            </a:r>
            <a:br>
              <a:rPr lang="en" sz="1200"/>
            </a:br>
            <a:r>
              <a:rPr lang="en" sz="1200" u="sng">
                <a:solidFill>
                  <a:schemeClr val="hlink"/>
                </a:solidFill>
                <a:hlinkClick r:id="rId3"/>
              </a:rPr>
              <a:t>http://lesscss.org/features/#parent-selectors-feature</a:t>
            </a:r>
            <a:r>
              <a:rPr lang="en" sz="1200"/>
              <a:t> </a:t>
            </a:r>
            <a:endParaRPr sz="1200"/>
          </a:p>
          <a:p>
            <a:pPr indent="0" lvl="0" marL="0" rtl="0" algn="l">
              <a:spcBef>
                <a:spcPts val="1600"/>
              </a:spcBef>
              <a:spcAft>
                <a:spcPts val="1600"/>
              </a:spcAft>
              <a:buNone/>
            </a:pPr>
            <a:r>
              <a:t/>
            </a:r>
            <a:endParaRPr sz="1200"/>
          </a:p>
        </p:txBody>
      </p:sp>
      <p:sp>
        <p:nvSpPr>
          <p:cNvPr id="144" name="Google Shape;144;p25"/>
          <p:cNvSpPr txBox="1"/>
          <p:nvPr/>
        </p:nvSpPr>
        <p:spPr>
          <a:xfrm>
            <a:off x="851075" y="17643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#main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background-color</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#fff</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#content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p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height</a:t>
            </a:r>
            <a:r>
              <a:rPr lang="en" sz="1150">
                <a:solidFill>
                  <a:srgbClr val="ECEFF1"/>
                </a:solidFill>
                <a:latin typeface="Roboto Mono"/>
                <a:ea typeface="Roboto Mono"/>
                <a:cs typeface="Roboto Mono"/>
                <a:sym typeface="Roboto Mono"/>
              </a:rPr>
              <a:t>: auto;</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text-decoration</a:t>
            </a:r>
            <a:r>
              <a:rPr lang="en" sz="1150">
                <a:solidFill>
                  <a:srgbClr val="ECEFF1"/>
                </a:solidFill>
                <a:latin typeface="Roboto Mono"/>
                <a:ea typeface="Roboto Mono"/>
                <a:cs typeface="Roboto Mono"/>
                <a:sym typeface="Roboto Mono"/>
              </a:rPr>
              <a:t>: none;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45" name="Google Shape;145;p25"/>
          <p:cNvSpPr txBox="1"/>
          <p:nvPr/>
        </p:nvSpPr>
        <p:spPr>
          <a:xfrm>
            <a:off x="4698900" y="17643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#main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background-color</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#fff</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#main #content p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height</a:t>
            </a:r>
            <a:r>
              <a:rPr lang="en" sz="1150">
                <a:solidFill>
                  <a:srgbClr val="ECEFF1"/>
                </a:solidFill>
                <a:latin typeface="Roboto Mono"/>
                <a:ea typeface="Roboto Mono"/>
                <a:cs typeface="Roboto Mono"/>
                <a:sym typeface="Roboto Mono"/>
              </a:rPr>
              <a:t>: auto;</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#main #content a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text-decoration</a:t>
            </a:r>
            <a:r>
              <a:rPr lang="en" sz="1150">
                <a:solidFill>
                  <a:srgbClr val="ECEFF1"/>
                </a:solidFill>
                <a:latin typeface="Roboto Mono"/>
                <a:ea typeface="Roboto Mono"/>
                <a:cs typeface="Roboto Mono"/>
                <a:sym typeface="Roboto Mono"/>
              </a:rPr>
              <a:t>: none;</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a:t>
            </a:r>
            <a:r>
              <a:rPr lang="en"/>
              <a:t>ss: Mixins</a:t>
            </a:r>
            <a:endParaRPr/>
          </a:p>
        </p:txBody>
      </p:sp>
      <p:sp>
        <p:nvSpPr>
          <p:cNvPr id="151" name="Google Shape;151;p26"/>
          <p:cNvSpPr txBox="1"/>
          <p:nvPr>
            <p:ph idx="1" type="body"/>
          </p:nvPr>
        </p:nvSpPr>
        <p:spPr>
          <a:xfrm>
            <a:off x="387900" y="1185024"/>
            <a:ext cx="8368200" cy="83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Sass mixins allow you to define styles that you can reuse all over the place. To define a mixin you need to use the “</a:t>
            </a:r>
            <a:r>
              <a:rPr lang="en" sz="1150">
                <a:solidFill>
                  <a:srgbClr val="ECEFF1"/>
                </a:solidFill>
                <a:latin typeface="Roboto Mono"/>
                <a:ea typeface="Roboto Mono"/>
                <a:cs typeface="Roboto Mono"/>
                <a:sym typeface="Roboto Mono"/>
              </a:rPr>
              <a:t>@mixin</a:t>
            </a:r>
            <a:r>
              <a:rPr lang="en" sz="1400"/>
              <a:t>” and to use (and reuse) the mixin somewhere use the “</a:t>
            </a:r>
            <a:r>
              <a:rPr lang="en" sz="1150">
                <a:solidFill>
                  <a:srgbClr val="ECEFF1"/>
                </a:solidFill>
                <a:latin typeface="Roboto Mono"/>
                <a:ea typeface="Roboto Mono"/>
                <a:cs typeface="Roboto Mono"/>
                <a:sym typeface="Roboto Mono"/>
              </a:rPr>
              <a:t>@include</a:t>
            </a:r>
            <a:r>
              <a:rPr lang="en" sz="1400"/>
              <a:t>”. Below is an example </a:t>
            </a:r>
            <a:endParaRPr sz="1400"/>
          </a:p>
        </p:txBody>
      </p:sp>
      <p:sp>
        <p:nvSpPr>
          <p:cNvPr id="152" name="Google Shape;152;p26"/>
          <p:cNvSpPr txBox="1"/>
          <p:nvPr>
            <p:ph idx="1" type="body"/>
          </p:nvPr>
        </p:nvSpPr>
        <p:spPr>
          <a:xfrm>
            <a:off x="411425" y="2056550"/>
            <a:ext cx="3697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Example:</a:t>
            </a:r>
            <a:br>
              <a:rPr lang="en" sz="1400"/>
            </a:br>
            <a:r>
              <a:rPr lang="en" sz="1400"/>
              <a:t>Sass file:</a:t>
            </a:r>
            <a:endParaRPr sz="1400"/>
          </a:p>
        </p:txBody>
      </p:sp>
      <p:sp>
        <p:nvSpPr>
          <p:cNvPr id="153" name="Google Shape;153;p26"/>
          <p:cNvSpPr txBox="1"/>
          <p:nvPr>
            <p:ph idx="1" type="body"/>
          </p:nvPr>
        </p:nvSpPr>
        <p:spPr>
          <a:xfrm>
            <a:off x="3353900" y="2059925"/>
            <a:ext cx="3697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After processing it becomes:</a:t>
            </a:r>
            <a:br>
              <a:rPr lang="en" sz="1400"/>
            </a:br>
            <a:r>
              <a:rPr lang="en" sz="1400"/>
              <a:t>CSS file:</a:t>
            </a:r>
            <a:endParaRPr sz="1400"/>
          </a:p>
        </p:txBody>
      </p:sp>
      <p:sp>
        <p:nvSpPr>
          <p:cNvPr id="154" name="Google Shape;154;p26"/>
          <p:cNvSpPr txBox="1"/>
          <p:nvPr>
            <p:ph idx="1" type="body"/>
          </p:nvPr>
        </p:nvSpPr>
        <p:spPr>
          <a:xfrm>
            <a:off x="5609700" y="4531725"/>
            <a:ext cx="35787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Resources:</a:t>
            </a:r>
            <a:br>
              <a:rPr lang="en" sz="1200"/>
            </a:br>
            <a:r>
              <a:rPr lang="en" sz="1100" u="sng">
                <a:solidFill>
                  <a:schemeClr val="hlink"/>
                </a:solidFill>
                <a:latin typeface="Arial"/>
                <a:ea typeface="Arial"/>
                <a:cs typeface="Arial"/>
                <a:sym typeface="Arial"/>
                <a:hlinkClick r:id="rId3"/>
              </a:rPr>
              <a:t>https://sass-lang.com/documentation/at-rules/mixin</a:t>
            </a:r>
            <a:endParaRPr sz="1200"/>
          </a:p>
          <a:p>
            <a:pPr indent="0" lvl="0" marL="0" rtl="0" algn="l">
              <a:spcBef>
                <a:spcPts val="1600"/>
              </a:spcBef>
              <a:spcAft>
                <a:spcPts val="1600"/>
              </a:spcAft>
              <a:buNone/>
            </a:pPr>
            <a:r>
              <a:t/>
            </a:r>
            <a:endParaRPr sz="1200"/>
          </a:p>
        </p:txBody>
      </p:sp>
      <p:sp>
        <p:nvSpPr>
          <p:cNvPr id="155" name="Google Shape;155;p26"/>
          <p:cNvSpPr txBox="1"/>
          <p:nvPr/>
        </p:nvSpPr>
        <p:spPr>
          <a:xfrm>
            <a:off x="470625" y="2661050"/>
            <a:ext cx="3000000" cy="22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@mixin large-text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font-size</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25rem</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font-weight</a:t>
            </a:r>
            <a:r>
              <a:rPr lang="en" sz="1150">
                <a:solidFill>
                  <a:srgbClr val="ECEFF1"/>
                </a:solidFill>
                <a:latin typeface="Roboto Mono"/>
                <a:ea typeface="Roboto Mono"/>
                <a:cs typeface="Roboto Mono"/>
                <a:sym typeface="Roboto Mono"/>
              </a:rPr>
              <a:t>: bold;</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h1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@include large-text;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h2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@include large-text;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56" name="Google Shape;156;p26"/>
          <p:cNvSpPr txBox="1"/>
          <p:nvPr/>
        </p:nvSpPr>
        <p:spPr>
          <a:xfrm>
            <a:off x="3433925" y="2661050"/>
            <a:ext cx="3000000" cy="18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h1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font-size</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25rem</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font-weight</a:t>
            </a:r>
            <a:r>
              <a:rPr lang="en" sz="1150">
                <a:solidFill>
                  <a:srgbClr val="ECEFF1"/>
                </a:solidFill>
                <a:latin typeface="Roboto Mono"/>
                <a:ea typeface="Roboto Mono"/>
                <a:cs typeface="Roboto Mono"/>
                <a:sym typeface="Roboto Mono"/>
              </a:rPr>
              <a:t>: bold;</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h2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font-size</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25rem</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font-weight</a:t>
            </a:r>
            <a:r>
              <a:rPr lang="en" sz="1150">
                <a:solidFill>
                  <a:srgbClr val="ECEFF1"/>
                </a:solidFill>
                <a:latin typeface="Roboto Mono"/>
                <a:ea typeface="Roboto Mono"/>
                <a:cs typeface="Roboto Mono"/>
                <a:sym typeface="Roboto Mono"/>
              </a:rPr>
              <a:t>: bold;</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Sass: Other Features</a:t>
            </a:r>
            <a:endParaRPr/>
          </a:p>
        </p:txBody>
      </p:sp>
      <p:sp>
        <p:nvSpPr>
          <p:cNvPr id="162" name="Google Shape;162;p27"/>
          <p:cNvSpPr txBox="1"/>
          <p:nvPr>
            <p:ph idx="1" type="body"/>
          </p:nvPr>
        </p:nvSpPr>
        <p:spPr>
          <a:xfrm>
            <a:off x="387900" y="1185024"/>
            <a:ext cx="8368200" cy="8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There a ton of more features in Sass that make really great to use, and also shorten up your css.</a:t>
            </a:r>
            <a:endParaRPr sz="1200"/>
          </a:p>
          <a:p>
            <a:pPr indent="0" lvl="0" marL="0" rtl="0" algn="l">
              <a:spcBef>
                <a:spcPts val="1600"/>
              </a:spcBef>
              <a:spcAft>
                <a:spcPts val="0"/>
              </a:spcAft>
              <a:buNone/>
            </a:pPr>
            <a:r>
              <a:rPr lang="en" sz="1200"/>
              <a:t>Here’s a few more common ones to be used. (but be careful not all of them are useable in this sass implementation which is “</a:t>
            </a:r>
            <a:r>
              <a:rPr lang="en" sz="1200" u="sng">
                <a:solidFill>
                  <a:schemeClr val="hlink"/>
                </a:solidFill>
                <a:hlinkClick r:id="rId3"/>
              </a:rPr>
              <a:t>libsass</a:t>
            </a:r>
            <a:r>
              <a:rPr lang="en" sz="1200"/>
              <a:t>”):</a:t>
            </a:r>
            <a:endParaRPr sz="1200"/>
          </a:p>
          <a:p>
            <a:pPr indent="-304800" lvl="0" marL="457200" rtl="0" algn="l">
              <a:spcBef>
                <a:spcPts val="1600"/>
              </a:spcBef>
              <a:spcAft>
                <a:spcPts val="0"/>
              </a:spcAft>
              <a:buSzPts val="1200"/>
              <a:buChar char="●"/>
            </a:pPr>
            <a:r>
              <a:rPr lang="en" sz="1200"/>
              <a:t>“</a:t>
            </a:r>
            <a:r>
              <a:rPr lang="en" sz="1200">
                <a:solidFill>
                  <a:srgbClr val="ECEFF1"/>
                </a:solidFill>
                <a:latin typeface="Roboto Mono"/>
                <a:ea typeface="Roboto Mono"/>
                <a:cs typeface="Roboto Mono"/>
                <a:sym typeface="Roboto Mono"/>
              </a:rPr>
              <a:t>@import</a:t>
            </a:r>
            <a:r>
              <a:rPr lang="en" sz="1200"/>
              <a:t>” ability to import other sass files to have access to mixins, functions and vars: </a:t>
            </a:r>
            <a:r>
              <a:rPr lang="en" sz="1200" u="sng">
                <a:solidFill>
                  <a:schemeClr val="hlink"/>
                </a:solidFill>
                <a:hlinkClick r:id="rId4"/>
              </a:rPr>
              <a:t>https://sass-lang.com/documentation/at-rules/import</a:t>
            </a:r>
            <a:r>
              <a:rPr lang="en" sz="1200"/>
              <a:t> </a:t>
            </a:r>
            <a:endParaRPr sz="1200"/>
          </a:p>
          <a:p>
            <a:pPr indent="-304800" lvl="0" marL="457200" rtl="0" algn="l">
              <a:spcBef>
                <a:spcPts val="0"/>
              </a:spcBef>
              <a:spcAft>
                <a:spcPts val="0"/>
              </a:spcAft>
              <a:buSzPts val="1200"/>
              <a:buChar char="●"/>
            </a:pPr>
            <a:r>
              <a:rPr lang="en" sz="1200"/>
              <a:t>“</a:t>
            </a:r>
            <a:r>
              <a:rPr lang="en" sz="1200">
                <a:solidFill>
                  <a:srgbClr val="ECEFF1"/>
                </a:solidFill>
                <a:latin typeface="Roboto Mono"/>
                <a:ea typeface="Roboto Mono"/>
                <a:cs typeface="Roboto Mono"/>
                <a:sym typeface="Roboto Mono"/>
              </a:rPr>
              <a:t>@extend</a:t>
            </a:r>
            <a:r>
              <a:rPr lang="en" sz="1200"/>
              <a:t>” ability to use all of the styles from another class, and apply to another item.</a:t>
            </a:r>
            <a:br>
              <a:rPr lang="en" sz="1200"/>
            </a:br>
            <a:r>
              <a:rPr lang="en" sz="1200" u="sng">
                <a:solidFill>
                  <a:schemeClr val="hlink"/>
                </a:solidFill>
                <a:hlinkClick r:id="rId5"/>
              </a:rPr>
              <a:t>https://sass-lang.com/documentation/at-rules/extend</a:t>
            </a:r>
            <a:r>
              <a:rPr lang="en" sz="1200"/>
              <a:t> </a:t>
            </a:r>
            <a:endParaRPr sz="1200"/>
          </a:p>
          <a:p>
            <a:pPr indent="-304800" lvl="0" marL="457200" rtl="0" algn="l">
              <a:spcBef>
                <a:spcPts val="0"/>
              </a:spcBef>
              <a:spcAft>
                <a:spcPts val="0"/>
              </a:spcAft>
              <a:buSzPts val="1200"/>
              <a:buChar char="●"/>
            </a:pPr>
            <a:r>
              <a:rPr lang="en" sz="1200"/>
              <a:t>Different types of values: numbers, strings, colors, lists, booleans null, maps (like json or js objects).</a:t>
            </a:r>
            <a:br>
              <a:rPr lang="en" sz="1200"/>
            </a:br>
            <a:r>
              <a:rPr lang="en" sz="1200" u="sng">
                <a:solidFill>
                  <a:schemeClr val="hlink"/>
                </a:solidFill>
                <a:hlinkClick r:id="rId6"/>
              </a:rPr>
              <a:t>https://sass-lang.com/documentation/values</a:t>
            </a:r>
            <a:r>
              <a:rPr lang="en" sz="1200"/>
              <a:t> </a:t>
            </a:r>
            <a:endParaRPr sz="1200"/>
          </a:p>
          <a:p>
            <a:pPr indent="-304800" lvl="0" marL="457200" rtl="0" algn="l">
              <a:spcBef>
                <a:spcPts val="0"/>
              </a:spcBef>
              <a:spcAft>
                <a:spcPts val="0"/>
              </a:spcAft>
              <a:buSzPts val="1200"/>
              <a:buChar char="●"/>
            </a:pPr>
            <a:r>
              <a:rPr lang="en" sz="1200"/>
              <a:t>Operators which include math, and </a:t>
            </a:r>
            <a:r>
              <a:rPr lang="en" sz="1200"/>
              <a:t>comparative</a:t>
            </a:r>
            <a:r>
              <a:rPr lang="en" sz="1200"/>
              <a:t> operators.</a:t>
            </a:r>
            <a:br>
              <a:rPr lang="en" sz="1200"/>
            </a:br>
            <a:r>
              <a:rPr lang="en" sz="1200" u="sng">
                <a:solidFill>
                  <a:schemeClr val="hlink"/>
                </a:solidFill>
                <a:hlinkClick r:id="rId7"/>
              </a:rPr>
              <a:t>https://sass-lang.com/documentation/operators</a:t>
            </a:r>
            <a:endParaRPr sz="1200"/>
          </a:p>
          <a:p>
            <a:pPr indent="-304800" lvl="0" marL="457200" rtl="0" algn="l">
              <a:spcBef>
                <a:spcPts val="0"/>
              </a:spcBef>
              <a:spcAft>
                <a:spcPts val="0"/>
              </a:spcAft>
              <a:buSzPts val="1200"/>
              <a:buChar char="●"/>
            </a:pPr>
            <a:r>
              <a:rPr lang="en" sz="1200"/>
              <a:t>Functions which allow you calculate some more complicated values:</a:t>
            </a:r>
            <a:br>
              <a:rPr lang="en" sz="1200"/>
            </a:br>
            <a:r>
              <a:rPr lang="en" sz="1200" u="sng">
                <a:solidFill>
                  <a:schemeClr val="hlink"/>
                </a:solidFill>
                <a:hlinkClick r:id="rId8"/>
              </a:rPr>
              <a:t>https://sass-lang.com/documentation/at-rules/function</a:t>
            </a:r>
            <a:r>
              <a:rPr lang="en" sz="1200"/>
              <a:t> </a:t>
            </a:r>
            <a:endParaRPr sz="1200"/>
          </a:p>
          <a:p>
            <a:pPr indent="0" lvl="0" marL="0" rtl="0" algn="l">
              <a:spcBef>
                <a:spcPts val="1600"/>
              </a:spcBef>
              <a:spcAft>
                <a:spcPts val="0"/>
              </a:spcAft>
              <a:buNone/>
            </a:pPr>
            <a:r>
              <a:rPr lang="en" sz="1200"/>
              <a:t>Go take a look, this is a great place to learn Sass.</a:t>
            </a:r>
            <a:endParaRPr sz="1200"/>
          </a:p>
          <a:p>
            <a:pPr indent="0" lvl="0" marL="0" rtl="0" algn="l">
              <a:spcBef>
                <a:spcPts val="1600"/>
              </a:spcBef>
              <a:spcAft>
                <a:spcPts val="16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Examples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Reading </a:t>
            </a:r>
            <a:endParaRPr/>
          </a:p>
        </p:txBody>
      </p:sp>
      <p:sp>
        <p:nvSpPr>
          <p:cNvPr id="173" name="Google Shape;173;p29"/>
          <p:cNvSpPr txBox="1"/>
          <p:nvPr>
            <p:ph idx="1" type="body"/>
          </p:nvPr>
        </p:nvSpPr>
        <p:spPr>
          <a:xfrm>
            <a:off x="387900" y="1289999"/>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Node Sass Javascript usage:</a:t>
            </a:r>
            <a:br>
              <a:rPr lang="en" sz="1400"/>
            </a:br>
            <a:r>
              <a:rPr lang="en" sz="1400" u="sng">
                <a:solidFill>
                  <a:schemeClr val="hlink"/>
                </a:solidFill>
                <a:hlinkClick r:id="rId3"/>
              </a:rPr>
              <a:t>https://github.com/andrew/node-sass-example</a:t>
            </a:r>
            <a:endParaRPr sz="1400"/>
          </a:p>
          <a:p>
            <a:pPr indent="-317500" lvl="0" marL="457200" rtl="0" algn="l">
              <a:spcBef>
                <a:spcPts val="0"/>
              </a:spcBef>
              <a:spcAft>
                <a:spcPts val="0"/>
              </a:spcAft>
              <a:buSzPts val="1400"/>
              <a:buChar char="●"/>
            </a:pPr>
            <a:r>
              <a:rPr lang="en" sz="1400"/>
              <a:t>Sass Language Documentation:</a:t>
            </a:r>
            <a:br>
              <a:rPr lang="en" sz="1400"/>
            </a:br>
            <a:r>
              <a:rPr lang="en" sz="1400" u="sng">
                <a:solidFill>
                  <a:schemeClr val="hlink"/>
                </a:solidFill>
                <a:hlinkClick r:id="rId4"/>
              </a:rPr>
              <a:t>https://sass-lang.com/documentation</a:t>
            </a:r>
            <a:r>
              <a:rPr lang="en" sz="1400"/>
              <a:t> </a:t>
            </a:r>
            <a:endParaRPr sz="1400"/>
          </a:p>
          <a:p>
            <a:pPr indent="-317500" lvl="0" marL="457200" rtl="0" algn="l">
              <a:spcBef>
                <a:spcPts val="0"/>
              </a:spcBef>
              <a:spcAft>
                <a:spcPts val="0"/>
              </a:spcAft>
              <a:buSzPts val="1400"/>
              <a:buChar char="●"/>
            </a:pPr>
            <a:r>
              <a:rPr lang="en" sz="1400"/>
              <a:t>Syntax differences between .sass and .scss files.</a:t>
            </a:r>
            <a:br>
              <a:rPr lang="en" sz="1400"/>
            </a:br>
            <a:r>
              <a:rPr lang="en" sz="1400" u="sng">
                <a:solidFill>
                  <a:schemeClr val="hlink"/>
                </a:solidFill>
                <a:hlinkClick r:id="rId5"/>
              </a:rPr>
              <a:t>https://sass-lang.com/documentation/syntax</a:t>
            </a:r>
            <a:r>
              <a:rPr lang="en" sz="1400"/>
              <a:t> </a:t>
            </a:r>
            <a:endParaRPr sz="1400"/>
          </a:p>
          <a:p>
            <a:pPr indent="0" lvl="0" marL="0" rtl="0" algn="l">
              <a:spcBef>
                <a:spcPts val="160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Announcements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75" name="Google Shape;75;p15"/>
          <p:cNvSpPr txBox="1"/>
          <p:nvPr>
            <p:ph idx="2" type="body"/>
          </p:nvPr>
        </p:nvSpPr>
        <p:spPr>
          <a:xfrm>
            <a:off x="4946900" y="108682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Expectations</a:t>
            </a:r>
            <a:endParaRPr/>
          </a:p>
          <a:p>
            <a:pPr indent="-342900" lvl="0" marL="457200" rtl="0" algn="l">
              <a:spcBef>
                <a:spcPts val="0"/>
              </a:spcBef>
              <a:spcAft>
                <a:spcPts val="0"/>
              </a:spcAft>
              <a:buSzPts val="1800"/>
              <a:buAutoNum type="arabicPeriod"/>
            </a:pPr>
            <a:r>
              <a:rPr lang="en"/>
              <a:t>Sass, Less and CSS</a:t>
            </a:r>
            <a:endParaRPr/>
          </a:p>
          <a:p>
            <a:pPr indent="-342900" lvl="0" marL="457200" rtl="0" algn="l">
              <a:spcBef>
                <a:spcPts val="0"/>
              </a:spcBef>
              <a:spcAft>
                <a:spcPts val="0"/>
              </a:spcAft>
              <a:buSzPts val="1800"/>
              <a:buAutoNum type="arabicPeriod"/>
            </a:pPr>
            <a:r>
              <a:rPr lang="en"/>
              <a:t>An Overview of Sass</a:t>
            </a:r>
            <a:endParaRPr/>
          </a:p>
          <a:p>
            <a:pPr indent="-342900" lvl="0" marL="457200" rtl="0" algn="l">
              <a:spcBef>
                <a:spcPts val="0"/>
              </a:spcBef>
              <a:spcAft>
                <a:spcPts val="0"/>
              </a:spcAft>
              <a:buSzPts val="1800"/>
              <a:buAutoNum type="arabicPeriod"/>
            </a:pPr>
            <a:r>
              <a:rPr lang="en"/>
              <a:t>Intro to Sass and How to install Sass</a:t>
            </a:r>
            <a:endParaRPr/>
          </a:p>
          <a:p>
            <a:pPr indent="-342900" lvl="0" marL="457200" rtl="0" algn="l">
              <a:spcBef>
                <a:spcPts val="0"/>
              </a:spcBef>
              <a:spcAft>
                <a:spcPts val="0"/>
              </a:spcAft>
              <a:buSzPts val="1800"/>
              <a:buAutoNum type="arabicPeriod"/>
            </a:pPr>
            <a:r>
              <a:rPr lang="en"/>
              <a:t>How to use it? What will Sass do?</a:t>
            </a:r>
            <a:endParaRPr/>
          </a:p>
          <a:p>
            <a:pPr indent="-342900" lvl="0" marL="457200" rtl="0" algn="l">
              <a:spcBef>
                <a:spcPts val="0"/>
              </a:spcBef>
              <a:spcAft>
                <a:spcPts val="0"/>
              </a:spcAft>
              <a:buSzPts val="1800"/>
              <a:buAutoNum type="arabicPeriod"/>
            </a:pPr>
            <a:r>
              <a:rPr lang="en"/>
              <a:t>Less, a language tour</a:t>
            </a:r>
            <a:endParaRPr/>
          </a:p>
          <a:p>
            <a:pPr indent="-317500" lvl="1" marL="914400" rtl="0" algn="l">
              <a:spcBef>
                <a:spcPts val="0"/>
              </a:spcBef>
              <a:spcAft>
                <a:spcPts val="0"/>
              </a:spcAft>
              <a:buSzPts val="1400"/>
              <a:buAutoNum type="alphaLcPeriod"/>
            </a:pPr>
            <a:r>
              <a:rPr lang="en"/>
              <a:t>Variables</a:t>
            </a:r>
            <a:endParaRPr/>
          </a:p>
          <a:p>
            <a:pPr indent="-317500" lvl="1" marL="914400" rtl="0" algn="l">
              <a:spcBef>
                <a:spcPts val="0"/>
              </a:spcBef>
              <a:spcAft>
                <a:spcPts val="0"/>
              </a:spcAft>
              <a:buSzPts val="1400"/>
              <a:buAutoNum type="alphaLcPeriod"/>
            </a:pPr>
            <a:r>
              <a:rPr lang="en"/>
              <a:t>Nesting</a:t>
            </a:r>
            <a:endParaRPr/>
          </a:p>
          <a:p>
            <a:pPr indent="-317500" lvl="1" marL="914400" rtl="0" algn="l">
              <a:spcBef>
                <a:spcPts val="0"/>
              </a:spcBef>
              <a:spcAft>
                <a:spcPts val="0"/>
              </a:spcAft>
              <a:buSzPts val="1400"/>
              <a:buAutoNum type="alphaLcPeriod"/>
            </a:pPr>
            <a:r>
              <a:rPr lang="en"/>
              <a:t>Mixins</a:t>
            </a:r>
            <a:endParaRPr/>
          </a:p>
          <a:p>
            <a:pPr indent="-317500" lvl="1" marL="914400" rtl="0" algn="l">
              <a:spcBef>
                <a:spcPts val="0"/>
              </a:spcBef>
              <a:spcAft>
                <a:spcPts val="0"/>
              </a:spcAft>
              <a:buSzPts val="1400"/>
              <a:buAutoNum type="alphaLcPeriod"/>
            </a:pPr>
            <a:r>
              <a:rPr lang="en"/>
              <a:t>Other features</a:t>
            </a:r>
            <a:endParaRPr/>
          </a:p>
          <a:p>
            <a:pPr indent="-342900" lvl="0" marL="457200" rtl="0" algn="l">
              <a:spcBef>
                <a:spcPts val="0"/>
              </a:spcBef>
              <a:spcAft>
                <a:spcPts val="0"/>
              </a:spcAft>
              <a:buSzPts val="1800"/>
              <a:buAutoNum type="arabicPeriod"/>
            </a:pPr>
            <a:r>
              <a:rPr lang="en"/>
              <a:t>Examples</a:t>
            </a:r>
            <a:endParaRPr/>
          </a:p>
          <a:p>
            <a:pPr indent="-342900" lvl="0" marL="457200" rtl="0" algn="l">
              <a:spcBef>
                <a:spcPts val="0"/>
              </a:spcBef>
              <a:spcAft>
                <a:spcPts val="0"/>
              </a:spcAft>
              <a:buSzPts val="1800"/>
              <a:buAutoNum type="arabicPeriod"/>
            </a:pPr>
            <a:r>
              <a:rPr lang="en"/>
              <a:t>Reading</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Expectations - What I expect from you</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No Late Assignments</a:t>
            </a:r>
            <a:endParaRPr/>
          </a:p>
          <a:p>
            <a:pPr indent="-342900" lvl="0" marL="457200" rtl="0" algn="l">
              <a:spcBef>
                <a:spcPts val="0"/>
              </a:spcBef>
              <a:spcAft>
                <a:spcPts val="0"/>
              </a:spcAft>
              <a:buSzPts val="1800"/>
              <a:buAutoNum type="arabicPeriod"/>
            </a:pPr>
            <a:r>
              <a:rPr lang="en"/>
              <a:t>No Cheating</a:t>
            </a:r>
            <a:endParaRPr/>
          </a:p>
          <a:p>
            <a:pPr indent="-342900" lvl="0" marL="457200" rtl="0" algn="l">
              <a:spcBef>
                <a:spcPts val="0"/>
              </a:spcBef>
              <a:spcAft>
                <a:spcPts val="0"/>
              </a:spcAft>
              <a:buSzPts val="1800"/>
              <a:buAutoNum type="arabicPeriod"/>
            </a:pPr>
            <a:r>
              <a:rPr lang="en"/>
              <a:t>Be a good classmate</a:t>
            </a:r>
            <a:endParaRPr/>
          </a:p>
          <a:p>
            <a:pPr indent="-342900" lvl="0" marL="457200" rtl="0" algn="l">
              <a:spcBef>
                <a:spcPts val="0"/>
              </a:spcBef>
              <a:spcAft>
                <a:spcPts val="0"/>
              </a:spcAft>
              <a:buSzPts val="1800"/>
              <a:buAutoNum type="arabicPeriod"/>
            </a:pPr>
            <a:r>
              <a:rPr lang="en"/>
              <a:t>Don’t go to stupid sites in class </a:t>
            </a:r>
            <a:endParaRPr/>
          </a:p>
          <a:p>
            <a:pPr indent="-342900" lvl="0" marL="457200" rtl="0" algn="l">
              <a:spcBef>
                <a:spcPts val="0"/>
              </a:spcBef>
              <a:spcAft>
                <a:spcPts val="0"/>
              </a:spcAft>
              <a:buSzPts val="1800"/>
              <a:buAutoNum type="arabicPeriod"/>
            </a:pPr>
            <a:r>
              <a:rPr lang="en"/>
              <a:t>Show up to class </a:t>
            </a:r>
            <a:br>
              <a:rPr lang="en"/>
            </a:br>
            <a:r>
              <a:rPr lang="en"/>
              <a:t>(10 mins I shut the door. Send me a message if you show up all the time or if you get in an accident and I’ll let you 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Sass, Less and CSS</a:t>
            </a:r>
            <a:endParaRPr/>
          </a:p>
        </p:txBody>
      </p:sp>
      <p:sp>
        <p:nvSpPr>
          <p:cNvPr id="87" name="Google Shape;87;p17"/>
          <p:cNvSpPr txBox="1"/>
          <p:nvPr>
            <p:ph idx="1" type="body"/>
          </p:nvPr>
        </p:nvSpPr>
        <p:spPr>
          <a:xfrm>
            <a:off x="387900" y="12381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You’ve learned CSS in your other courses, so you’ve certainly had some experience with it. Sass and Less just build upon CSS, makes it easier for development, then builds css that is used on your page.</a:t>
            </a:r>
            <a:endParaRPr sz="1400"/>
          </a:p>
          <a:p>
            <a:pPr indent="0" lvl="0" marL="0" rtl="0" algn="l">
              <a:spcBef>
                <a:spcPts val="1600"/>
              </a:spcBef>
              <a:spcAft>
                <a:spcPts val="0"/>
              </a:spcAft>
              <a:buNone/>
            </a:pPr>
            <a:r>
              <a:rPr lang="en" sz="1400"/>
              <a:t>Sass and Less are preprocessors make it easier to read and structure your styles and make it easier to maintain. Less stands for Leaner Stylesheets. Sass stands for Syntactically Awesome Stylesheets.</a:t>
            </a:r>
            <a:endParaRPr sz="1400"/>
          </a:p>
          <a:p>
            <a:pPr indent="0" lvl="0" marL="0" rtl="0" algn="l">
              <a:spcBef>
                <a:spcPts val="1600"/>
              </a:spcBef>
              <a:spcAft>
                <a:spcPts val="0"/>
              </a:spcAft>
              <a:buNone/>
            </a:pPr>
            <a:r>
              <a:rPr lang="en" sz="1400"/>
              <a:t>What do Sass and Less Give us during development?</a:t>
            </a:r>
            <a:endParaRPr sz="1400"/>
          </a:p>
          <a:p>
            <a:pPr indent="-317500" lvl="0" marL="457200" rtl="0" algn="l">
              <a:spcBef>
                <a:spcPts val="1600"/>
              </a:spcBef>
              <a:spcAft>
                <a:spcPts val="0"/>
              </a:spcAft>
              <a:buSzPts val="1400"/>
              <a:buChar char="●"/>
            </a:pPr>
            <a:r>
              <a:rPr lang="en" sz="1400"/>
              <a:t>Variables </a:t>
            </a:r>
            <a:endParaRPr sz="1400"/>
          </a:p>
          <a:p>
            <a:pPr indent="-317500" lvl="0" marL="457200" rtl="0" algn="l">
              <a:spcBef>
                <a:spcPts val="0"/>
              </a:spcBef>
              <a:spcAft>
                <a:spcPts val="0"/>
              </a:spcAft>
              <a:buSzPts val="1400"/>
              <a:buChar char="●"/>
            </a:pPr>
            <a:r>
              <a:rPr lang="en" sz="1400"/>
              <a:t>Mixins</a:t>
            </a:r>
            <a:endParaRPr sz="1400"/>
          </a:p>
          <a:p>
            <a:pPr indent="-317500" lvl="0" marL="457200" rtl="0" algn="l">
              <a:spcBef>
                <a:spcPts val="0"/>
              </a:spcBef>
              <a:spcAft>
                <a:spcPts val="0"/>
              </a:spcAft>
              <a:buSzPts val="1400"/>
              <a:buChar char="●"/>
            </a:pPr>
            <a:r>
              <a:rPr lang="en" sz="1400"/>
              <a:t>Nested</a:t>
            </a:r>
            <a:endParaRPr sz="1400"/>
          </a:p>
          <a:p>
            <a:pPr indent="-317500" lvl="0" marL="457200" rtl="0" algn="l">
              <a:spcBef>
                <a:spcPts val="0"/>
              </a:spcBef>
              <a:spcAft>
                <a:spcPts val="0"/>
              </a:spcAft>
              <a:buSzPts val="1400"/>
              <a:buChar char="●"/>
            </a:pPr>
            <a:r>
              <a:rPr lang="en" sz="1400"/>
              <a:t>Builtin functions</a:t>
            </a:r>
            <a:endParaRPr sz="1400"/>
          </a:p>
          <a:p>
            <a:pPr indent="-317500" lvl="0" marL="457200" rtl="0" algn="l">
              <a:spcBef>
                <a:spcPts val="0"/>
              </a:spcBef>
              <a:spcAft>
                <a:spcPts val="0"/>
              </a:spcAft>
              <a:buSzPts val="1400"/>
              <a:buChar char="●"/>
            </a:pPr>
            <a:r>
              <a:rPr lang="en" sz="1400"/>
              <a:t>Conditions and Loops</a:t>
            </a:r>
            <a:endParaRPr sz="1400"/>
          </a:p>
          <a:p>
            <a:pPr indent="0" lvl="0" marL="0" rtl="0" algn="l">
              <a:spcBef>
                <a:spcPts val="1600"/>
              </a:spcBef>
              <a:spcAft>
                <a:spcPts val="1600"/>
              </a:spcAft>
              <a:buNone/>
            </a:pPr>
            <a:r>
              <a:rPr lang="en" sz="1400" u="sng">
                <a:solidFill>
                  <a:schemeClr val="hlink"/>
                </a:solidFill>
                <a:hlinkClick r:id="rId3"/>
              </a:rPr>
              <a:t>Google Trends CSS Preprocessors popularity comparison</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ctrTitle"/>
          </p:nvPr>
        </p:nvSpPr>
        <p:spPr>
          <a:xfrm>
            <a:off x="1635902" y="12111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 Overview of Sass</a:t>
            </a:r>
            <a:endParaRPr/>
          </a:p>
        </p:txBody>
      </p:sp>
      <p:sp>
        <p:nvSpPr>
          <p:cNvPr id="93" name="Google Shape;93;p18"/>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is the more popular preprocessor alternative to Less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 to Sass and How to install Sass</a:t>
            </a:r>
            <a:endParaRPr/>
          </a:p>
        </p:txBody>
      </p:sp>
      <p:sp>
        <p:nvSpPr>
          <p:cNvPr id="99" name="Google Shape;99;p19"/>
          <p:cNvSpPr txBox="1"/>
          <p:nvPr>
            <p:ph idx="1" type="body"/>
          </p:nvPr>
        </p:nvSpPr>
        <p:spPr>
          <a:xfrm>
            <a:off x="387900" y="12381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Sass is a preprocessor just like less, the syntax is pretty similar but one thing to note is that it’s a bit more popular. Another important thing to note is that there are two ways to write sass. The indented syntax (uses the .sass extention) and the Scss (uses the .scss extention) syntax which is essentially a superset of CSS with some tweaks (we’ll be using this but you can use both interchangeably). If you click </a:t>
            </a:r>
            <a:r>
              <a:rPr lang="en" sz="1400" u="sng">
                <a:solidFill>
                  <a:schemeClr val="hlink"/>
                </a:solidFill>
                <a:hlinkClick r:id="rId3"/>
              </a:rPr>
              <a:t>here </a:t>
            </a:r>
            <a:r>
              <a:rPr lang="en" sz="1400"/>
              <a:t>you can look at the different syntax.</a:t>
            </a:r>
            <a:endParaRPr sz="1400"/>
          </a:p>
          <a:p>
            <a:pPr indent="0" lvl="0" marL="0" rtl="0" algn="l">
              <a:spcBef>
                <a:spcPts val="1600"/>
              </a:spcBef>
              <a:spcAft>
                <a:spcPts val="0"/>
              </a:spcAft>
              <a:buNone/>
            </a:pPr>
            <a:r>
              <a:rPr lang="en" sz="1400"/>
              <a:t>To install and use Sass (Syntactically Awesome Stylesheets) with js, you need to install it via NPM with the following command (in a project with a package.json):</a:t>
            </a:r>
            <a:endParaRPr sz="1400"/>
          </a:p>
          <a:p>
            <a:pPr indent="0" lvl="0" marL="0" rtl="0" algn="l">
              <a:spcBef>
                <a:spcPts val="1600"/>
              </a:spcBef>
              <a:spcAft>
                <a:spcPts val="0"/>
              </a:spcAft>
              <a:buNone/>
            </a:pPr>
            <a:r>
              <a:rPr lang="en" sz="1400">
                <a:solidFill>
                  <a:srgbClr val="DCDCDC"/>
                </a:solidFill>
                <a:latin typeface="Consolas"/>
                <a:ea typeface="Consolas"/>
                <a:cs typeface="Consolas"/>
                <a:sym typeface="Consolas"/>
              </a:rPr>
              <a:t>npm install node-sass</a:t>
            </a:r>
            <a:endParaRPr sz="1400"/>
          </a:p>
          <a:p>
            <a:pPr indent="0" lvl="0" marL="0" rtl="0" algn="l">
              <a:spcBef>
                <a:spcPts val="0"/>
              </a:spcBef>
              <a:spcAft>
                <a:spcPts val="0"/>
              </a:spcAft>
              <a:buNone/>
            </a:pPr>
            <a:br>
              <a:rPr lang="en" sz="1400"/>
            </a:br>
            <a:r>
              <a:rPr lang="en" sz="1400"/>
              <a:t>How can you ensure that this this is installed properly? In your project (the same folder you installed it) you should see output using the following command.</a:t>
            </a:r>
            <a:endParaRPr sz="1400"/>
          </a:p>
          <a:p>
            <a:pPr indent="0" lvl="0" marL="0" rtl="0" algn="l">
              <a:spcBef>
                <a:spcPts val="1600"/>
              </a:spcBef>
              <a:spcAft>
                <a:spcPts val="0"/>
              </a:spcAft>
              <a:buNone/>
            </a:pPr>
            <a:r>
              <a:rPr lang="en" sz="1400">
                <a:solidFill>
                  <a:srgbClr val="DCDCDC"/>
                </a:solidFill>
                <a:latin typeface="Consolas"/>
                <a:ea typeface="Consolas"/>
                <a:cs typeface="Consolas"/>
                <a:sym typeface="Consolas"/>
              </a:rPr>
              <a:t>npx node-sass --help</a:t>
            </a:r>
            <a:endParaRPr sz="1400">
              <a:solidFill>
                <a:srgbClr val="DCDCDC"/>
              </a:solidFill>
              <a:latin typeface="Consolas"/>
              <a:ea typeface="Consolas"/>
              <a:cs typeface="Consolas"/>
              <a:sym typeface="Consolas"/>
            </a:endParaRPr>
          </a:p>
          <a:p>
            <a:pPr indent="0" lvl="0" marL="0" rtl="0" algn="l">
              <a:spcBef>
                <a:spcPts val="0"/>
              </a:spcBef>
              <a:spcAft>
                <a:spcPts val="0"/>
              </a:spcAft>
              <a:buNone/>
            </a:pPr>
            <a:r>
              <a:t/>
            </a:r>
            <a:endParaRPr sz="1400">
              <a:solidFill>
                <a:srgbClr val="DCDCDC"/>
              </a:solidFill>
              <a:latin typeface="Consolas"/>
              <a:ea typeface="Consolas"/>
              <a:cs typeface="Consolas"/>
              <a:sym typeface="Consolas"/>
            </a:endParaRPr>
          </a:p>
          <a:p>
            <a:pPr indent="0" lvl="0" marL="0" rtl="0" algn="l">
              <a:spcBef>
                <a:spcPts val="0"/>
              </a:spcBef>
              <a:spcAft>
                <a:spcPts val="0"/>
              </a:spcAft>
              <a:buNone/>
            </a:pPr>
            <a:r>
              <a:t/>
            </a:r>
            <a:endParaRPr sz="1400">
              <a:solidFill>
                <a:srgbClr val="DCDCDC"/>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use it? What will less do?</a:t>
            </a:r>
            <a:endParaRPr/>
          </a:p>
        </p:txBody>
      </p:sp>
      <p:sp>
        <p:nvSpPr>
          <p:cNvPr id="105" name="Google Shape;105;p20"/>
          <p:cNvSpPr txBox="1"/>
          <p:nvPr>
            <p:ph idx="1" type="body"/>
          </p:nvPr>
        </p:nvSpPr>
        <p:spPr>
          <a:xfrm>
            <a:off x="387900" y="1230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Sass will compile “.sass” or “.scss” files into “.css” files that you can link to in your html.</a:t>
            </a:r>
            <a:endParaRPr sz="1200"/>
          </a:p>
          <a:p>
            <a:pPr indent="0" lvl="0" marL="0" rtl="0" algn="l">
              <a:spcBef>
                <a:spcPts val="1600"/>
              </a:spcBef>
              <a:spcAft>
                <a:spcPts val="0"/>
              </a:spcAft>
              <a:buNone/>
            </a:pPr>
            <a:r>
              <a:rPr lang="en" sz="1200"/>
              <a:t>To use less what we need to do is first create sass file and after that we’ll build the css from those sass files! To build the file you use the following command:</a:t>
            </a:r>
            <a:br>
              <a:rPr lang="en" sz="1200"/>
            </a:br>
            <a:br>
              <a:rPr lang="en" sz="1200"/>
            </a:br>
            <a:r>
              <a:rPr lang="en" sz="1200">
                <a:solidFill>
                  <a:srgbClr val="DCDCDC"/>
                </a:solidFill>
                <a:latin typeface="Consolas"/>
                <a:ea typeface="Consolas"/>
                <a:cs typeface="Consolas"/>
                <a:sym typeface="Consolas"/>
              </a:rPr>
              <a:t>npx node-sass &lt;input-sass-file.scss&gt; &lt;output-scss-file.css&gt; --watch</a:t>
            </a:r>
            <a:endParaRPr sz="1200"/>
          </a:p>
          <a:p>
            <a:pPr indent="0" lvl="0" marL="0" rtl="0" algn="l">
              <a:spcBef>
                <a:spcPts val="1600"/>
              </a:spcBef>
              <a:spcAft>
                <a:spcPts val="0"/>
              </a:spcAft>
              <a:buNone/>
            </a:pPr>
            <a:r>
              <a:rPr lang="en" sz="1200"/>
              <a:t>Note:</a:t>
            </a:r>
            <a:endParaRPr sz="1200"/>
          </a:p>
          <a:p>
            <a:pPr indent="-304800" lvl="0" marL="457200" rtl="0" algn="l">
              <a:spcBef>
                <a:spcPts val="1600"/>
              </a:spcBef>
              <a:spcAft>
                <a:spcPts val="0"/>
              </a:spcAft>
              <a:buSzPts val="1200"/>
              <a:buChar char="●"/>
            </a:pPr>
            <a:r>
              <a:rPr lang="en" sz="1200"/>
              <a:t>"</a:t>
            </a:r>
            <a:r>
              <a:rPr lang="en" sz="1200">
                <a:solidFill>
                  <a:srgbClr val="DCDCDC"/>
                </a:solidFill>
                <a:latin typeface="Consolas"/>
                <a:ea typeface="Consolas"/>
                <a:cs typeface="Consolas"/>
                <a:sym typeface="Consolas"/>
              </a:rPr>
              <a:t>npx node-sass</a:t>
            </a:r>
            <a:r>
              <a:rPr lang="en" sz="1200"/>
              <a:t>" is the command to build</a:t>
            </a:r>
            <a:endParaRPr sz="1200"/>
          </a:p>
          <a:p>
            <a:pPr indent="-304800" lvl="0" marL="457200" rtl="0" algn="l">
              <a:spcBef>
                <a:spcPts val="0"/>
              </a:spcBef>
              <a:spcAft>
                <a:spcPts val="0"/>
              </a:spcAft>
              <a:buSzPts val="1200"/>
              <a:buChar char="●"/>
            </a:pPr>
            <a:r>
              <a:rPr lang="en" sz="1200"/>
              <a:t>"</a:t>
            </a:r>
            <a:r>
              <a:rPr lang="en" sz="1200">
                <a:solidFill>
                  <a:srgbClr val="DCDCDC"/>
                </a:solidFill>
                <a:latin typeface="Consolas"/>
                <a:ea typeface="Consolas"/>
                <a:cs typeface="Consolas"/>
                <a:sym typeface="Consolas"/>
              </a:rPr>
              <a:t>&lt;input-sass-file.scss&gt;</a:t>
            </a:r>
            <a:r>
              <a:rPr lang="en" sz="1200"/>
              <a:t>" is the less file that you want converted</a:t>
            </a:r>
            <a:endParaRPr sz="1200"/>
          </a:p>
          <a:p>
            <a:pPr indent="-304800" lvl="0" marL="457200" rtl="0" algn="l">
              <a:spcBef>
                <a:spcPts val="0"/>
              </a:spcBef>
              <a:spcAft>
                <a:spcPts val="0"/>
              </a:spcAft>
              <a:buSzPts val="1200"/>
              <a:buChar char="●"/>
            </a:pPr>
            <a:r>
              <a:rPr lang="en" sz="1200"/>
              <a:t>"</a:t>
            </a:r>
            <a:r>
              <a:rPr lang="en" sz="1200">
                <a:solidFill>
                  <a:srgbClr val="DCDCDC"/>
                </a:solidFill>
                <a:latin typeface="Consolas"/>
                <a:ea typeface="Consolas"/>
                <a:cs typeface="Consolas"/>
                <a:sym typeface="Consolas"/>
              </a:rPr>
              <a:t>&lt;output-scss-file.css&gt;</a:t>
            </a:r>
            <a:r>
              <a:rPr lang="en" sz="1200"/>
              <a:t>" is the output file that you will link to with your css.</a:t>
            </a:r>
            <a:endParaRPr sz="1200"/>
          </a:p>
          <a:p>
            <a:pPr indent="-304800" lvl="0" marL="457200" rtl="0" algn="l">
              <a:spcBef>
                <a:spcPts val="0"/>
              </a:spcBef>
              <a:spcAft>
                <a:spcPts val="0"/>
              </a:spcAft>
              <a:buSzPts val="1200"/>
              <a:buChar char="●"/>
            </a:pPr>
            <a:r>
              <a:rPr lang="en" sz="1200"/>
              <a:t>"</a:t>
            </a:r>
            <a:r>
              <a:rPr lang="en" sz="1200">
                <a:solidFill>
                  <a:srgbClr val="DCDCDC"/>
                </a:solidFill>
                <a:latin typeface="Consolas"/>
                <a:ea typeface="Consolas"/>
                <a:cs typeface="Consolas"/>
                <a:sym typeface="Consolas"/>
              </a:rPr>
              <a:t>--watch</a:t>
            </a:r>
            <a:r>
              <a:rPr lang="en" sz="1200"/>
              <a:t>" is optional, it builds a new css file every time you save your sass file (you need to keep this running, this will be a more common theme as we go along).</a:t>
            </a:r>
            <a:endParaRPr sz="1200"/>
          </a:p>
          <a:p>
            <a:pPr indent="0" lvl="0" marL="0" rtl="0" algn="l">
              <a:spcBef>
                <a:spcPts val="1600"/>
              </a:spcBef>
              <a:spcAft>
                <a:spcPts val="1600"/>
              </a:spcAft>
              <a:buNone/>
            </a:pPr>
            <a:r>
              <a:rPr lang="en" sz="1200"/>
              <a:t>As well just like we did with less you can include this command in your package.json file, so that you don’t have to remember all of the options that you might have used.</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111" name="Google Shape;111;p21"/>
          <p:cNvSpPr txBox="1"/>
          <p:nvPr>
            <p:ph idx="2" type="body"/>
          </p:nvPr>
        </p:nvSpPr>
        <p:spPr>
          <a:xfrm>
            <a:off x="4946900" y="108682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Expectations</a:t>
            </a:r>
            <a:endParaRPr/>
          </a:p>
          <a:p>
            <a:pPr indent="-342900" lvl="0" marL="457200" rtl="0" algn="l">
              <a:spcBef>
                <a:spcPts val="0"/>
              </a:spcBef>
              <a:spcAft>
                <a:spcPts val="0"/>
              </a:spcAft>
              <a:buSzPts val="1800"/>
              <a:buAutoNum type="arabicPeriod"/>
            </a:pPr>
            <a:r>
              <a:rPr lang="en"/>
              <a:t>Sass, Less and CSS</a:t>
            </a:r>
            <a:endParaRPr/>
          </a:p>
          <a:p>
            <a:pPr indent="-342900" lvl="0" marL="457200" rtl="0" algn="l">
              <a:spcBef>
                <a:spcPts val="0"/>
              </a:spcBef>
              <a:spcAft>
                <a:spcPts val="0"/>
              </a:spcAft>
              <a:buSzPts val="1800"/>
              <a:buAutoNum type="arabicPeriod"/>
            </a:pPr>
            <a:r>
              <a:rPr lang="en"/>
              <a:t>An Overview of Sass</a:t>
            </a:r>
            <a:endParaRPr/>
          </a:p>
          <a:p>
            <a:pPr indent="-342900" lvl="0" marL="457200" rtl="0" algn="l">
              <a:spcBef>
                <a:spcPts val="0"/>
              </a:spcBef>
              <a:spcAft>
                <a:spcPts val="0"/>
              </a:spcAft>
              <a:buSzPts val="1800"/>
              <a:buAutoNum type="arabicPeriod"/>
            </a:pPr>
            <a:r>
              <a:rPr lang="en"/>
              <a:t>Intro to Sass and How to install Sass</a:t>
            </a:r>
            <a:endParaRPr/>
          </a:p>
          <a:p>
            <a:pPr indent="-342900" lvl="0" marL="457200" rtl="0" algn="l">
              <a:spcBef>
                <a:spcPts val="0"/>
              </a:spcBef>
              <a:spcAft>
                <a:spcPts val="0"/>
              </a:spcAft>
              <a:buSzPts val="1800"/>
              <a:buAutoNum type="arabicPeriod"/>
            </a:pPr>
            <a:r>
              <a:rPr lang="en"/>
              <a:t>How to use it? What will Sass do?</a:t>
            </a:r>
            <a:endParaRPr/>
          </a:p>
          <a:p>
            <a:pPr indent="-342900" lvl="0" marL="457200" rtl="0" algn="l">
              <a:spcBef>
                <a:spcPts val="0"/>
              </a:spcBef>
              <a:spcAft>
                <a:spcPts val="0"/>
              </a:spcAft>
              <a:buSzPts val="1800"/>
              <a:buAutoNum type="arabicPeriod"/>
            </a:pPr>
            <a:r>
              <a:rPr lang="en"/>
              <a:t>Less, a language tour</a:t>
            </a:r>
            <a:endParaRPr/>
          </a:p>
          <a:p>
            <a:pPr indent="-317500" lvl="1" marL="914400" rtl="0" algn="l">
              <a:spcBef>
                <a:spcPts val="0"/>
              </a:spcBef>
              <a:spcAft>
                <a:spcPts val="0"/>
              </a:spcAft>
              <a:buSzPts val="1400"/>
              <a:buAutoNum type="alphaLcPeriod"/>
            </a:pPr>
            <a:r>
              <a:rPr lang="en"/>
              <a:t>Variables</a:t>
            </a:r>
            <a:endParaRPr/>
          </a:p>
          <a:p>
            <a:pPr indent="-317500" lvl="1" marL="914400" rtl="0" algn="l">
              <a:spcBef>
                <a:spcPts val="0"/>
              </a:spcBef>
              <a:spcAft>
                <a:spcPts val="0"/>
              </a:spcAft>
              <a:buSzPts val="1400"/>
              <a:buAutoNum type="alphaLcPeriod"/>
            </a:pPr>
            <a:r>
              <a:rPr lang="en"/>
              <a:t>Nesting</a:t>
            </a:r>
            <a:endParaRPr/>
          </a:p>
          <a:p>
            <a:pPr indent="-317500" lvl="1" marL="914400" rtl="0" algn="l">
              <a:spcBef>
                <a:spcPts val="0"/>
              </a:spcBef>
              <a:spcAft>
                <a:spcPts val="0"/>
              </a:spcAft>
              <a:buSzPts val="1400"/>
              <a:buAutoNum type="alphaLcPeriod"/>
            </a:pPr>
            <a:r>
              <a:rPr lang="en"/>
              <a:t>Mixins</a:t>
            </a:r>
            <a:endParaRPr/>
          </a:p>
          <a:p>
            <a:pPr indent="-317500" lvl="1" marL="914400" rtl="0" algn="l">
              <a:spcBef>
                <a:spcPts val="0"/>
              </a:spcBef>
              <a:spcAft>
                <a:spcPts val="0"/>
              </a:spcAft>
              <a:buSzPts val="1400"/>
              <a:buAutoNum type="alphaLcPeriod"/>
            </a:pPr>
            <a:r>
              <a:rPr lang="en"/>
              <a:t>Other features</a:t>
            </a:r>
            <a:endParaRPr/>
          </a:p>
          <a:p>
            <a:pPr indent="-342900" lvl="0" marL="457200" rtl="0" algn="l">
              <a:spcBef>
                <a:spcPts val="0"/>
              </a:spcBef>
              <a:spcAft>
                <a:spcPts val="0"/>
              </a:spcAft>
              <a:buSzPts val="1800"/>
              <a:buAutoNum type="arabicPeriod"/>
            </a:pPr>
            <a:r>
              <a:rPr lang="en"/>
              <a:t>Examples</a:t>
            </a:r>
            <a:endParaRPr/>
          </a:p>
          <a:p>
            <a:pPr indent="-342900" lvl="0" marL="457200" rtl="0" algn="l">
              <a:spcBef>
                <a:spcPts val="0"/>
              </a:spcBef>
              <a:spcAft>
                <a:spcPts val="0"/>
              </a:spcAft>
              <a:buSzPts val="1800"/>
              <a:buAutoNum type="arabicPeriod"/>
            </a:pPr>
            <a:r>
              <a:rPr lang="en"/>
              <a:t>Reading</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