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Italic.fntdata"/><Relationship Id="rId25"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c259f0d0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c259f0d0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b72d3eb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b72d3eb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b72d3eb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b72d3eb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c259f0d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259f0d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c259f0d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259f0d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c259f0d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259f0d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259f0d0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259f0d0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c259f0d0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c259f0d0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c259f0d0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259f0d0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eveloper.mozilla.org/en-US/docs/Web/JavaScript/Reference/Strict_mode" TargetMode="External"/><Relationship Id="rId4" Type="http://schemas.openxmlformats.org/officeDocument/2006/relationships/hyperlink" Target="http://www.ecma-international.org/ecma-262/6.0/#sec-strict-mode-co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xploringjs.com/es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edium.com/recraftrelic/es5-vs-es6-with-example-code-9901fa0136fc" TargetMode="External"/><Relationship Id="rId4" Type="http://schemas.openxmlformats.org/officeDocument/2006/relationships/hyperlink" Target="https://engineering.carsguide.com.au/es5-vs-es6-syntax-6c8350fa699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jsbin.com/wemaxun/edit?js,conso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jsbin.com/vamulax/1/edit?js,conso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jsbin.com/ziwopol/edit?js,conso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Advanced </a:t>
            </a:r>
            <a:r>
              <a:rPr lang="en"/>
              <a:t>Javascript</a:t>
            </a:r>
            <a:endParaRPr/>
          </a:p>
          <a:p>
            <a:pPr indent="0" lvl="0" marL="0" rtl="0" algn="ctr">
              <a:spcBef>
                <a:spcPts val="0"/>
              </a:spcBef>
              <a:spcAft>
                <a:spcPts val="0"/>
              </a:spcAft>
              <a:buNone/>
            </a:pPr>
            <a:r>
              <a:rPr lang="en"/>
              <a:t>ES5, ES6 and Review</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Strict Mode</a:t>
            </a:r>
            <a:endParaRPr/>
          </a:p>
        </p:txBody>
      </p:sp>
      <p:sp>
        <p:nvSpPr>
          <p:cNvPr id="124" name="Google Shape;124;p2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Strict mode was introduced in ES5, to optimize javascript code as well identify bad parts.</a:t>
            </a:r>
            <a:endParaRPr sz="1200"/>
          </a:p>
          <a:p>
            <a:pPr indent="0" lvl="0" marL="0" rtl="0" algn="l">
              <a:spcBef>
                <a:spcPts val="1600"/>
              </a:spcBef>
              <a:spcAft>
                <a:spcPts val="0"/>
              </a:spcAft>
              <a:buNone/>
            </a:pPr>
            <a:r>
              <a:rPr lang="en" sz="1200"/>
              <a:t>MDN defines “Strict mode” as making the following changes to JS semantics:</a:t>
            </a:r>
            <a:endParaRPr sz="1200"/>
          </a:p>
          <a:p>
            <a:pPr indent="-304800" lvl="0" marL="457200" rtl="0" algn="l">
              <a:spcBef>
                <a:spcPts val="1600"/>
              </a:spcBef>
              <a:spcAft>
                <a:spcPts val="0"/>
              </a:spcAft>
              <a:buSzPts val="1200"/>
              <a:buAutoNum type="arabicPeriod"/>
            </a:pPr>
            <a:r>
              <a:rPr lang="en" sz="1200"/>
              <a:t>Eliminates some JavaScript silent errors by changing them to throw errors.</a:t>
            </a:r>
            <a:endParaRPr sz="1200"/>
          </a:p>
          <a:p>
            <a:pPr indent="-304800" lvl="0" marL="457200" rtl="0" algn="l">
              <a:spcBef>
                <a:spcPts val="0"/>
              </a:spcBef>
              <a:spcAft>
                <a:spcPts val="0"/>
              </a:spcAft>
              <a:buSzPts val="1200"/>
              <a:buAutoNum type="arabicPeriod"/>
            </a:pPr>
            <a:r>
              <a:rPr lang="en" sz="1200"/>
              <a:t>Fixes mistakes that make it difficult for JavaScript engines to perform optimizations: strict mode code can sometimes be made to run faster than identical code that's not strict mode.</a:t>
            </a:r>
            <a:endParaRPr sz="1200"/>
          </a:p>
          <a:p>
            <a:pPr indent="-304800" lvl="0" marL="457200" rtl="0" algn="l">
              <a:spcBef>
                <a:spcPts val="0"/>
              </a:spcBef>
              <a:spcAft>
                <a:spcPts val="0"/>
              </a:spcAft>
              <a:buSzPts val="1200"/>
              <a:buAutoNum type="arabicPeriod"/>
            </a:pPr>
            <a:r>
              <a:rPr lang="en" sz="1200"/>
              <a:t>Prohibits some syntax likely to be defined in future versions of ECMAScript.</a:t>
            </a:r>
            <a:endParaRPr sz="1200"/>
          </a:p>
          <a:p>
            <a:pPr indent="0" lvl="0" marL="0" rtl="0" algn="l">
              <a:spcBef>
                <a:spcPts val="1600"/>
              </a:spcBef>
              <a:spcAft>
                <a:spcPts val="1600"/>
              </a:spcAft>
              <a:buNone/>
            </a:pPr>
            <a:r>
              <a:t/>
            </a:r>
            <a:endParaRPr sz="1200"/>
          </a:p>
        </p:txBody>
      </p:sp>
      <p:sp>
        <p:nvSpPr>
          <p:cNvPr id="125" name="Google Shape;125;p2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ES5 and ES6 needs “</a:t>
            </a:r>
            <a:r>
              <a:rPr lang="en" sz="1200">
                <a:solidFill>
                  <a:srgbClr val="9CCC65"/>
                </a:solidFill>
                <a:latin typeface="Roboto Mono"/>
                <a:ea typeface="Roboto Mono"/>
                <a:cs typeface="Roboto Mono"/>
                <a:sym typeface="Roboto Mono"/>
              </a:rPr>
              <a:t>"use strict"</a:t>
            </a:r>
            <a:r>
              <a:rPr lang="en" sz="1200">
                <a:solidFill>
                  <a:srgbClr val="ECEFF1"/>
                </a:solidFill>
                <a:latin typeface="Roboto Mono"/>
                <a:ea typeface="Roboto Mono"/>
                <a:cs typeface="Roboto Mono"/>
                <a:sym typeface="Roboto Mono"/>
              </a:rPr>
              <a:t>;</a:t>
            </a:r>
            <a:r>
              <a:rPr lang="en" sz="1200"/>
              <a:t>” within function to enforce the strict mode.</a:t>
            </a:r>
            <a:endParaRPr sz="1200"/>
          </a:p>
          <a:p>
            <a:pPr indent="0" lvl="0" marL="0" rtl="0" algn="l">
              <a:spcBef>
                <a:spcPts val="1600"/>
              </a:spcBef>
              <a:spcAft>
                <a:spcPts val="0"/>
              </a:spcAft>
              <a:buNone/>
            </a:pPr>
            <a:r>
              <a:rPr lang="en" sz="1200"/>
              <a:t>ES6 needs strict mode for many features, so we’ll need to use it. </a:t>
            </a:r>
            <a:br>
              <a:rPr lang="en" sz="1200"/>
            </a:br>
            <a:r>
              <a:rPr lang="en" sz="1200" u="sng">
                <a:solidFill>
                  <a:schemeClr val="hlink"/>
                </a:solidFill>
                <a:hlinkClick r:id="rId3"/>
              </a:rPr>
              <a:t>https://developer.mozilla.org/en-US/docs/Web/JavaScript/Reference/Strict_mode</a:t>
            </a:r>
            <a:r>
              <a:rPr lang="en" sz="1200"/>
              <a:t> </a:t>
            </a:r>
            <a:endParaRPr sz="1200"/>
          </a:p>
          <a:p>
            <a:pPr indent="0" lvl="0" marL="0" rtl="0" algn="l">
              <a:spcBef>
                <a:spcPts val="1600"/>
              </a:spcBef>
              <a:spcAft>
                <a:spcPts val="0"/>
              </a:spcAft>
              <a:buNone/>
            </a:pPr>
            <a:r>
              <a:rPr lang="en" sz="1200"/>
              <a:t>Note: ES6 modules are always in strict mode</a:t>
            </a:r>
            <a:br>
              <a:rPr lang="en" sz="1200"/>
            </a:br>
            <a:r>
              <a:rPr lang="en" sz="1200" u="sng">
                <a:solidFill>
                  <a:schemeClr val="hlink"/>
                </a:solidFill>
                <a:hlinkClick r:id="rId4"/>
              </a:rPr>
              <a:t>http://www.ecma-international.org/ecma-262/6.0/#sec-strict-mode-code</a:t>
            </a:r>
            <a:endParaRPr sz="1200"/>
          </a:p>
          <a:p>
            <a:pPr indent="0" lvl="0" marL="0" rtl="0" algn="l">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Exploring ES6 chapters 1-3:</a:t>
            </a:r>
            <a:br>
              <a:rPr lang="en"/>
            </a:br>
            <a:r>
              <a:rPr lang="en" u="sng">
                <a:solidFill>
                  <a:schemeClr val="hlink"/>
                </a:solidFill>
                <a:hlinkClick r:id="rId3"/>
              </a:rPr>
              <a:t>https://exploringjs.com/es6/</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Review</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ES5 vs ES6 (ECMAScript 2016)</a:t>
            </a:r>
            <a:endParaRPr/>
          </a:p>
        </p:txBody>
      </p:sp>
      <p:sp>
        <p:nvSpPr>
          <p:cNvPr id="87" name="Google Shape;87;p17"/>
          <p:cNvSpPr txBox="1"/>
          <p:nvPr>
            <p:ph idx="1" type="body"/>
          </p:nvPr>
        </p:nvSpPr>
        <p:spPr>
          <a:xfrm>
            <a:off x="387900" y="11850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ES6 (also called ECMAScript 2016) is a newer version of the Javascript language that has evolved from ES5. </a:t>
            </a:r>
            <a:endParaRPr sz="1400"/>
          </a:p>
          <a:p>
            <a:pPr indent="0" lvl="0" marL="0" rtl="0" algn="l">
              <a:spcBef>
                <a:spcPts val="1600"/>
              </a:spcBef>
              <a:spcAft>
                <a:spcPts val="0"/>
              </a:spcAft>
              <a:buNone/>
            </a:pPr>
            <a:r>
              <a:rPr lang="en" sz="1400"/>
              <a:t>In this course we’re going to focus on ES6, although since not all browsers have ES6 we’re going to have to code compatible (sometimes called polyfill or transpiliing) with ES5 (we’re going to do this with babel, but more on this in future classes).</a:t>
            </a:r>
            <a:endParaRPr sz="1400"/>
          </a:p>
          <a:p>
            <a:pPr indent="0" lvl="0" marL="0" rtl="0" algn="l">
              <a:spcBef>
                <a:spcPts val="1600"/>
              </a:spcBef>
              <a:spcAft>
                <a:spcPts val="0"/>
              </a:spcAft>
              <a:buNone/>
            </a:pPr>
            <a:r>
              <a:rPr lang="en" sz="1400"/>
              <a:t>Here’s a couple of articles that I found document some of the changes a bit more clearly:</a:t>
            </a:r>
            <a:endParaRPr sz="1400"/>
          </a:p>
          <a:p>
            <a:pPr indent="-317500" lvl="0" marL="457200" rtl="0" algn="l">
              <a:spcBef>
                <a:spcPts val="1600"/>
              </a:spcBef>
              <a:spcAft>
                <a:spcPts val="0"/>
              </a:spcAft>
              <a:buSzPts val="1400"/>
              <a:buChar char="●"/>
            </a:pPr>
            <a:r>
              <a:rPr lang="en" sz="1400" u="sng">
                <a:solidFill>
                  <a:schemeClr val="hlink"/>
                </a:solidFill>
                <a:hlinkClick r:id="rId3"/>
              </a:rPr>
              <a:t>https://medium.com/recraftrelic/es5-vs-es6-with-example-code-9901fa0136fc</a:t>
            </a:r>
            <a:r>
              <a:rPr lang="en" sz="1400"/>
              <a:t> </a:t>
            </a:r>
            <a:endParaRPr sz="1400"/>
          </a:p>
          <a:p>
            <a:pPr indent="-317500" lvl="0" marL="457200" rtl="0" algn="l">
              <a:spcBef>
                <a:spcPts val="0"/>
              </a:spcBef>
              <a:spcAft>
                <a:spcPts val="0"/>
              </a:spcAft>
              <a:buSzPts val="1400"/>
              <a:buChar char="●"/>
            </a:pPr>
            <a:r>
              <a:rPr lang="en" sz="1400" u="sng">
                <a:solidFill>
                  <a:schemeClr val="hlink"/>
                </a:solidFill>
                <a:hlinkClick r:id="rId4"/>
              </a:rPr>
              <a:t>https://engineering.carsguide.com.au/es5-vs-es6-syntax-6c8350fa6998</a:t>
            </a:r>
            <a:r>
              <a:rPr lang="en" sz="1400"/>
              <a:t> </a:t>
            </a:r>
            <a:endParaRPr sz="1400"/>
          </a:p>
          <a:p>
            <a:pPr indent="0" lvl="0" marL="0" rtl="0" algn="l">
              <a:spcBef>
                <a:spcPts val="1600"/>
              </a:spcBef>
              <a:spcAft>
                <a:spcPts val="1600"/>
              </a:spcAft>
              <a:buNone/>
            </a:pPr>
            <a:r>
              <a:rPr lang="en" sz="1400"/>
              <a:t>Some stuff here you might already know, and some stuff we’ll be learning about throughout the semester.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expected for you to know:</a:t>
            </a:r>
            <a:endParaRPr/>
          </a:p>
          <a:p>
            <a:pPr indent="-342900" lvl="0" marL="457200" rtl="0" algn="l">
              <a:spcBef>
                <a:spcPts val="1600"/>
              </a:spcBef>
              <a:spcAft>
                <a:spcPts val="0"/>
              </a:spcAft>
              <a:buSzPts val="1800"/>
              <a:buChar char="●"/>
            </a:pPr>
            <a:r>
              <a:rPr lang="en"/>
              <a:t>If statements</a:t>
            </a:r>
            <a:endParaRPr/>
          </a:p>
          <a:p>
            <a:pPr indent="-342900" lvl="0" marL="457200" rtl="0" algn="l">
              <a:spcBef>
                <a:spcPts val="0"/>
              </a:spcBef>
              <a:spcAft>
                <a:spcPts val="0"/>
              </a:spcAft>
              <a:buSzPts val="1800"/>
              <a:buChar char="●"/>
            </a:pPr>
            <a:r>
              <a:rPr lang="en"/>
              <a:t>Loops and Arrays</a:t>
            </a:r>
            <a:endParaRPr/>
          </a:p>
          <a:p>
            <a:pPr indent="-342900" lvl="0" marL="457200" rtl="0" algn="l">
              <a:spcBef>
                <a:spcPts val="0"/>
              </a:spcBef>
              <a:spcAft>
                <a:spcPts val="0"/>
              </a:spcAft>
              <a:buSzPts val="1800"/>
              <a:buChar char="●"/>
            </a:pPr>
            <a:r>
              <a:rPr lang="en"/>
              <a:t>Using Functions</a:t>
            </a:r>
            <a:endParaRPr/>
          </a:p>
          <a:p>
            <a:pPr indent="-342900" lvl="0" marL="457200" rtl="0" algn="l">
              <a:spcBef>
                <a:spcPts val="0"/>
              </a:spcBef>
              <a:spcAft>
                <a:spcPts val="0"/>
              </a:spcAft>
              <a:buSzPts val="1800"/>
              <a:buChar char="●"/>
            </a:pPr>
            <a:r>
              <a:rPr lang="en"/>
              <a:t>Principles of fetching data over the network asynchronously.</a:t>
            </a:r>
            <a:endParaRPr/>
          </a:p>
          <a:p>
            <a:pPr indent="-342900" lvl="0" marL="457200" rtl="0" algn="l">
              <a:spcBef>
                <a:spcPts val="0"/>
              </a:spcBef>
              <a:spcAft>
                <a:spcPts val="0"/>
              </a:spcAft>
              <a:buSzPts val="1800"/>
              <a:buChar char="●"/>
            </a:pPr>
            <a:r>
              <a:rPr lang="en"/>
              <a:t>A solid understanding of JSON and Javascript Objects</a:t>
            </a:r>
            <a:endParaRPr/>
          </a:p>
          <a:p>
            <a:pPr indent="-342900" lvl="0" marL="457200" rtl="0" algn="l">
              <a:spcBef>
                <a:spcPts val="0"/>
              </a:spcBef>
              <a:spcAft>
                <a:spcPts val="0"/>
              </a:spcAft>
              <a:buSzPts val="1800"/>
              <a:buChar char="●"/>
            </a:pPr>
            <a:r>
              <a:rPr lang="en"/>
              <a:t>A good problem solving attitude, in development you’re going to solve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 IIFEs (ES5)</a:t>
            </a:r>
            <a:endParaRPr/>
          </a:p>
        </p:txBody>
      </p:sp>
      <p:sp>
        <p:nvSpPr>
          <p:cNvPr id="99" name="Google Shape;99;p1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IIFE (Immediately Invoked Function Expressions) are functions that are called immediately. This is really important in ES5, but is much less important in ES6.</a:t>
            </a:r>
            <a:endParaRPr/>
          </a:p>
          <a:p>
            <a:pPr indent="0" lvl="0" marL="0" rtl="0" algn="l">
              <a:spcBef>
                <a:spcPts val="1600"/>
              </a:spcBef>
              <a:spcAft>
                <a:spcPts val="0"/>
              </a:spcAft>
              <a:buNone/>
            </a:pPr>
            <a:r>
              <a:rPr lang="en"/>
              <a:t>Why do we use them? </a:t>
            </a:r>
            <a:endParaRPr/>
          </a:p>
          <a:p>
            <a:pPr indent="0" lvl="0" marL="0" rtl="0" algn="l">
              <a:spcBef>
                <a:spcPts val="1600"/>
              </a:spcBef>
              <a:spcAft>
                <a:spcPts val="0"/>
              </a:spcAft>
              <a:buNone/>
            </a:pPr>
            <a:r>
              <a:rPr lang="en"/>
              <a:t>This is a great way how to protect variables from the global scope.</a:t>
            </a:r>
            <a:endParaRPr/>
          </a:p>
          <a:p>
            <a:pPr indent="0" lvl="0" marL="0" rtl="0" algn="l">
              <a:spcBef>
                <a:spcPts val="1600"/>
              </a:spcBef>
              <a:spcAft>
                <a:spcPts val="1600"/>
              </a:spcAft>
              <a:buNone/>
            </a:pPr>
            <a:r>
              <a:rPr lang="en"/>
              <a:t>This is great as sometimes you don’t variables to be accessed by a rogue user in the console, especially when you’re dealing with API keys.</a:t>
            </a:r>
            <a:endParaRPr/>
          </a:p>
        </p:txBody>
      </p:sp>
      <p:sp>
        <p:nvSpPr>
          <p:cNvPr id="100" name="Google Shape;100;p19"/>
          <p:cNvSpPr txBox="1"/>
          <p:nvPr/>
        </p:nvSpPr>
        <p:spPr>
          <a:xfrm>
            <a:off x="4262825" y="1428325"/>
            <a:ext cx="5151000" cy="26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privateVariable = </a:t>
            </a:r>
            <a:r>
              <a:rPr lang="en" sz="1150">
                <a:solidFill>
                  <a:srgbClr val="9CCC65"/>
                </a:solidFill>
                <a:latin typeface="Roboto Mono"/>
                <a:ea typeface="Roboto Mono"/>
                <a:cs typeface="Roboto Mono"/>
                <a:sym typeface="Roboto Mono"/>
              </a:rPr>
              <a:t>"super secret."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somethingPublic = </a:t>
            </a:r>
            <a:r>
              <a:rPr lang="en" sz="1150">
                <a:solidFill>
                  <a:srgbClr val="9CCC65"/>
                </a:solidFill>
                <a:latin typeface="Roboto Mono"/>
                <a:ea typeface="Roboto Mono"/>
                <a:cs typeface="Roboto Mono"/>
                <a:sym typeface="Roboto Mono"/>
              </a:rPr>
              <a:t>"Hi dan"</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console.log(`look here: ${somethingPublic}`);</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look here: Hi Dan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Note: if you try to access "somethingPublic", or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"privateVariable" it will give you an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undefined variable error which is ideal!</a:t>
            </a:r>
            <a:br>
              <a:rPr lang="en" sz="1150">
                <a:solidFill>
                  <a:srgbClr val="F06292"/>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console.log(somethingPublic);</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throws an error!</a:t>
            </a:r>
            <a:endParaRPr sz="1150">
              <a:solidFill>
                <a:srgbClr val="F06292"/>
              </a:solidFill>
              <a:latin typeface="Roboto Mono"/>
              <a:ea typeface="Roboto Mono"/>
              <a:cs typeface="Roboto Mono"/>
              <a:sym typeface="Roboto Mono"/>
            </a:endParaRPr>
          </a:p>
        </p:txBody>
      </p:sp>
      <p:sp>
        <p:nvSpPr>
          <p:cNvPr id="101" name="Google Shape;101;p19"/>
          <p:cNvSpPr txBox="1"/>
          <p:nvPr/>
        </p:nvSpPr>
        <p:spPr>
          <a:xfrm>
            <a:off x="5756950" y="4225825"/>
            <a:ext cx="1036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Live Demo</a:t>
            </a:r>
            <a:endParaRPr>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 Block Scoping</a:t>
            </a:r>
            <a:endParaRPr/>
          </a:p>
        </p:txBody>
      </p:sp>
      <p:sp>
        <p:nvSpPr>
          <p:cNvPr id="107" name="Google Shape;107;p20"/>
          <p:cNvSpPr txBox="1"/>
          <p:nvPr>
            <p:ph idx="1" type="body"/>
          </p:nvPr>
        </p:nvSpPr>
        <p:spPr>
          <a:xfrm>
            <a:off x="387900" y="1221200"/>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scoping means the part of a program where variables (and other bindings) are visible and accessible.</a:t>
            </a:r>
            <a:endParaRPr/>
          </a:p>
          <a:p>
            <a:pPr indent="0" lvl="0" marL="0" rtl="0" algn="l">
              <a:spcBef>
                <a:spcPts val="1600"/>
              </a:spcBef>
              <a:spcAft>
                <a:spcPts val="0"/>
              </a:spcAft>
              <a:buNone/>
            </a:pPr>
            <a:r>
              <a:rPr lang="en"/>
              <a:t>“</a:t>
            </a:r>
            <a:r>
              <a:rPr lang="en">
                <a:solidFill>
                  <a:srgbClr val="4DD0E1"/>
                </a:solidFill>
                <a:latin typeface="Roboto Mono"/>
                <a:ea typeface="Roboto Mono"/>
                <a:cs typeface="Roboto Mono"/>
                <a:sym typeface="Roboto Mono"/>
              </a:rPr>
              <a:t>let</a:t>
            </a:r>
            <a:r>
              <a:rPr lang="en"/>
              <a:t>” and “</a:t>
            </a:r>
            <a:r>
              <a:rPr lang="en">
                <a:solidFill>
                  <a:srgbClr val="4DD0E1"/>
                </a:solidFill>
                <a:latin typeface="Roboto Mono"/>
                <a:ea typeface="Roboto Mono"/>
                <a:cs typeface="Roboto Mono"/>
                <a:sym typeface="Roboto Mono"/>
              </a:rPr>
              <a:t>const</a:t>
            </a:r>
            <a:r>
              <a:rPr lang="en"/>
              <a:t>” are local to the block that they are defined/declared in. (example, if you create it in a function/if statement/loop) </a:t>
            </a:r>
            <a:endParaRPr/>
          </a:p>
          <a:p>
            <a:pPr indent="0" lvl="0" marL="0" rtl="0" algn="l">
              <a:spcBef>
                <a:spcPts val="1600"/>
              </a:spcBef>
              <a:spcAft>
                <a:spcPts val="0"/>
              </a:spcAft>
              <a:buNone/>
            </a:pPr>
            <a:r>
              <a:rPr lang="en"/>
              <a:t>“</a:t>
            </a:r>
            <a:r>
              <a:rPr lang="en">
                <a:solidFill>
                  <a:srgbClr val="4DD0E1"/>
                </a:solidFill>
                <a:latin typeface="Roboto Mono"/>
                <a:ea typeface="Roboto Mono"/>
                <a:cs typeface="Roboto Mono"/>
                <a:sym typeface="Roboto Mono"/>
              </a:rPr>
              <a:t>var</a:t>
            </a:r>
            <a:r>
              <a:rPr lang="en"/>
              <a:t>” keyword is local to the function they are defined in, or global. This is called function level scope.</a:t>
            </a:r>
            <a:endParaRPr/>
          </a:p>
          <a:p>
            <a:pPr indent="0" lvl="0" marL="0" rtl="0" algn="l">
              <a:spcBef>
                <a:spcPts val="1600"/>
              </a:spcBef>
              <a:spcAft>
                <a:spcPts val="1600"/>
              </a:spcAft>
              <a:buNone/>
            </a:pPr>
            <a:r>
              <a:rPr lang="en"/>
              <a:t>In this course we’ll be using let and const almost exclusively (except when we compile down to es5)</a:t>
            </a:r>
            <a:endParaRPr/>
          </a:p>
        </p:txBody>
      </p:sp>
      <p:sp>
        <p:nvSpPr>
          <p:cNvPr id="108" name="Google Shape;108;p20"/>
          <p:cNvSpPr txBox="1"/>
          <p:nvPr/>
        </p:nvSpPr>
        <p:spPr>
          <a:xfrm>
            <a:off x="4669850" y="1536675"/>
            <a:ext cx="4248000" cy="25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x = </a:t>
            </a:r>
            <a:r>
              <a:rPr lang="en" sz="1150">
                <a:solidFill>
                  <a:srgbClr val="FBC02D"/>
                </a:solidFill>
                <a:latin typeface="Roboto Mono"/>
                <a:ea typeface="Roboto Mono"/>
                <a:cs typeface="Roboto Mono"/>
                <a:sym typeface="Roboto Mono"/>
              </a:rPr>
              <a:t>10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if</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true</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y = </a:t>
            </a:r>
            <a:r>
              <a:rPr lang="en" sz="1150">
                <a:solidFill>
                  <a:srgbClr val="FBC02D"/>
                </a:solidFill>
                <a:latin typeface="Roboto Mono"/>
                <a:ea typeface="Roboto Mono"/>
                <a:cs typeface="Roboto Mono"/>
                <a:sym typeface="Roboto Mono"/>
              </a:rPr>
              <a:t>20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var</a:t>
            </a:r>
            <a:r>
              <a:rPr lang="en" sz="1150">
                <a:solidFill>
                  <a:srgbClr val="ECEFF1"/>
                </a:solidFill>
                <a:latin typeface="Roboto Mono"/>
                <a:ea typeface="Roboto Mono"/>
                <a:cs typeface="Roboto Mono"/>
                <a:sym typeface="Roboto Mono"/>
              </a:rPr>
              <a:t> z = </a:t>
            </a:r>
            <a:r>
              <a:rPr lang="en" sz="1150">
                <a:solidFill>
                  <a:srgbClr val="FBC02D"/>
                </a:solidFill>
                <a:latin typeface="Roboto Mono"/>
                <a:ea typeface="Roboto Mono"/>
                <a:cs typeface="Roboto Mono"/>
                <a:sym typeface="Roboto Mono"/>
              </a:rPr>
              <a:t>30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console.log(x + y + z);</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output: 60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y is not visible here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console.log(`value </a:t>
            </a:r>
            <a:r>
              <a:rPr lang="en" sz="1150">
                <a:solidFill>
                  <a:srgbClr val="4DD0E1"/>
                </a:solidFill>
                <a:latin typeface="Roboto Mono"/>
                <a:ea typeface="Roboto Mono"/>
                <a:cs typeface="Roboto Mono"/>
                <a:sym typeface="Roboto Mono"/>
              </a:rPr>
              <a:t>of</a:t>
            </a:r>
            <a:r>
              <a:rPr lang="en" sz="1150">
                <a:solidFill>
                  <a:srgbClr val="ECEFF1"/>
                </a:solidFill>
                <a:latin typeface="Roboto Mono"/>
                <a:ea typeface="Roboto Mono"/>
                <a:cs typeface="Roboto Mono"/>
                <a:sym typeface="Roboto Mono"/>
              </a:rPr>
              <a:t> x is: ${x}`);</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10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console.log(`value </a:t>
            </a:r>
            <a:r>
              <a:rPr lang="en" sz="1150">
                <a:solidFill>
                  <a:srgbClr val="4DD0E1"/>
                </a:solidFill>
                <a:latin typeface="Roboto Mono"/>
                <a:ea typeface="Roboto Mono"/>
                <a:cs typeface="Roboto Mono"/>
                <a:sym typeface="Roboto Mono"/>
              </a:rPr>
              <a:t>of</a:t>
            </a:r>
            <a:r>
              <a:rPr lang="en" sz="1150">
                <a:solidFill>
                  <a:srgbClr val="ECEFF1"/>
                </a:solidFill>
                <a:latin typeface="Roboto Mono"/>
                <a:ea typeface="Roboto Mono"/>
                <a:cs typeface="Roboto Mono"/>
                <a:sym typeface="Roboto Mono"/>
              </a:rPr>
              <a:t> z is: ${z}`);</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30</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console.log(`value </a:t>
            </a:r>
            <a:r>
              <a:rPr lang="en" sz="1150">
                <a:solidFill>
                  <a:srgbClr val="4DD0E1"/>
                </a:solidFill>
                <a:latin typeface="Roboto Mono"/>
                <a:ea typeface="Roboto Mono"/>
                <a:cs typeface="Roboto Mono"/>
                <a:sym typeface="Roboto Mono"/>
              </a:rPr>
              <a:t>of</a:t>
            </a:r>
            <a:r>
              <a:rPr lang="en" sz="1150">
                <a:solidFill>
                  <a:srgbClr val="ECEFF1"/>
                </a:solidFill>
                <a:latin typeface="Roboto Mono"/>
                <a:ea typeface="Roboto Mono"/>
                <a:cs typeface="Roboto Mono"/>
                <a:sym typeface="Roboto Mono"/>
              </a:rPr>
              <a:t> y is: ${y}`);</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Uncaught ReferenceError: y is not defined</a:t>
            </a:r>
            <a:endParaRPr sz="1150">
              <a:solidFill>
                <a:srgbClr val="F06292"/>
              </a:solidFill>
              <a:latin typeface="Roboto Mono"/>
              <a:ea typeface="Roboto Mono"/>
              <a:cs typeface="Roboto Mono"/>
              <a:sym typeface="Roboto Mono"/>
            </a:endParaRPr>
          </a:p>
        </p:txBody>
      </p:sp>
      <p:sp>
        <p:nvSpPr>
          <p:cNvPr id="109" name="Google Shape;109;p20"/>
          <p:cNvSpPr txBox="1"/>
          <p:nvPr/>
        </p:nvSpPr>
        <p:spPr>
          <a:xfrm>
            <a:off x="5756950" y="4225825"/>
            <a:ext cx="1036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Live Demo</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 ES6 IIFE equivalent</a:t>
            </a:r>
            <a:endParaRPr/>
          </a:p>
        </p:txBody>
      </p:sp>
      <p:sp>
        <p:nvSpPr>
          <p:cNvPr id="115" name="Google Shape;115;p2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all bindings (defined variables, functions and any other definition with let and const) only live within a block (within “</a:t>
            </a:r>
            <a:r>
              <a:rPr lang="en" sz="1150">
                <a:solidFill>
                  <a:srgbClr val="ECEFF1"/>
                </a:solidFill>
                <a:latin typeface="Roboto Mono"/>
                <a:ea typeface="Roboto Mono"/>
                <a:cs typeface="Roboto Mono"/>
                <a:sym typeface="Roboto Mono"/>
              </a:rPr>
              <a:t>{}</a:t>
            </a:r>
            <a:r>
              <a:rPr lang="en"/>
              <a:t>”). </a:t>
            </a:r>
            <a:endParaRPr/>
          </a:p>
          <a:p>
            <a:pPr indent="0" lvl="0" marL="0" rtl="0" algn="l">
              <a:spcBef>
                <a:spcPts val="1600"/>
              </a:spcBef>
              <a:spcAft>
                <a:spcPts val="0"/>
              </a:spcAft>
              <a:buNone/>
            </a:pPr>
            <a:r>
              <a:rPr lang="en"/>
              <a:t>We can simplify IIFEs to define everything by putting everything within parentheses.</a:t>
            </a:r>
            <a:endParaRPr/>
          </a:p>
          <a:p>
            <a:pPr indent="0" lvl="0" marL="0" rtl="0" algn="l">
              <a:spcBef>
                <a:spcPts val="1600"/>
              </a:spcBef>
              <a:spcAft>
                <a:spcPts val="0"/>
              </a:spcAft>
              <a:buNone/>
            </a:pPr>
            <a:r>
              <a:rPr b="1" lang="en"/>
              <a:t>Important:</a:t>
            </a:r>
            <a:endParaRPr/>
          </a:p>
          <a:p>
            <a:pPr indent="0" lvl="0" marL="0" rtl="0" algn="l">
              <a:spcBef>
                <a:spcPts val="1600"/>
              </a:spcBef>
              <a:spcAft>
                <a:spcPts val="1600"/>
              </a:spcAft>
              <a:buNone/>
            </a:pPr>
            <a:r>
              <a:rPr lang="en"/>
              <a:t>IIFEs aren’t necessary in ES6 but you might have to use them so that, when we convert (or transpile) our code into ES5, an IIFE is used. More on this in a few lectures when we discuss babel (the transpiler).</a:t>
            </a:r>
            <a:endParaRPr/>
          </a:p>
        </p:txBody>
      </p:sp>
      <p:sp>
        <p:nvSpPr>
          <p:cNvPr id="116" name="Google Shape;116;p21"/>
          <p:cNvSpPr txBox="1"/>
          <p:nvPr/>
        </p:nvSpPr>
        <p:spPr>
          <a:xfrm>
            <a:off x="4387800" y="1489825"/>
            <a:ext cx="4684500" cy="25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privateVariable = </a:t>
            </a:r>
            <a:r>
              <a:rPr lang="en" sz="1150">
                <a:solidFill>
                  <a:srgbClr val="9CCC65"/>
                </a:solidFill>
                <a:latin typeface="Roboto Mono"/>
                <a:ea typeface="Roboto Mono"/>
                <a:cs typeface="Roboto Mono"/>
                <a:sym typeface="Roboto Mono"/>
              </a:rPr>
              <a:t>"super secret."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somethingPublic = </a:t>
            </a:r>
            <a:r>
              <a:rPr lang="en" sz="1150">
                <a:solidFill>
                  <a:srgbClr val="9CCC65"/>
                </a:solidFill>
                <a:latin typeface="Roboto Mono"/>
                <a:ea typeface="Roboto Mono"/>
                <a:cs typeface="Roboto Mono"/>
                <a:sym typeface="Roboto Mono"/>
              </a:rPr>
              <a:t>"Hi dan"</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console.log(`look here: ${somethingPublic}`);</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output: look here: Hi Dan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Note: if you try to access "somethingPublic", or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"privateVariable" it will give you an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undefined variable error which is ideal!</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example: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console.log(privateVariable);</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F06292"/>
                </a:solidFill>
                <a:latin typeface="Roboto Mono"/>
                <a:ea typeface="Roboto Mono"/>
                <a:cs typeface="Roboto Mono"/>
                <a:sym typeface="Roboto Mono"/>
              </a:rPr>
              <a:t>// gives an error.</a:t>
            </a:r>
            <a:endParaRPr sz="1150">
              <a:solidFill>
                <a:srgbClr val="F06292"/>
              </a:solidFill>
              <a:latin typeface="Roboto Mono"/>
              <a:ea typeface="Roboto Mono"/>
              <a:cs typeface="Roboto Mono"/>
              <a:sym typeface="Roboto Mono"/>
            </a:endParaRPr>
          </a:p>
        </p:txBody>
      </p:sp>
      <p:sp>
        <p:nvSpPr>
          <p:cNvPr id="117" name="Google Shape;117;p2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nvSpPr>
        <p:spPr>
          <a:xfrm>
            <a:off x="5756950" y="4225825"/>
            <a:ext cx="1036800" cy="5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Live Demo</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