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regular.fntdata"/><Relationship Id="rId25" Type="http://schemas.openxmlformats.org/officeDocument/2006/relationships/font" Target="fonts/Roboto-boldItalic.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b7fcc622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b7fcc622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b72d3eb4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b72d3eb4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c3d060d4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c3d060d4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b7fcc622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b7fcc622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b72d3eb4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b72d3eb4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b7fcc622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b7fcc622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ad3a4879e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ad3a4879e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c141908b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c141908b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ad3a487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ad3a487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c3d060d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c3d060d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c3d060d4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c3d060d4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c3d060d4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c3d060d4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c3d060d4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c3d060d4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c3d060d4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c3d060d4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jsbin.com/yifenog/edit?js,conso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medium.com/@kevinyckim33/what-are-promises-in-javascript-f1a5fc5b34bf" TargetMode="External"/><Relationship Id="rId4" Type="http://schemas.openxmlformats.org/officeDocument/2006/relationships/hyperlink" Target="https://jsbin.com/zumeyuy/edit?js,consol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jsfiddle.net/dgmouris/sa5q7jnk/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exploringjs.com/es6/" TargetMode="External"/><Relationship Id="rId4" Type="http://schemas.openxmlformats.org/officeDocument/2006/relationships/hyperlink" Target="https://2019.stateofj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openweathermap.org/appid" TargetMode="External"/><Relationship Id="rId4" Type="http://schemas.openxmlformats.org/officeDocument/2006/relationships/hyperlink" Target="https://www.alphavantage.c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jsbin.com/wemaxun/edit?js,consol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jsbin.com/vamulax/1/edit?js,consol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eveloper.mozilla.org/en-US/docs/Web/JavaScript/Reference/Strict_mode" TargetMode="External"/><Relationship Id="rId4" Type="http://schemas.openxmlformats.org/officeDocument/2006/relationships/hyperlink" Target="http://www.ecma-international.org/ecma-262/6.0/#sec-strict-mode-cod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Advanced Javascript</a:t>
            </a:r>
            <a:endParaRPr/>
          </a:p>
          <a:p>
            <a:pPr indent="0" lvl="0" marL="0" rtl="0" algn="ctr">
              <a:spcBef>
                <a:spcPts val="0"/>
              </a:spcBef>
              <a:spcAft>
                <a:spcPts val="0"/>
              </a:spcAft>
              <a:buNone/>
            </a:pPr>
            <a:r>
              <a:rPr lang="en"/>
              <a:t>ES6 and Review</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DMIT 2008</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387900" y="1223400"/>
            <a:ext cx="8368200" cy="76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Let’s talk about Synchronous and Asynchronous Code, in this class and all front end applications use asynchronous code. There is some confusion about these concepts, so we’re going to explain this with buying books(synchronous) vs eating at a restaurant </a:t>
            </a:r>
            <a:r>
              <a:rPr lang="en" sz="1200"/>
              <a:t>(asynchronous)</a:t>
            </a:r>
            <a:r>
              <a:rPr lang="en" sz="1200"/>
              <a:t>. </a:t>
            </a:r>
            <a:endParaRPr sz="1200"/>
          </a:p>
        </p:txBody>
      </p:sp>
      <p:sp>
        <p:nvSpPr>
          <p:cNvPr id="122" name="Google Shape;122;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Sync and Async Code.</a:t>
            </a:r>
            <a:endParaRPr/>
          </a:p>
        </p:txBody>
      </p:sp>
      <p:sp>
        <p:nvSpPr>
          <p:cNvPr id="123" name="Google Shape;123;p22"/>
          <p:cNvSpPr txBox="1"/>
          <p:nvPr>
            <p:ph idx="1" type="body"/>
          </p:nvPr>
        </p:nvSpPr>
        <p:spPr>
          <a:xfrm>
            <a:off x="387900" y="2230175"/>
            <a:ext cx="3926700" cy="27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 a </a:t>
            </a:r>
            <a:r>
              <a:rPr lang="en" sz="1200"/>
              <a:t>two line </a:t>
            </a:r>
            <a:r>
              <a:rPr lang="en" sz="1200"/>
              <a:t>program of synchronous code, the first line needs to execute and complete, before the second line can begin to execute</a:t>
            </a:r>
            <a:endParaRPr sz="1200"/>
          </a:p>
          <a:p>
            <a:pPr indent="0" lvl="0" marL="0" rtl="0" algn="l">
              <a:spcBef>
                <a:spcPts val="1600"/>
              </a:spcBef>
              <a:spcAft>
                <a:spcPts val="0"/>
              </a:spcAft>
              <a:buNone/>
            </a:pPr>
            <a:r>
              <a:rPr lang="en" sz="1200"/>
              <a:t>You’re going to buy a book, so you go to the bookstore. You get your book, and there’s a line so you stand in line, people also line up behind you. </a:t>
            </a:r>
            <a:endParaRPr sz="1200"/>
          </a:p>
          <a:p>
            <a:pPr indent="0" lvl="0" marL="0" rtl="0" algn="l">
              <a:spcBef>
                <a:spcPts val="1600"/>
              </a:spcBef>
              <a:spcAft>
                <a:spcPts val="1600"/>
              </a:spcAft>
              <a:buNone/>
            </a:pPr>
            <a:r>
              <a:rPr lang="en" sz="1200"/>
              <a:t>You have to wait for people in front of you in line to buy their books first before you can buy yours, and the people behind you can’t buy their books before you can buy yours.</a:t>
            </a:r>
            <a:endParaRPr sz="1200"/>
          </a:p>
        </p:txBody>
      </p:sp>
      <p:sp>
        <p:nvSpPr>
          <p:cNvPr id="124" name="Google Shape;124;p22"/>
          <p:cNvSpPr txBox="1"/>
          <p:nvPr>
            <p:ph idx="1" type="body"/>
          </p:nvPr>
        </p:nvSpPr>
        <p:spPr>
          <a:xfrm>
            <a:off x="4829400" y="2230175"/>
            <a:ext cx="3926700" cy="10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 a two line program of asynchronous code, the first line schedules some task (or job) to be run in the future, and the second line executes before that task (or job) completes.</a:t>
            </a:r>
            <a:endParaRPr sz="1200"/>
          </a:p>
          <a:p>
            <a:pPr indent="0" lvl="0" marL="0" rtl="0" algn="l">
              <a:spcBef>
                <a:spcPts val="1600"/>
              </a:spcBef>
              <a:spcAft>
                <a:spcPts val="0"/>
              </a:spcAft>
              <a:buNone/>
            </a:pPr>
            <a:r>
              <a:rPr lang="en" sz="1200"/>
              <a:t>You sit down and then another party comes in and sits down in at a restaurant.</a:t>
            </a:r>
            <a:endParaRPr sz="1200"/>
          </a:p>
          <a:p>
            <a:pPr indent="0" lvl="0" marL="0" rtl="0" algn="l">
              <a:spcBef>
                <a:spcPts val="1600"/>
              </a:spcBef>
              <a:spcAft>
                <a:spcPts val="1600"/>
              </a:spcAft>
              <a:buNone/>
            </a:pPr>
            <a:r>
              <a:rPr lang="en" sz="1200"/>
              <a:t>They don’t need to wait for you to </a:t>
            </a:r>
            <a:r>
              <a:rPr lang="en" sz="1200"/>
              <a:t>receive</a:t>
            </a:r>
            <a:r>
              <a:rPr lang="en" sz="1200"/>
              <a:t> and complete your food before they order. As well once the order comes they don’t necessarily need to be fulfilled in order (example, you order coffee, they order risotto)</a:t>
            </a:r>
            <a:endParaRPr sz="1200"/>
          </a:p>
        </p:txBody>
      </p:sp>
      <p:sp>
        <p:nvSpPr>
          <p:cNvPr id="125" name="Google Shape;125;p22"/>
          <p:cNvSpPr txBox="1"/>
          <p:nvPr>
            <p:ph idx="1" type="body"/>
          </p:nvPr>
        </p:nvSpPr>
        <p:spPr>
          <a:xfrm>
            <a:off x="402700" y="1917950"/>
            <a:ext cx="39267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t>Synchronous Code (buying books)</a:t>
            </a:r>
            <a:endParaRPr b="1" sz="1400"/>
          </a:p>
        </p:txBody>
      </p:sp>
      <p:sp>
        <p:nvSpPr>
          <p:cNvPr id="126" name="Google Shape;126;p22"/>
          <p:cNvSpPr txBox="1"/>
          <p:nvPr>
            <p:ph idx="1" type="body"/>
          </p:nvPr>
        </p:nvSpPr>
        <p:spPr>
          <a:xfrm>
            <a:off x="4844200" y="1917950"/>
            <a:ext cx="39267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t>Asynchronous Code (eating at a restaurant)</a:t>
            </a:r>
            <a:endParaRPr b="1"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Fetch Review</a:t>
            </a:r>
            <a:endParaRPr/>
          </a:p>
        </p:txBody>
      </p:sp>
      <p:sp>
        <p:nvSpPr>
          <p:cNvPr id="132" name="Google Shape;132;p23"/>
          <p:cNvSpPr txBox="1"/>
          <p:nvPr>
            <p:ph idx="1" type="body"/>
          </p:nvPr>
        </p:nvSpPr>
        <p:spPr>
          <a:xfrm>
            <a:off x="387900" y="1290025"/>
            <a:ext cx="30906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Remember last class when we used restape (chrome web store tool) to be able to query the hackernews api?</a:t>
            </a:r>
            <a:endParaRPr sz="1200"/>
          </a:p>
          <a:p>
            <a:pPr indent="0" lvl="0" marL="0" rtl="0" algn="l">
              <a:spcBef>
                <a:spcPts val="1600"/>
              </a:spcBef>
              <a:spcAft>
                <a:spcPts val="0"/>
              </a:spcAft>
              <a:buNone/>
            </a:pPr>
            <a:r>
              <a:rPr lang="en" sz="1200"/>
              <a:t>Fetch does the same thing as we did with restape which is get a response/response body from a server, except we have a useable javascript object that we can use in our code!</a:t>
            </a:r>
            <a:endParaRPr sz="1200"/>
          </a:p>
          <a:p>
            <a:pPr indent="0" lvl="0" marL="0" rtl="0" algn="l">
              <a:spcBef>
                <a:spcPts val="1600"/>
              </a:spcBef>
              <a:spcAft>
                <a:spcPts val="0"/>
              </a:spcAft>
              <a:buNone/>
            </a:pPr>
            <a:r>
              <a:rPr lang="en" sz="1200"/>
              <a:t>On the right we have an example where we we fetch the image of a random dog from the random dog API. </a:t>
            </a:r>
            <a:endParaRPr sz="1200"/>
          </a:p>
          <a:p>
            <a:pPr indent="0" lvl="0" marL="0" rtl="0" algn="l">
              <a:spcBef>
                <a:spcPts val="1600"/>
              </a:spcBef>
              <a:spcAft>
                <a:spcPts val="1600"/>
              </a:spcAft>
              <a:buNone/>
            </a:pPr>
            <a:r>
              <a:rPr lang="en" sz="1200"/>
              <a:t>This is a simple api, but we’re going to be using a whole bunch of these throughout the semester.</a:t>
            </a:r>
            <a:endParaRPr sz="1200"/>
          </a:p>
        </p:txBody>
      </p:sp>
      <p:sp>
        <p:nvSpPr>
          <p:cNvPr id="133" name="Google Shape;133;p23"/>
          <p:cNvSpPr txBox="1"/>
          <p:nvPr/>
        </p:nvSpPr>
        <p:spPr>
          <a:xfrm>
            <a:off x="3578700" y="1489825"/>
            <a:ext cx="5565300" cy="24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randomDogUrl = </a:t>
            </a:r>
            <a:r>
              <a:rPr lang="en" sz="1150">
                <a:solidFill>
                  <a:srgbClr val="9CCC65"/>
                </a:solidFill>
                <a:latin typeface="Roboto Mono"/>
                <a:ea typeface="Roboto Mono"/>
                <a:cs typeface="Roboto Mono"/>
                <a:sym typeface="Roboto Mono"/>
              </a:rPr>
              <a:t>"https://dog.ceo/api/breeds/image/random"</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fetch(randomDogUrl, {method: </a:t>
            </a:r>
            <a:r>
              <a:rPr lang="en" sz="1150">
                <a:solidFill>
                  <a:srgbClr val="9CCC65"/>
                </a:solidFill>
                <a:latin typeface="Roboto Mono"/>
                <a:ea typeface="Roboto Mono"/>
                <a:cs typeface="Roboto Mono"/>
                <a:sym typeface="Roboto Mono"/>
              </a:rPr>
              <a:t>"GET"</a:t>
            </a:r>
            <a:r>
              <a:rPr lang="en" sz="1150">
                <a:solidFill>
                  <a:srgbClr val="ECEFF1"/>
                </a:solidFill>
                <a:latin typeface="Roboto Mono"/>
                <a:ea typeface="Roboto Mono"/>
                <a:cs typeface="Roboto Mono"/>
                <a:sym typeface="Roboto Mono"/>
              </a:rPr>
              <a:t>}).</a:t>
            </a:r>
            <a:r>
              <a:rPr lang="en" sz="1150">
                <a:solidFill>
                  <a:srgbClr val="4DD0E1"/>
                </a:solidFill>
                <a:latin typeface="Roboto Mono"/>
                <a:ea typeface="Roboto Mono"/>
                <a:cs typeface="Roboto Mono"/>
                <a:sym typeface="Roboto Mono"/>
              </a:rPr>
              <a:t>then</a:t>
            </a:r>
            <a:r>
              <a:rPr lang="en" sz="1150">
                <a:solidFill>
                  <a:srgbClr val="ECEFF1"/>
                </a:solidFill>
                <a:latin typeface="Roboto Mono"/>
                <a:ea typeface="Roboto Mono"/>
                <a:cs typeface="Roboto Mono"/>
                <a:sym typeface="Roboto Mono"/>
              </a:rPr>
              <a:t>((response) =&gt;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F06292"/>
                </a:solidFill>
                <a:latin typeface="Roboto Mono"/>
                <a:ea typeface="Roboto Mono"/>
                <a:cs typeface="Roboto Mono"/>
                <a:sym typeface="Roboto Mono"/>
              </a:rPr>
              <a:t>// we have now received the response metadata</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console.log(response.status);</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F06292"/>
                </a:solidFill>
                <a:latin typeface="Roboto Mono"/>
                <a:ea typeface="Roboto Mono"/>
                <a:cs typeface="Roboto Mono"/>
                <a:sym typeface="Roboto Mono"/>
              </a:rPr>
              <a:t>// output: 200 OK!</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F06292"/>
                </a:solidFill>
                <a:latin typeface="Roboto Mono"/>
                <a:ea typeface="Roboto Mono"/>
                <a:cs typeface="Roboto Mono"/>
                <a:sym typeface="Roboto Mono"/>
              </a:rPr>
              <a:t>// parse the response by extracting the json body</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F06292"/>
                </a:solidFill>
                <a:latin typeface="Roboto Mono"/>
                <a:ea typeface="Roboto Mono"/>
                <a:cs typeface="Roboto Mono"/>
                <a:sym typeface="Roboto Mono"/>
              </a:rPr>
              <a:t>// you can also send the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return</a:t>
            </a:r>
            <a:r>
              <a:rPr lang="en" sz="1150">
                <a:solidFill>
                  <a:srgbClr val="ECEFF1"/>
                </a:solidFill>
                <a:latin typeface="Roboto Mono"/>
                <a:ea typeface="Roboto Mono"/>
                <a:cs typeface="Roboto Mono"/>
                <a:sym typeface="Roboto Mono"/>
              </a:rPr>
              <a:t> response.json();</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r>
              <a:rPr lang="en" sz="1150">
                <a:solidFill>
                  <a:srgbClr val="4DD0E1"/>
                </a:solidFill>
                <a:latin typeface="Roboto Mono"/>
                <a:ea typeface="Roboto Mono"/>
                <a:cs typeface="Roboto Mono"/>
                <a:sym typeface="Roboto Mono"/>
              </a:rPr>
              <a:t>then</a:t>
            </a:r>
            <a:r>
              <a:rPr lang="en" sz="1150">
                <a:solidFill>
                  <a:srgbClr val="ECEFF1"/>
                </a:solidFill>
                <a:latin typeface="Roboto Mono"/>
                <a:ea typeface="Roboto Mono"/>
                <a:cs typeface="Roboto Mono"/>
                <a:sym typeface="Roboto Mono"/>
              </a:rPr>
              <a:t>((json_data) =&gt;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F06292"/>
                </a:solidFill>
                <a:latin typeface="Roboto Mono"/>
                <a:ea typeface="Roboto Mono"/>
                <a:cs typeface="Roboto Mono"/>
                <a:sym typeface="Roboto Mono"/>
              </a:rPr>
              <a:t>// this will print out the response body as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F06292"/>
                </a:solidFill>
                <a:latin typeface="Roboto Mono"/>
                <a:ea typeface="Roboto Mono"/>
                <a:cs typeface="Roboto Mono"/>
                <a:sym typeface="Roboto Mono"/>
              </a:rPr>
              <a:t>// javascript objects</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console.log(json_data);</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34" name="Google Shape;134;p23"/>
          <p:cNvSpPr txBox="1"/>
          <p:nvPr>
            <p:ph idx="1" type="body"/>
          </p:nvPr>
        </p:nvSpPr>
        <p:spPr>
          <a:xfrm>
            <a:off x="3578700" y="951700"/>
            <a:ext cx="5291400" cy="37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Fetch </a:t>
            </a:r>
            <a:r>
              <a:rPr lang="en"/>
              <a:t>Example:</a:t>
            </a:r>
            <a:endParaRPr/>
          </a:p>
        </p:txBody>
      </p:sp>
      <p:sp>
        <p:nvSpPr>
          <p:cNvPr id="135" name="Google Shape;135;p23"/>
          <p:cNvSpPr txBox="1"/>
          <p:nvPr/>
        </p:nvSpPr>
        <p:spPr>
          <a:xfrm>
            <a:off x="5527525" y="4061350"/>
            <a:ext cx="1036800" cy="5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8BC34A"/>
                </a:solidFill>
                <a:latin typeface="Roboto"/>
                <a:ea typeface="Roboto"/>
                <a:cs typeface="Roboto"/>
                <a:sym typeface="Roboto"/>
                <a:hlinkClick r:id="rId3"/>
              </a:rPr>
              <a:t>Live Demo</a:t>
            </a:r>
            <a:endParaRPr>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idx="1" type="body"/>
          </p:nvPr>
        </p:nvSpPr>
        <p:spPr>
          <a:xfrm>
            <a:off x="199825" y="1200300"/>
            <a:ext cx="37743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Promises allow us to write code that uses async and await in a synchronous manner which is pretty awesome.</a:t>
            </a:r>
            <a:endParaRPr sz="1200"/>
          </a:p>
          <a:p>
            <a:pPr indent="0" lvl="0" marL="0" rtl="0" algn="l">
              <a:spcBef>
                <a:spcPts val="1600"/>
              </a:spcBef>
              <a:spcAft>
                <a:spcPts val="0"/>
              </a:spcAft>
              <a:buNone/>
            </a:pPr>
            <a:r>
              <a:rPr lang="en" sz="1200"/>
              <a:t>On the right we have an example of using a custom promise.</a:t>
            </a:r>
            <a:endParaRPr sz="1200"/>
          </a:p>
          <a:p>
            <a:pPr indent="0" lvl="0" marL="0" rtl="0" algn="l">
              <a:spcBef>
                <a:spcPts val="1600"/>
              </a:spcBef>
              <a:spcAft>
                <a:spcPts val="0"/>
              </a:spcAft>
              <a:buNone/>
            </a:pPr>
            <a:r>
              <a:rPr lang="en" sz="1200"/>
              <a:t>If pass in “</a:t>
            </a:r>
            <a:r>
              <a:rPr lang="en" sz="1050">
                <a:solidFill>
                  <a:srgbClr val="4DD0E1"/>
                </a:solidFill>
                <a:latin typeface="Roboto Mono"/>
                <a:ea typeface="Roboto Mono"/>
                <a:cs typeface="Roboto Mono"/>
                <a:sym typeface="Roboto Mono"/>
              </a:rPr>
              <a:t>true</a:t>
            </a:r>
            <a:r>
              <a:rPr lang="en" sz="1200"/>
              <a:t>” to “</a:t>
            </a:r>
            <a:r>
              <a:rPr lang="en" sz="1050">
                <a:solidFill>
                  <a:srgbClr val="ECEFF1"/>
                </a:solidFill>
                <a:latin typeface="Roboto Mono"/>
                <a:ea typeface="Roboto Mono"/>
                <a:cs typeface="Roboto Mono"/>
                <a:sym typeface="Roboto Mono"/>
              </a:rPr>
              <a:t>completeHomeWork</a:t>
            </a:r>
            <a:r>
              <a:rPr lang="en" sz="1200"/>
              <a:t>” it takes us three seconds to do it and we “</a:t>
            </a:r>
            <a:r>
              <a:rPr lang="en" sz="1050">
                <a:solidFill>
                  <a:srgbClr val="ECEFF1"/>
                </a:solidFill>
                <a:latin typeface="Roboto Mono"/>
                <a:ea typeface="Roboto Mono"/>
                <a:cs typeface="Roboto Mono"/>
                <a:sym typeface="Roboto Mono"/>
              </a:rPr>
              <a:t>resolve</a:t>
            </a:r>
            <a:r>
              <a:rPr lang="en" sz="1200"/>
              <a:t>” (fulfill) the promise, and we use “</a:t>
            </a:r>
            <a:r>
              <a:rPr lang="en" sz="1050">
                <a:solidFill>
                  <a:srgbClr val="ECEFF1"/>
                </a:solidFill>
                <a:latin typeface="Roboto Mono"/>
                <a:ea typeface="Roboto Mono"/>
                <a:cs typeface="Roboto Mono"/>
                <a:sym typeface="Roboto Mono"/>
              </a:rPr>
              <a:t>.</a:t>
            </a:r>
            <a:r>
              <a:rPr lang="en" sz="1050">
                <a:solidFill>
                  <a:srgbClr val="4DD0E1"/>
                </a:solidFill>
                <a:latin typeface="Roboto Mono"/>
                <a:ea typeface="Roboto Mono"/>
                <a:cs typeface="Roboto Mono"/>
                <a:sym typeface="Roboto Mono"/>
              </a:rPr>
              <a:t>then</a:t>
            </a:r>
            <a:r>
              <a:rPr lang="en" sz="1200"/>
              <a:t>” to handle the response.</a:t>
            </a:r>
            <a:endParaRPr sz="1200"/>
          </a:p>
          <a:p>
            <a:pPr indent="0" lvl="0" marL="0" rtl="0" algn="l">
              <a:spcBef>
                <a:spcPts val="1600"/>
              </a:spcBef>
              <a:spcAft>
                <a:spcPts val="1600"/>
              </a:spcAft>
              <a:buNone/>
            </a:pPr>
            <a:r>
              <a:rPr lang="en" sz="1200"/>
              <a:t>If we pass “</a:t>
            </a:r>
            <a:r>
              <a:rPr lang="en" sz="1050">
                <a:solidFill>
                  <a:srgbClr val="4DD0E1"/>
                </a:solidFill>
                <a:latin typeface="Roboto Mono"/>
                <a:ea typeface="Roboto Mono"/>
                <a:cs typeface="Roboto Mono"/>
                <a:sym typeface="Roboto Mono"/>
              </a:rPr>
              <a:t>false</a:t>
            </a:r>
            <a:r>
              <a:rPr lang="en" sz="1200"/>
              <a:t>” to “</a:t>
            </a:r>
            <a:r>
              <a:rPr lang="en" sz="1050">
                <a:solidFill>
                  <a:srgbClr val="ECEFF1"/>
                </a:solidFill>
                <a:latin typeface="Roboto Mono"/>
                <a:ea typeface="Roboto Mono"/>
                <a:cs typeface="Roboto Mono"/>
                <a:sym typeface="Roboto Mono"/>
              </a:rPr>
              <a:t>completeHomeWork</a:t>
            </a:r>
            <a:r>
              <a:rPr lang="en" sz="1200"/>
              <a:t>” we need to “</a:t>
            </a:r>
            <a:r>
              <a:rPr lang="en" sz="1050">
                <a:solidFill>
                  <a:srgbClr val="ECEFF1"/>
                </a:solidFill>
                <a:latin typeface="Roboto Mono"/>
                <a:ea typeface="Roboto Mono"/>
                <a:cs typeface="Roboto Mono"/>
                <a:sym typeface="Roboto Mono"/>
              </a:rPr>
              <a:t>.</a:t>
            </a:r>
            <a:r>
              <a:rPr lang="en" sz="1050">
                <a:solidFill>
                  <a:srgbClr val="4DD0E1"/>
                </a:solidFill>
                <a:latin typeface="Roboto Mono"/>
                <a:ea typeface="Roboto Mono"/>
                <a:cs typeface="Roboto Mono"/>
                <a:sym typeface="Roboto Mono"/>
              </a:rPr>
              <a:t>catch</a:t>
            </a:r>
            <a:r>
              <a:rPr lang="en" sz="1200"/>
              <a:t>” our promise because we have used “</a:t>
            </a:r>
            <a:r>
              <a:rPr lang="en" sz="1050">
                <a:solidFill>
                  <a:srgbClr val="ECEFF1"/>
                </a:solidFill>
                <a:latin typeface="Roboto Mono"/>
                <a:ea typeface="Roboto Mono"/>
                <a:cs typeface="Roboto Mono"/>
                <a:sym typeface="Roboto Mono"/>
              </a:rPr>
              <a:t>reject</a:t>
            </a:r>
            <a:r>
              <a:rPr lang="en" sz="1200"/>
              <a:t>” in our promise for the negative result.</a:t>
            </a:r>
            <a:endParaRPr sz="1200"/>
          </a:p>
        </p:txBody>
      </p:sp>
      <p:sp>
        <p:nvSpPr>
          <p:cNvPr id="141" name="Google Shape;141;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Custom Promises</a:t>
            </a:r>
            <a:endParaRPr/>
          </a:p>
        </p:txBody>
      </p:sp>
      <p:sp>
        <p:nvSpPr>
          <p:cNvPr id="142" name="Google Shape;142;p24"/>
          <p:cNvSpPr txBox="1"/>
          <p:nvPr>
            <p:ph idx="1" type="body"/>
          </p:nvPr>
        </p:nvSpPr>
        <p:spPr>
          <a:xfrm>
            <a:off x="140700" y="4335350"/>
            <a:ext cx="3774300" cy="95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More Reading: </a:t>
            </a:r>
            <a:r>
              <a:rPr lang="en" sz="1200" u="sng">
                <a:solidFill>
                  <a:schemeClr val="hlink"/>
                </a:solidFill>
                <a:hlinkClick r:id="rId3"/>
              </a:rPr>
              <a:t>https://medium.com/@kevinyckim33/what-are-promises-in-javascript-f1a5fc5b34bf</a:t>
            </a:r>
            <a:r>
              <a:rPr lang="en" sz="1200"/>
              <a:t> </a:t>
            </a:r>
            <a:endParaRPr sz="1200"/>
          </a:p>
        </p:txBody>
      </p:sp>
      <p:sp>
        <p:nvSpPr>
          <p:cNvPr id="143" name="Google Shape;143;p24"/>
          <p:cNvSpPr txBox="1"/>
          <p:nvPr/>
        </p:nvSpPr>
        <p:spPr>
          <a:xfrm>
            <a:off x="4085175" y="147200"/>
            <a:ext cx="5195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DD0E1"/>
                </a:solidFill>
                <a:latin typeface="Roboto Mono"/>
                <a:ea typeface="Roboto Mono"/>
                <a:cs typeface="Roboto Mono"/>
                <a:sym typeface="Roboto Mono"/>
              </a:rPr>
              <a:t>const</a:t>
            </a:r>
            <a:r>
              <a:rPr lang="en" sz="1050">
                <a:solidFill>
                  <a:srgbClr val="ECEFF1"/>
                </a:solidFill>
                <a:latin typeface="Roboto Mono"/>
                <a:ea typeface="Roboto Mono"/>
                <a:cs typeface="Roboto Mono"/>
                <a:sym typeface="Roboto Mono"/>
              </a:rPr>
              <a:t> completeHomeWork = (didDoHomework) =&gt; {</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ECEFF1"/>
                </a:solidFill>
                <a:latin typeface="Roboto Mono"/>
                <a:ea typeface="Roboto Mono"/>
                <a:cs typeface="Roboto Mono"/>
                <a:sym typeface="Roboto Mono"/>
              </a:rPr>
              <a:t>    </a:t>
            </a:r>
            <a:r>
              <a:rPr lang="en" sz="1050">
                <a:solidFill>
                  <a:srgbClr val="4DD0E1"/>
                </a:solidFill>
                <a:latin typeface="Roboto Mono"/>
                <a:ea typeface="Roboto Mono"/>
                <a:cs typeface="Roboto Mono"/>
                <a:sym typeface="Roboto Mono"/>
              </a:rPr>
              <a:t>return</a:t>
            </a:r>
            <a:r>
              <a:rPr lang="en" sz="1050">
                <a:solidFill>
                  <a:srgbClr val="ECEFF1"/>
                </a:solidFill>
                <a:latin typeface="Roboto Mono"/>
                <a:ea typeface="Roboto Mono"/>
                <a:cs typeface="Roboto Mono"/>
                <a:sym typeface="Roboto Mono"/>
              </a:rPr>
              <a:t> </a:t>
            </a:r>
            <a:r>
              <a:rPr lang="en" sz="1050">
                <a:solidFill>
                  <a:srgbClr val="4DD0E1"/>
                </a:solidFill>
                <a:latin typeface="Roboto Mono"/>
                <a:ea typeface="Roboto Mono"/>
                <a:cs typeface="Roboto Mono"/>
                <a:sym typeface="Roboto Mono"/>
              </a:rPr>
              <a:t>new</a:t>
            </a:r>
            <a:r>
              <a:rPr lang="en" sz="1050">
                <a:solidFill>
                  <a:srgbClr val="ECEFF1"/>
                </a:solidFill>
                <a:latin typeface="Roboto Mono"/>
                <a:ea typeface="Roboto Mono"/>
                <a:cs typeface="Roboto Mono"/>
                <a:sym typeface="Roboto Mono"/>
              </a:rPr>
              <a:t> </a:t>
            </a:r>
            <a:r>
              <a:rPr lang="en" sz="1050">
                <a:solidFill>
                  <a:srgbClr val="CE93D8"/>
                </a:solidFill>
                <a:latin typeface="Roboto Mono"/>
                <a:ea typeface="Roboto Mono"/>
                <a:cs typeface="Roboto Mono"/>
                <a:sym typeface="Roboto Mono"/>
              </a:rPr>
              <a:t>Promise</a:t>
            </a:r>
            <a:r>
              <a:rPr lang="en" sz="1050">
                <a:solidFill>
                  <a:srgbClr val="ECEFF1"/>
                </a:solidFill>
                <a:latin typeface="Roboto Mono"/>
                <a:ea typeface="Roboto Mono"/>
                <a:cs typeface="Roboto Mono"/>
                <a:sym typeface="Roboto Mono"/>
              </a:rPr>
              <a:t>((resolve, reject) =&gt; {</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ECEFF1"/>
                </a:solidFill>
                <a:latin typeface="Roboto Mono"/>
                <a:ea typeface="Roboto Mono"/>
                <a:cs typeface="Roboto Mono"/>
                <a:sym typeface="Roboto Mono"/>
              </a:rPr>
              <a:t>        </a:t>
            </a:r>
            <a:r>
              <a:rPr lang="en" sz="1050">
                <a:solidFill>
                  <a:srgbClr val="4DD0E1"/>
                </a:solidFill>
                <a:latin typeface="Roboto Mono"/>
                <a:ea typeface="Roboto Mono"/>
                <a:cs typeface="Roboto Mono"/>
                <a:sym typeface="Roboto Mono"/>
              </a:rPr>
              <a:t>if</a:t>
            </a:r>
            <a:r>
              <a:rPr lang="en" sz="1050">
                <a:solidFill>
                  <a:srgbClr val="ECEFF1"/>
                </a:solidFill>
                <a:latin typeface="Roboto Mono"/>
                <a:ea typeface="Roboto Mono"/>
                <a:cs typeface="Roboto Mono"/>
                <a:sym typeface="Roboto Mono"/>
              </a:rPr>
              <a:t> (didDoHomework) {</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ECEFF1"/>
                </a:solidFill>
                <a:latin typeface="Roboto Mono"/>
                <a:ea typeface="Roboto Mono"/>
                <a:cs typeface="Roboto Mono"/>
                <a:sym typeface="Roboto Mono"/>
              </a:rPr>
              <a:t>            </a:t>
            </a:r>
            <a:r>
              <a:rPr lang="en" sz="1050">
                <a:solidFill>
                  <a:srgbClr val="F06292"/>
                </a:solidFill>
                <a:latin typeface="Roboto Mono"/>
                <a:ea typeface="Roboto Mono"/>
                <a:cs typeface="Roboto Mono"/>
                <a:sym typeface="Roboto Mono"/>
              </a:rPr>
              <a:t>// it takes us 3 seconds to do it.</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ECEFF1"/>
                </a:solidFill>
                <a:latin typeface="Roboto Mono"/>
                <a:ea typeface="Roboto Mono"/>
                <a:cs typeface="Roboto Mono"/>
                <a:sym typeface="Roboto Mono"/>
              </a:rPr>
              <a:t>            setTimeout(()=&gt; {</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ECEFF1"/>
                </a:solidFill>
                <a:latin typeface="Roboto Mono"/>
                <a:ea typeface="Roboto Mono"/>
                <a:cs typeface="Roboto Mono"/>
                <a:sym typeface="Roboto Mono"/>
              </a:rPr>
              <a:t>                resolve(</a:t>
            </a:r>
            <a:r>
              <a:rPr lang="en" sz="1050">
                <a:solidFill>
                  <a:srgbClr val="9CCC65"/>
                </a:solidFill>
                <a:latin typeface="Roboto Mono"/>
                <a:ea typeface="Roboto Mono"/>
                <a:cs typeface="Roboto Mono"/>
                <a:sym typeface="Roboto Mono"/>
              </a:rPr>
              <a:t>"You can go out"</a:t>
            </a:r>
            <a:r>
              <a:rPr lang="en" sz="1050">
                <a:solidFill>
                  <a:srgbClr val="ECEFF1"/>
                </a:solidFill>
                <a:latin typeface="Roboto Mono"/>
                <a:ea typeface="Roboto Mono"/>
                <a:cs typeface="Roboto Mono"/>
                <a:sym typeface="Roboto Mono"/>
              </a:rPr>
              <a:t>);</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ECEFF1"/>
                </a:solidFill>
                <a:latin typeface="Roboto Mono"/>
                <a:ea typeface="Roboto Mono"/>
                <a:cs typeface="Roboto Mono"/>
                <a:sym typeface="Roboto Mono"/>
              </a:rPr>
              <a:t>            }, </a:t>
            </a:r>
            <a:r>
              <a:rPr lang="en" sz="1050">
                <a:solidFill>
                  <a:srgbClr val="FBC02D"/>
                </a:solidFill>
                <a:latin typeface="Roboto Mono"/>
                <a:ea typeface="Roboto Mono"/>
                <a:cs typeface="Roboto Mono"/>
                <a:sym typeface="Roboto Mono"/>
              </a:rPr>
              <a:t>3000</a:t>
            </a:r>
            <a:r>
              <a:rPr lang="en" sz="1050">
                <a:solidFill>
                  <a:srgbClr val="ECEFF1"/>
                </a:solidFill>
                <a:latin typeface="Roboto Mono"/>
                <a:ea typeface="Roboto Mono"/>
                <a:cs typeface="Roboto Mono"/>
                <a:sym typeface="Roboto Mono"/>
              </a:rPr>
              <a:t>);</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ECEFF1"/>
                </a:solidFill>
                <a:latin typeface="Roboto Mono"/>
                <a:ea typeface="Roboto Mono"/>
                <a:cs typeface="Roboto Mono"/>
                <a:sym typeface="Roboto Mono"/>
              </a:rPr>
              <a:t>        } </a:t>
            </a:r>
            <a:r>
              <a:rPr lang="en" sz="1050">
                <a:solidFill>
                  <a:srgbClr val="4DD0E1"/>
                </a:solidFill>
                <a:latin typeface="Roboto Mono"/>
                <a:ea typeface="Roboto Mono"/>
                <a:cs typeface="Roboto Mono"/>
                <a:sym typeface="Roboto Mono"/>
              </a:rPr>
              <a:t>else</a:t>
            </a:r>
            <a:r>
              <a:rPr lang="en" sz="1050">
                <a:solidFill>
                  <a:srgbClr val="ECEFF1"/>
                </a:solidFill>
                <a:latin typeface="Roboto Mono"/>
                <a:ea typeface="Roboto Mono"/>
                <a:cs typeface="Roboto Mono"/>
                <a:sym typeface="Roboto Mono"/>
              </a:rPr>
              <a:t> {</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ECEFF1"/>
                </a:solidFill>
                <a:latin typeface="Roboto Mono"/>
                <a:ea typeface="Roboto Mono"/>
                <a:cs typeface="Roboto Mono"/>
                <a:sym typeface="Roboto Mono"/>
              </a:rPr>
              <a:t>            </a:t>
            </a:r>
            <a:r>
              <a:rPr lang="en" sz="1050">
                <a:solidFill>
                  <a:srgbClr val="F06292"/>
                </a:solidFill>
                <a:latin typeface="Roboto Mono"/>
                <a:ea typeface="Roboto Mono"/>
                <a:cs typeface="Roboto Mono"/>
                <a:sym typeface="Roboto Mono"/>
              </a:rPr>
              <a:t>// if we didn't do our homework we'll study.</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ECEFF1"/>
                </a:solidFill>
                <a:latin typeface="Roboto Mono"/>
                <a:ea typeface="Roboto Mono"/>
                <a:cs typeface="Roboto Mono"/>
                <a:sym typeface="Roboto Mono"/>
              </a:rPr>
              <a:t>            reject(</a:t>
            </a:r>
            <a:r>
              <a:rPr lang="en" sz="1050">
                <a:solidFill>
                  <a:srgbClr val="9CCC65"/>
                </a:solidFill>
                <a:latin typeface="Roboto Mono"/>
                <a:ea typeface="Roboto Mono"/>
                <a:cs typeface="Roboto Mono"/>
                <a:sym typeface="Roboto Mono"/>
              </a:rPr>
              <a:t>"You need to study"</a:t>
            </a:r>
            <a:r>
              <a:rPr lang="en" sz="1050">
                <a:solidFill>
                  <a:srgbClr val="ECEFF1"/>
                </a:solidFill>
                <a:latin typeface="Roboto Mono"/>
                <a:ea typeface="Roboto Mono"/>
                <a:cs typeface="Roboto Mono"/>
                <a:sym typeface="Roboto Mono"/>
              </a:rPr>
              <a:t>);</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ECEFF1"/>
                </a:solidFill>
                <a:latin typeface="Roboto Mono"/>
                <a:ea typeface="Roboto Mono"/>
                <a:cs typeface="Roboto Mono"/>
                <a:sym typeface="Roboto Mono"/>
              </a:rPr>
              <a:t>        }</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ECEFF1"/>
                </a:solidFill>
                <a:latin typeface="Roboto Mono"/>
                <a:ea typeface="Roboto Mono"/>
                <a:cs typeface="Roboto Mono"/>
                <a:sym typeface="Roboto Mono"/>
              </a:rPr>
              <a:t>    });</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ECEFF1"/>
                </a:solidFill>
                <a:latin typeface="Roboto Mono"/>
                <a:ea typeface="Roboto Mono"/>
                <a:cs typeface="Roboto Mono"/>
                <a:sym typeface="Roboto Mono"/>
              </a:rPr>
              <a:t>}</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ECEFF1"/>
                </a:solidFill>
                <a:latin typeface="Roboto Mono"/>
                <a:ea typeface="Roboto Mono"/>
                <a:cs typeface="Roboto Mono"/>
                <a:sym typeface="Roboto Mono"/>
              </a:rPr>
              <a:t>console.log(</a:t>
            </a:r>
            <a:r>
              <a:rPr lang="en" sz="1050">
                <a:solidFill>
                  <a:srgbClr val="9CCC65"/>
                </a:solidFill>
                <a:latin typeface="Roboto Mono"/>
                <a:ea typeface="Roboto Mono"/>
                <a:cs typeface="Roboto Mono"/>
                <a:sym typeface="Roboto Mono"/>
              </a:rPr>
              <a:t>"Can you go out with friends on Monday?"</a:t>
            </a:r>
            <a:r>
              <a:rPr lang="en" sz="1050">
                <a:solidFill>
                  <a:srgbClr val="ECEFF1"/>
                </a:solidFill>
                <a:latin typeface="Roboto Mono"/>
                <a:ea typeface="Roboto Mono"/>
                <a:cs typeface="Roboto Mono"/>
                <a:sym typeface="Roboto Mono"/>
              </a:rPr>
              <a:t>)</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ECEFF1"/>
                </a:solidFill>
                <a:latin typeface="Roboto Mono"/>
                <a:ea typeface="Roboto Mono"/>
                <a:cs typeface="Roboto Mono"/>
                <a:sym typeface="Roboto Mono"/>
              </a:rPr>
              <a:t>completeHomeWork(</a:t>
            </a:r>
            <a:r>
              <a:rPr lang="en" sz="1050">
                <a:solidFill>
                  <a:srgbClr val="4DD0E1"/>
                </a:solidFill>
                <a:latin typeface="Roboto Mono"/>
                <a:ea typeface="Roboto Mono"/>
                <a:cs typeface="Roboto Mono"/>
                <a:sym typeface="Roboto Mono"/>
              </a:rPr>
              <a:t>true</a:t>
            </a:r>
            <a:r>
              <a:rPr lang="en" sz="1050">
                <a:solidFill>
                  <a:srgbClr val="ECEFF1"/>
                </a:solidFill>
                <a:latin typeface="Roboto Mono"/>
                <a:ea typeface="Roboto Mono"/>
                <a:cs typeface="Roboto Mono"/>
                <a:sym typeface="Roboto Mono"/>
              </a:rPr>
              <a:t>).</a:t>
            </a:r>
            <a:r>
              <a:rPr lang="en" sz="1050">
                <a:solidFill>
                  <a:srgbClr val="4DD0E1"/>
                </a:solidFill>
                <a:latin typeface="Roboto Mono"/>
                <a:ea typeface="Roboto Mono"/>
                <a:cs typeface="Roboto Mono"/>
                <a:sym typeface="Roboto Mono"/>
              </a:rPr>
              <a:t>then</a:t>
            </a:r>
            <a:r>
              <a:rPr lang="en" sz="1050">
                <a:solidFill>
                  <a:srgbClr val="ECEFF1"/>
                </a:solidFill>
                <a:latin typeface="Roboto Mono"/>
                <a:ea typeface="Roboto Mono"/>
                <a:cs typeface="Roboto Mono"/>
                <a:sym typeface="Roboto Mono"/>
              </a:rPr>
              <a:t>((result) =&gt;{</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ECEFF1"/>
                </a:solidFill>
                <a:latin typeface="Roboto Mono"/>
                <a:ea typeface="Roboto Mono"/>
                <a:cs typeface="Roboto Mono"/>
                <a:sym typeface="Roboto Mono"/>
              </a:rPr>
              <a:t>    console.log(result);</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ECEFF1"/>
                </a:solidFill>
                <a:latin typeface="Roboto Mono"/>
                <a:ea typeface="Roboto Mono"/>
                <a:cs typeface="Roboto Mono"/>
                <a:sym typeface="Roboto Mono"/>
              </a:rPr>
              <a:t>});</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F06292"/>
                </a:solidFill>
                <a:latin typeface="Roboto Mono"/>
                <a:ea typeface="Roboto Mono"/>
                <a:cs typeface="Roboto Mono"/>
                <a:sym typeface="Roboto Mono"/>
              </a:rPr>
              <a:t>// this is a positive result so we can go out.</a:t>
            </a:r>
            <a:endParaRPr sz="1050">
              <a:solidFill>
                <a:srgbClr val="F06292"/>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F06292"/>
                </a:solidFill>
                <a:latin typeface="Roboto Mono"/>
                <a:ea typeface="Roboto Mono"/>
                <a:cs typeface="Roboto Mono"/>
                <a:sym typeface="Roboto Mono"/>
              </a:rPr>
              <a:t>// Note: we used .then() to process positive results</a:t>
            </a:r>
            <a:endParaRPr sz="1050">
              <a:solidFill>
                <a:srgbClr val="F06292"/>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F06292"/>
                </a:solidFill>
                <a:latin typeface="Roboto Mono"/>
                <a:ea typeface="Roboto Mono"/>
                <a:cs typeface="Roboto Mono"/>
                <a:sym typeface="Roboto Mono"/>
              </a:rPr>
              <a:t>// As well this is going to print after 3 seconds</a:t>
            </a:r>
            <a:endParaRPr sz="1050">
              <a:solidFill>
                <a:srgbClr val="F06292"/>
              </a:solidFill>
              <a:latin typeface="Roboto Mono"/>
              <a:ea typeface="Roboto Mono"/>
              <a:cs typeface="Roboto Mono"/>
              <a:sym typeface="Roboto Mono"/>
            </a:endParaRPr>
          </a:p>
          <a:p>
            <a:pPr indent="0" lvl="0" marL="0" rtl="0" algn="l">
              <a:spcBef>
                <a:spcPts val="0"/>
              </a:spcBef>
              <a:spcAft>
                <a:spcPts val="0"/>
              </a:spcAft>
              <a:buNone/>
            </a:pPr>
            <a:r>
              <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ECEFF1"/>
                </a:solidFill>
                <a:latin typeface="Roboto Mono"/>
                <a:ea typeface="Roboto Mono"/>
                <a:cs typeface="Roboto Mono"/>
                <a:sym typeface="Roboto Mono"/>
              </a:rPr>
              <a:t>console.log(</a:t>
            </a:r>
            <a:r>
              <a:rPr lang="en" sz="1050">
                <a:solidFill>
                  <a:srgbClr val="9CCC65"/>
                </a:solidFill>
                <a:latin typeface="Roboto Mono"/>
                <a:ea typeface="Roboto Mono"/>
                <a:cs typeface="Roboto Mono"/>
                <a:sym typeface="Roboto Mono"/>
              </a:rPr>
              <a:t>"Can you go out with friends on Tuesday?"</a:t>
            </a:r>
            <a:r>
              <a:rPr lang="en" sz="1050">
                <a:solidFill>
                  <a:srgbClr val="ECEFF1"/>
                </a:solidFill>
                <a:latin typeface="Roboto Mono"/>
                <a:ea typeface="Roboto Mono"/>
                <a:cs typeface="Roboto Mono"/>
                <a:sym typeface="Roboto Mono"/>
              </a:rPr>
              <a:t>)</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ECEFF1"/>
                </a:solidFill>
                <a:latin typeface="Roboto Mono"/>
                <a:ea typeface="Roboto Mono"/>
                <a:cs typeface="Roboto Mono"/>
                <a:sym typeface="Roboto Mono"/>
              </a:rPr>
              <a:t>completeHomeWork(</a:t>
            </a:r>
            <a:r>
              <a:rPr lang="en" sz="1050">
                <a:solidFill>
                  <a:srgbClr val="4DD0E1"/>
                </a:solidFill>
                <a:latin typeface="Roboto Mono"/>
                <a:ea typeface="Roboto Mono"/>
                <a:cs typeface="Roboto Mono"/>
                <a:sym typeface="Roboto Mono"/>
              </a:rPr>
              <a:t>false</a:t>
            </a:r>
            <a:r>
              <a:rPr lang="en" sz="1050">
                <a:solidFill>
                  <a:srgbClr val="ECEFF1"/>
                </a:solidFill>
                <a:latin typeface="Roboto Mono"/>
                <a:ea typeface="Roboto Mono"/>
                <a:cs typeface="Roboto Mono"/>
                <a:sym typeface="Roboto Mono"/>
              </a:rPr>
              <a:t>).</a:t>
            </a:r>
            <a:r>
              <a:rPr lang="en" sz="1050">
                <a:solidFill>
                  <a:srgbClr val="4DD0E1"/>
                </a:solidFill>
                <a:latin typeface="Roboto Mono"/>
                <a:ea typeface="Roboto Mono"/>
                <a:cs typeface="Roboto Mono"/>
                <a:sym typeface="Roboto Mono"/>
              </a:rPr>
              <a:t>catch</a:t>
            </a:r>
            <a:r>
              <a:rPr lang="en" sz="1050">
                <a:solidFill>
                  <a:srgbClr val="ECEFF1"/>
                </a:solidFill>
                <a:latin typeface="Roboto Mono"/>
                <a:ea typeface="Roboto Mono"/>
                <a:cs typeface="Roboto Mono"/>
                <a:sym typeface="Roboto Mono"/>
              </a:rPr>
              <a:t>((result) =&gt;{</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ECEFF1"/>
                </a:solidFill>
                <a:latin typeface="Roboto Mono"/>
                <a:ea typeface="Roboto Mono"/>
                <a:cs typeface="Roboto Mono"/>
                <a:sym typeface="Roboto Mono"/>
              </a:rPr>
              <a:t>    console.log(result);</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ECEFF1"/>
                </a:solidFill>
                <a:latin typeface="Roboto Mono"/>
                <a:ea typeface="Roboto Mono"/>
                <a:cs typeface="Roboto Mono"/>
                <a:sym typeface="Roboto Mono"/>
              </a:rPr>
              <a:t>});</a:t>
            </a:r>
            <a:endParaRPr sz="10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F06292"/>
                </a:solidFill>
                <a:latin typeface="Roboto Mono"/>
                <a:ea typeface="Roboto Mono"/>
                <a:cs typeface="Roboto Mono"/>
                <a:sym typeface="Roboto Mono"/>
              </a:rPr>
              <a:t>// this a negative promise result so we can not go out.</a:t>
            </a:r>
            <a:endParaRPr sz="10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rgbClr val="F06292"/>
                </a:solidFill>
                <a:latin typeface="Roboto Mono"/>
                <a:ea typeface="Roboto Mono"/>
                <a:cs typeface="Roboto Mono"/>
                <a:sym typeface="Roboto Mono"/>
              </a:rPr>
              <a:t>// Note: we used .catch() to process negative results</a:t>
            </a:r>
            <a:endParaRPr sz="1050">
              <a:solidFill>
                <a:srgbClr val="F06292"/>
              </a:solidFill>
              <a:latin typeface="Roboto Mono"/>
              <a:ea typeface="Roboto Mono"/>
              <a:cs typeface="Roboto Mono"/>
              <a:sym typeface="Roboto Mono"/>
            </a:endParaRPr>
          </a:p>
        </p:txBody>
      </p:sp>
      <p:sp>
        <p:nvSpPr>
          <p:cNvPr id="144" name="Google Shape;144;p24"/>
          <p:cNvSpPr txBox="1"/>
          <p:nvPr/>
        </p:nvSpPr>
        <p:spPr>
          <a:xfrm>
            <a:off x="5838375" y="4750550"/>
            <a:ext cx="1036800" cy="5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8BC34A"/>
                </a:solidFill>
                <a:latin typeface="Roboto"/>
                <a:ea typeface="Roboto"/>
                <a:cs typeface="Roboto"/>
                <a:sym typeface="Roboto"/>
                <a:hlinkClick r:id="rId4"/>
              </a:rPr>
              <a:t>Live Demo</a:t>
            </a:r>
            <a:endParaRPr>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idx="1" type="body"/>
          </p:nvPr>
        </p:nvSpPr>
        <p:spPr>
          <a:xfrm>
            <a:off x="199825" y="1200300"/>
            <a:ext cx="36783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Async and Await are an extension of Promises that we just looked at. Javascript, like any user interface code needs to be asynchronous because you need to wait for the user to do actions. Other actions might happen during this time, but these bits of code need to wait for results to come back.</a:t>
            </a:r>
            <a:endParaRPr sz="1100"/>
          </a:p>
          <a:p>
            <a:pPr indent="0" lvl="0" marL="0" rtl="0" algn="l">
              <a:spcBef>
                <a:spcPts val="1600"/>
              </a:spcBef>
              <a:spcAft>
                <a:spcPts val="0"/>
              </a:spcAft>
              <a:buNone/>
            </a:pPr>
            <a:r>
              <a:rPr lang="en" sz="1100"/>
              <a:t>How do we create an asynchronous function?</a:t>
            </a:r>
            <a:endParaRPr sz="1100"/>
          </a:p>
          <a:p>
            <a:pPr indent="-298450" lvl="0" marL="457200" rtl="0" algn="l">
              <a:spcBef>
                <a:spcPts val="1600"/>
              </a:spcBef>
              <a:spcAft>
                <a:spcPts val="0"/>
              </a:spcAft>
              <a:buSzPts val="1100"/>
              <a:buAutoNum type="arabicPeriod"/>
            </a:pPr>
            <a:r>
              <a:rPr lang="en" sz="1100"/>
              <a:t>Use “</a:t>
            </a:r>
            <a:r>
              <a:rPr lang="en" sz="1100">
                <a:solidFill>
                  <a:srgbClr val="4DD0E1"/>
                </a:solidFill>
                <a:latin typeface="Roboto Mono"/>
                <a:ea typeface="Roboto Mono"/>
                <a:cs typeface="Roboto Mono"/>
                <a:sym typeface="Roboto Mono"/>
              </a:rPr>
              <a:t>async</a:t>
            </a:r>
            <a:r>
              <a:rPr lang="en" sz="1100"/>
              <a:t>” before the function definition</a:t>
            </a:r>
            <a:endParaRPr sz="1100"/>
          </a:p>
          <a:p>
            <a:pPr indent="-298450" lvl="0" marL="457200" rtl="0" algn="l">
              <a:spcBef>
                <a:spcPts val="0"/>
              </a:spcBef>
              <a:spcAft>
                <a:spcPts val="0"/>
              </a:spcAft>
              <a:buSzPts val="1100"/>
              <a:buAutoNum type="arabicPeriod"/>
            </a:pPr>
            <a:r>
              <a:rPr lang="en" sz="1100"/>
              <a:t>Use “</a:t>
            </a:r>
            <a:r>
              <a:rPr lang="en" sz="1100">
                <a:solidFill>
                  <a:srgbClr val="4DD0E1"/>
                </a:solidFill>
                <a:latin typeface="Roboto Mono"/>
                <a:ea typeface="Roboto Mono"/>
                <a:cs typeface="Roboto Mono"/>
                <a:sym typeface="Roboto Mono"/>
              </a:rPr>
              <a:t>await</a:t>
            </a:r>
            <a:r>
              <a:rPr lang="en" sz="1100"/>
              <a:t>” for asynchronous code from javascript.</a:t>
            </a:r>
            <a:endParaRPr sz="1100"/>
          </a:p>
          <a:p>
            <a:pPr indent="-298450" lvl="0" marL="457200" rtl="0" algn="l">
              <a:spcBef>
                <a:spcPts val="0"/>
              </a:spcBef>
              <a:spcAft>
                <a:spcPts val="0"/>
              </a:spcAft>
              <a:buSzPts val="1100"/>
              <a:buAutoNum type="arabicPeriod"/>
            </a:pPr>
            <a:r>
              <a:rPr lang="en" sz="1100"/>
              <a:t>Call that function via “</a:t>
            </a:r>
            <a:r>
              <a:rPr lang="en" sz="1100">
                <a:solidFill>
                  <a:srgbClr val="4DD0E1"/>
                </a:solidFill>
                <a:latin typeface="Roboto Mono"/>
                <a:ea typeface="Roboto Mono"/>
                <a:cs typeface="Roboto Mono"/>
                <a:sym typeface="Roboto Mono"/>
              </a:rPr>
              <a:t>await</a:t>
            </a:r>
            <a:r>
              <a:rPr lang="en" sz="1100"/>
              <a:t>” and use that code later on.</a:t>
            </a:r>
            <a:endParaRPr sz="1100"/>
          </a:p>
          <a:p>
            <a:pPr indent="0" lvl="0" marL="0" rtl="0" algn="l">
              <a:spcBef>
                <a:spcPts val="1600"/>
              </a:spcBef>
              <a:spcAft>
                <a:spcPts val="0"/>
              </a:spcAft>
              <a:buNone/>
            </a:pPr>
            <a:r>
              <a:rPr lang="en" sz="1100"/>
              <a:t>Note: the </a:t>
            </a:r>
            <a:r>
              <a:rPr lang="en" sz="1100"/>
              <a:t>“</a:t>
            </a:r>
            <a:r>
              <a:rPr lang="en" sz="1100">
                <a:solidFill>
                  <a:srgbClr val="4DD0E1"/>
                </a:solidFill>
                <a:latin typeface="Roboto Mono"/>
                <a:ea typeface="Roboto Mono"/>
                <a:cs typeface="Roboto Mono"/>
                <a:sym typeface="Roboto Mono"/>
              </a:rPr>
              <a:t>await</a:t>
            </a:r>
            <a:r>
              <a:rPr lang="en" sz="1100"/>
              <a:t>” keyword is only valid inside an “</a:t>
            </a:r>
            <a:r>
              <a:rPr lang="en" sz="1100">
                <a:solidFill>
                  <a:srgbClr val="4DD0E1"/>
                </a:solidFill>
                <a:latin typeface="Roboto Mono"/>
                <a:ea typeface="Roboto Mono"/>
                <a:cs typeface="Roboto Mono"/>
                <a:sym typeface="Roboto Mono"/>
              </a:rPr>
              <a:t>async</a:t>
            </a:r>
            <a:r>
              <a:rPr lang="en" sz="1100"/>
              <a:t>” function. You’ll get a “SyntaxError” otherwise</a:t>
            </a:r>
            <a:endParaRPr sz="1100"/>
          </a:p>
          <a:p>
            <a:pPr indent="0" lvl="0" marL="0" rtl="0" algn="l">
              <a:spcBef>
                <a:spcPts val="1600"/>
              </a:spcBef>
              <a:spcAft>
                <a:spcPts val="1600"/>
              </a:spcAft>
              <a:buNone/>
            </a:pPr>
            <a:r>
              <a:t/>
            </a:r>
            <a:endParaRPr sz="1100"/>
          </a:p>
        </p:txBody>
      </p:sp>
      <p:sp>
        <p:nvSpPr>
          <p:cNvPr id="150" name="Google Shape;150;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Async and Await</a:t>
            </a:r>
            <a:endParaRPr/>
          </a:p>
        </p:txBody>
      </p:sp>
      <p:sp>
        <p:nvSpPr>
          <p:cNvPr id="151" name="Google Shape;151;p25"/>
          <p:cNvSpPr txBox="1"/>
          <p:nvPr/>
        </p:nvSpPr>
        <p:spPr>
          <a:xfrm>
            <a:off x="4986425" y="4440400"/>
            <a:ext cx="30000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latin typeface="Roboto"/>
                <a:ea typeface="Roboto"/>
                <a:cs typeface="Roboto"/>
                <a:sym typeface="Roboto"/>
                <a:hlinkClick r:id="rId3"/>
              </a:rPr>
              <a:t>Live Demo</a:t>
            </a:r>
            <a:endParaRPr/>
          </a:p>
        </p:txBody>
      </p:sp>
      <p:sp>
        <p:nvSpPr>
          <p:cNvPr id="152" name="Google Shape;152;p25"/>
          <p:cNvSpPr txBox="1"/>
          <p:nvPr/>
        </p:nvSpPr>
        <p:spPr>
          <a:xfrm>
            <a:off x="3722550" y="614275"/>
            <a:ext cx="716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randomDogUrl = </a:t>
            </a:r>
            <a:r>
              <a:rPr lang="en" sz="1150">
                <a:solidFill>
                  <a:srgbClr val="9CCC65"/>
                </a:solidFill>
                <a:latin typeface="Roboto Mono"/>
                <a:ea typeface="Roboto Mono"/>
                <a:cs typeface="Roboto Mono"/>
                <a:sym typeface="Roboto Mono"/>
              </a:rPr>
              <a:t>"https://dog.ceo/api/breeds/image/random"</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const</a:t>
            </a:r>
            <a:r>
              <a:rPr lang="en" sz="1150">
                <a:solidFill>
                  <a:srgbClr val="ECEFF1"/>
                </a:solidFill>
                <a:latin typeface="Roboto Mono"/>
                <a:ea typeface="Roboto Mono"/>
                <a:cs typeface="Roboto Mono"/>
                <a:sym typeface="Roboto Mono"/>
              </a:rPr>
              <a:t> getRandomDogPicture = </a:t>
            </a:r>
            <a:r>
              <a:rPr lang="en" sz="1150">
                <a:solidFill>
                  <a:srgbClr val="4DD0E1"/>
                </a:solidFill>
                <a:latin typeface="Roboto Mono"/>
                <a:ea typeface="Roboto Mono"/>
                <a:cs typeface="Roboto Mono"/>
                <a:sym typeface="Roboto Mono"/>
              </a:rPr>
              <a:t>async</a:t>
            </a:r>
            <a:r>
              <a:rPr lang="en" sz="1150">
                <a:solidFill>
                  <a:srgbClr val="ECEFF1"/>
                </a:solidFill>
                <a:latin typeface="Roboto Mono"/>
                <a:ea typeface="Roboto Mono"/>
                <a:cs typeface="Roboto Mono"/>
                <a:sym typeface="Roboto Mono"/>
              </a:rPr>
              <a:t> () =&gt; {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F06292"/>
                </a:solidFill>
                <a:latin typeface="Roboto Mono"/>
                <a:ea typeface="Roboto Mono"/>
                <a:cs typeface="Roboto Mono"/>
                <a:sym typeface="Roboto Mono"/>
              </a:rPr>
              <a:t>// we await the response of fetch</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response = </a:t>
            </a:r>
            <a:r>
              <a:rPr lang="en" sz="1150">
                <a:solidFill>
                  <a:srgbClr val="4DD0E1"/>
                </a:solidFill>
                <a:latin typeface="Roboto Mono"/>
                <a:ea typeface="Roboto Mono"/>
                <a:cs typeface="Roboto Mono"/>
                <a:sym typeface="Roboto Mono"/>
              </a:rPr>
              <a:t>await</a:t>
            </a:r>
            <a:r>
              <a:rPr lang="en" sz="1150">
                <a:solidFill>
                  <a:srgbClr val="ECEFF1"/>
                </a:solidFill>
                <a:latin typeface="Roboto Mono"/>
                <a:ea typeface="Roboto Mono"/>
                <a:cs typeface="Roboto Mono"/>
                <a:sym typeface="Roboto Mono"/>
              </a:rPr>
              <a:t> fetch(randomDogUrl);</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F06292"/>
                </a:solidFill>
                <a:latin typeface="Roboto Mono"/>
                <a:ea typeface="Roboto Mono"/>
                <a:cs typeface="Roboto Mono"/>
                <a:sym typeface="Roboto Mono"/>
              </a:rPr>
              <a:t>// we use await to parse the body</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json_data = </a:t>
            </a:r>
            <a:r>
              <a:rPr lang="en" sz="1150">
                <a:solidFill>
                  <a:srgbClr val="4DD0E1"/>
                </a:solidFill>
                <a:latin typeface="Roboto Mono"/>
                <a:ea typeface="Roboto Mono"/>
                <a:cs typeface="Roboto Mono"/>
                <a:sym typeface="Roboto Mono"/>
              </a:rPr>
              <a:t>await</a:t>
            </a:r>
            <a:r>
              <a:rPr lang="en" sz="1150">
                <a:solidFill>
                  <a:srgbClr val="ECEFF1"/>
                </a:solidFill>
                <a:latin typeface="Roboto Mono"/>
                <a:ea typeface="Roboto Mono"/>
                <a:cs typeface="Roboto Mono"/>
                <a:sym typeface="Roboto Mono"/>
              </a:rPr>
              <a:t> response.json();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F06292"/>
                </a:solidFill>
                <a:latin typeface="Roboto Mono"/>
                <a:ea typeface="Roboto Mono"/>
                <a:cs typeface="Roboto Mono"/>
                <a:sym typeface="Roboto Mono"/>
              </a:rPr>
              <a:t>// take a look at the object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console.log(json_data);</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return</a:t>
            </a:r>
            <a:r>
              <a:rPr lang="en" sz="1150">
                <a:solidFill>
                  <a:srgbClr val="ECEFF1"/>
                </a:solidFill>
                <a:latin typeface="Roboto Mono"/>
                <a:ea typeface="Roboto Mono"/>
                <a:cs typeface="Roboto Mono"/>
                <a:sym typeface="Roboto Mono"/>
              </a:rPr>
              <a:t> json_data.message;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call the async function in an IIFE so you can</a:t>
            </a:r>
            <a:br>
              <a:rPr lang="en" sz="1150">
                <a:solidFill>
                  <a:srgbClr val="F06292"/>
                </a:solidFill>
                <a:latin typeface="Roboto Mono"/>
                <a:ea typeface="Roboto Mono"/>
                <a:cs typeface="Roboto Mono"/>
                <a:sym typeface="Roboto Mono"/>
              </a:rPr>
            </a:br>
            <a:r>
              <a:rPr lang="en" sz="1150">
                <a:solidFill>
                  <a:srgbClr val="F06292"/>
                </a:solidFill>
                <a:latin typeface="Roboto Mono"/>
                <a:ea typeface="Roboto Mono"/>
                <a:cs typeface="Roboto Mono"/>
                <a:sym typeface="Roboto Mono"/>
              </a:rPr>
              <a:t>// use await.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r>
              <a:rPr lang="en" sz="1150">
                <a:solidFill>
                  <a:srgbClr val="4DD0E1"/>
                </a:solidFill>
                <a:latin typeface="Roboto Mono"/>
                <a:ea typeface="Roboto Mono"/>
                <a:cs typeface="Roboto Mono"/>
                <a:sym typeface="Roboto Mono"/>
              </a:rPr>
              <a:t>async</a:t>
            </a: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function</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picture = </a:t>
            </a:r>
            <a:r>
              <a:rPr lang="en" sz="1150">
                <a:solidFill>
                  <a:srgbClr val="4DD0E1"/>
                </a:solidFill>
                <a:latin typeface="Roboto Mono"/>
                <a:ea typeface="Roboto Mono"/>
                <a:cs typeface="Roboto Mono"/>
                <a:sym typeface="Roboto Mono"/>
              </a:rPr>
              <a:t>await</a:t>
            </a:r>
            <a:r>
              <a:rPr lang="en" sz="1150">
                <a:solidFill>
                  <a:srgbClr val="ECEFF1"/>
                </a:solidFill>
                <a:latin typeface="Roboto Mono"/>
                <a:ea typeface="Roboto Mono"/>
                <a:cs typeface="Roboto Mono"/>
                <a:sym typeface="Roboto Mono"/>
              </a:rPr>
              <a:t> getRandomDogPicture();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document.querySelector(</a:t>
            </a:r>
            <a:r>
              <a:rPr lang="en" sz="1150">
                <a:solidFill>
                  <a:srgbClr val="9CCC65"/>
                </a:solidFill>
                <a:latin typeface="Roboto Mono"/>
                <a:ea typeface="Roboto Mono"/>
                <a:cs typeface="Roboto Mono"/>
                <a:sym typeface="Roboto Mono"/>
              </a:rPr>
              <a:t>"img"</a:t>
            </a:r>
            <a:r>
              <a:rPr lang="en" sz="1150">
                <a:solidFill>
                  <a:srgbClr val="ECEFF1"/>
                </a:solidFill>
                <a:latin typeface="Roboto Mono"/>
                <a:ea typeface="Roboto Mono"/>
                <a:cs typeface="Roboto Mono"/>
                <a:sym typeface="Roboto Mono"/>
              </a:rPr>
              <a:t>).src = picture;</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Example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Reading </a:t>
            </a:r>
            <a:endParaRPr/>
          </a:p>
        </p:txBody>
      </p:sp>
      <p:sp>
        <p:nvSpPr>
          <p:cNvPr id="163" name="Google Shape;163;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rPr lang="en"/>
              <a:t>Exploring ES6 chapters 4.1-4.5, 4.7, and chapters 24 and 25</a:t>
            </a:r>
            <a:br>
              <a:rPr lang="en"/>
            </a:br>
            <a:r>
              <a:rPr lang="en" u="sng">
                <a:solidFill>
                  <a:schemeClr val="hlink"/>
                </a:solidFill>
                <a:hlinkClick r:id="rId3"/>
              </a:rPr>
              <a:t>https://exploringjs.com/es6/</a:t>
            </a:r>
            <a:r>
              <a:rPr lang="en"/>
              <a:t> </a:t>
            </a:r>
            <a:endParaRPr/>
          </a:p>
          <a:p>
            <a:pPr indent="-342900" lvl="0" marL="457200" rtl="0" algn="l">
              <a:spcBef>
                <a:spcPts val="0"/>
              </a:spcBef>
              <a:spcAft>
                <a:spcPts val="0"/>
              </a:spcAft>
              <a:buSzPts val="1800"/>
              <a:buChar char="●"/>
            </a:pPr>
            <a:r>
              <a:rPr lang="en"/>
              <a:t>State of JavaScript</a:t>
            </a:r>
            <a:br>
              <a:rPr lang="en"/>
            </a:br>
            <a:r>
              <a:rPr lang="en" u="sng">
                <a:solidFill>
                  <a:schemeClr val="hlink"/>
                </a:solidFill>
                <a:hlinkClick r:id="rId4"/>
              </a:rPr>
              <a:t>https://2019.stateofjs.com/</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Announcements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75" name="Google Shape;75;p15"/>
          <p:cNvSpPr txBox="1"/>
          <p:nvPr>
            <p:ph idx="2" type="body"/>
          </p:nvPr>
        </p:nvSpPr>
        <p:spPr>
          <a:xfrm>
            <a:off x="4939500" y="8766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Expectations</a:t>
            </a:r>
            <a:endParaRPr/>
          </a:p>
          <a:p>
            <a:pPr indent="-342900" lvl="0" marL="457200" rtl="0" algn="l">
              <a:spcBef>
                <a:spcPts val="0"/>
              </a:spcBef>
              <a:spcAft>
                <a:spcPts val="0"/>
              </a:spcAft>
              <a:buSzPts val="1800"/>
              <a:buAutoNum type="arabicPeriod"/>
            </a:pPr>
            <a:r>
              <a:rPr lang="en"/>
              <a:t>What you should already know (or go review)</a:t>
            </a:r>
            <a:endParaRPr/>
          </a:p>
          <a:p>
            <a:pPr indent="-342900" lvl="0" marL="457200" rtl="0" algn="l">
              <a:spcBef>
                <a:spcPts val="0"/>
              </a:spcBef>
              <a:spcAft>
                <a:spcPts val="0"/>
              </a:spcAft>
              <a:buSzPts val="1800"/>
              <a:buAutoNum type="arabicPeriod"/>
            </a:pPr>
            <a:r>
              <a:rPr lang="en"/>
              <a:t>What you’re going to need.</a:t>
            </a:r>
            <a:endParaRPr/>
          </a:p>
          <a:p>
            <a:pPr indent="-342900" lvl="0" marL="457200" rtl="0" algn="l">
              <a:spcBef>
                <a:spcPts val="0"/>
              </a:spcBef>
              <a:spcAft>
                <a:spcPts val="0"/>
              </a:spcAft>
              <a:buSzPts val="1800"/>
              <a:buAutoNum type="arabicPeriod"/>
            </a:pPr>
            <a:r>
              <a:rPr lang="en"/>
              <a:t>Review</a:t>
            </a:r>
            <a:endParaRPr/>
          </a:p>
          <a:p>
            <a:pPr indent="-317500" lvl="1" marL="914400" rtl="0" algn="l">
              <a:spcBef>
                <a:spcPts val="0"/>
              </a:spcBef>
              <a:spcAft>
                <a:spcPts val="0"/>
              </a:spcAft>
              <a:buSzPts val="1400"/>
              <a:buAutoNum type="alphaLcPeriod"/>
            </a:pPr>
            <a:r>
              <a:rPr lang="en"/>
              <a:t>IIFEs</a:t>
            </a:r>
            <a:endParaRPr/>
          </a:p>
          <a:p>
            <a:pPr indent="-317500" lvl="1" marL="914400" rtl="0" algn="l">
              <a:spcBef>
                <a:spcPts val="0"/>
              </a:spcBef>
              <a:spcAft>
                <a:spcPts val="0"/>
              </a:spcAft>
              <a:buSzPts val="1400"/>
              <a:buAutoNum type="alphaLcPeriod"/>
            </a:pPr>
            <a:r>
              <a:rPr lang="en"/>
              <a:t>Block Scoping (let, var, const)</a:t>
            </a:r>
            <a:endParaRPr/>
          </a:p>
          <a:p>
            <a:pPr indent="-317500" lvl="1" marL="914400" rtl="0" algn="l">
              <a:spcBef>
                <a:spcPts val="0"/>
              </a:spcBef>
              <a:spcAft>
                <a:spcPts val="0"/>
              </a:spcAft>
              <a:buSzPts val="1400"/>
              <a:buAutoNum type="alphaLcPeriod"/>
            </a:pPr>
            <a:r>
              <a:rPr lang="en"/>
              <a:t>Strict mode</a:t>
            </a:r>
            <a:endParaRPr/>
          </a:p>
          <a:p>
            <a:pPr indent="-342900" lvl="0" marL="457200" rtl="0" algn="l">
              <a:spcBef>
                <a:spcPts val="0"/>
              </a:spcBef>
              <a:spcAft>
                <a:spcPts val="0"/>
              </a:spcAft>
              <a:buSzPts val="1800"/>
              <a:buAutoNum type="arabicPeriod"/>
            </a:pPr>
            <a:r>
              <a:rPr lang="en"/>
              <a:t>Sync and Async Code.</a:t>
            </a:r>
            <a:endParaRPr/>
          </a:p>
          <a:p>
            <a:pPr indent="-342900" lvl="0" marL="457200" rtl="0" algn="l">
              <a:spcBef>
                <a:spcPts val="0"/>
              </a:spcBef>
              <a:spcAft>
                <a:spcPts val="0"/>
              </a:spcAft>
              <a:buSzPts val="1800"/>
              <a:buAutoNum type="arabicPeriod"/>
            </a:pPr>
            <a:r>
              <a:rPr lang="en"/>
              <a:t>Fetch Review</a:t>
            </a:r>
            <a:endParaRPr/>
          </a:p>
          <a:p>
            <a:pPr indent="-342900" lvl="0" marL="457200" rtl="0" algn="l">
              <a:spcBef>
                <a:spcPts val="0"/>
              </a:spcBef>
              <a:spcAft>
                <a:spcPts val="0"/>
              </a:spcAft>
              <a:buSzPts val="1800"/>
              <a:buAutoNum type="arabicPeriod"/>
            </a:pPr>
            <a:r>
              <a:rPr lang="en"/>
              <a:t>Custom Promises</a:t>
            </a:r>
            <a:endParaRPr/>
          </a:p>
          <a:p>
            <a:pPr indent="-342900" lvl="0" marL="457200" rtl="0" algn="l">
              <a:spcBef>
                <a:spcPts val="0"/>
              </a:spcBef>
              <a:spcAft>
                <a:spcPts val="0"/>
              </a:spcAft>
              <a:buSzPts val="1800"/>
              <a:buAutoNum type="arabicPeriod"/>
            </a:pPr>
            <a:r>
              <a:rPr lang="en"/>
              <a:t>Async and Await</a:t>
            </a:r>
            <a:endParaRPr/>
          </a:p>
          <a:p>
            <a:pPr indent="-342900" lvl="0" marL="457200" rtl="0" algn="l">
              <a:spcBef>
                <a:spcPts val="0"/>
              </a:spcBef>
              <a:spcAft>
                <a:spcPts val="0"/>
              </a:spcAft>
              <a:buSzPts val="1800"/>
              <a:buAutoNum type="arabicPeriod"/>
            </a:pPr>
            <a:r>
              <a:rPr lang="en"/>
              <a:t>Example</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Expectations - What I expect from you</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No Late Assignments</a:t>
            </a:r>
            <a:endParaRPr/>
          </a:p>
          <a:p>
            <a:pPr indent="-342900" lvl="0" marL="457200" rtl="0" algn="l">
              <a:spcBef>
                <a:spcPts val="0"/>
              </a:spcBef>
              <a:spcAft>
                <a:spcPts val="0"/>
              </a:spcAft>
              <a:buSzPts val="1800"/>
              <a:buAutoNum type="arabicPeriod"/>
            </a:pPr>
            <a:r>
              <a:rPr lang="en"/>
              <a:t>No Cheating</a:t>
            </a:r>
            <a:endParaRPr/>
          </a:p>
          <a:p>
            <a:pPr indent="-342900" lvl="0" marL="457200" rtl="0" algn="l">
              <a:spcBef>
                <a:spcPts val="0"/>
              </a:spcBef>
              <a:spcAft>
                <a:spcPts val="0"/>
              </a:spcAft>
              <a:buSzPts val="1800"/>
              <a:buAutoNum type="arabicPeriod"/>
            </a:pPr>
            <a:r>
              <a:rPr lang="en"/>
              <a:t>Be a good classmate</a:t>
            </a:r>
            <a:endParaRPr/>
          </a:p>
          <a:p>
            <a:pPr indent="-342900" lvl="0" marL="457200" rtl="0" algn="l">
              <a:spcBef>
                <a:spcPts val="0"/>
              </a:spcBef>
              <a:spcAft>
                <a:spcPts val="0"/>
              </a:spcAft>
              <a:buSzPts val="1800"/>
              <a:buAutoNum type="arabicPeriod"/>
            </a:pPr>
            <a:r>
              <a:rPr lang="en"/>
              <a:t>Don’t go to stupid sites in class </a:t>
            </a:r>
            <a:endParaRPr/>
          </a:p>
          <a:p>
            <a:pPr indent="-342900" lvl="0" marL="457200" rtl="0" algn="l">
              <a:spcBef>
                <a:spcPts val="0"/>
              </a:spcBef>
              <a:spcAft>
                <a:spcPts val="0"/>
              </a:spcAft>
              <a:buSzPts val="1800"/>
              <a:buAutoNum type="arabicPeriod"/>
            </a:pPr>
            <a:r>
              <a:rPr lang="en"/>
              <a:t>Show up to class </a:t>
            </a:r>
            <a:br>
              <a:rPr lang="en"/>
            </a:br>
            <a:r>
              <a:rPr lang="en"/>
              <a:t>(10 mins I shut the door. Send me a message if you show up all the time or if you get in an accident and I’ll let you 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you should already know (go review it!)</a:t>
            </a:r>
            <a:endParaRPr/>
          </a:p>
        </p:txBody>
      </p:sp>
      <p:sp>
        <p:nvSpPr>
          <p:cNvPr id="87" name="Google Shape;87;p17"/>
          <p:cNvSpPr txBox="1"/>
          <p:nvPr>
            <p:ph idx="1" type="body"/>
          </p:nvPr>
        </p:nvSpPr>
        <p:spPr>
          <a:xfrm>
            <a:off x="387900" y="12159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expected for you to know:</a:t>
            </a:r>
            <a:endParaRPr/>
          </a:p>
          <a:p>
            <a:pPr indent="-342900" lvl="0" marL="457200" rtl="0" algn="l">
              <a:spcBef>
                <a:spcPts val="1600"/>
              </a:spcBef>
              <a:spcAft>
                <a:spcPts val="0"/>
              </a:spcAft>
              <a:buSzPts val="1800"/>
              <a:buChar char="●"/>
            </a:pPr>
            <a:r>
              <a:rPr lang="en"/>
              <a:t>If statements</a:t>
            </a:r>
            <a:endParaRPr/>
          </a:p>
          <a:p>
            <a:pPr indent="-342900" lvl="0" marL="457200" rtl="0" algn="l">
              <a:spcBef>
                <a:spcPts val="0"/>
              </a:spcBef>
              <a:spcAft>
                <a:spcPts val="0"/>
              </a:spcAft>
              <a:buSzPts val="1800"/>
              <a:buChar char="●"/>
            </a:pPr>
            <a:r>
              <a:rPr lang="en"/>
              <a:t>Loops and Arrays</a:t>
            </a:r>
            <a:endParaRPr/>
          </a:p>
          <a:p>
            <a:pPr indent="-342900" lvl="0" marL="457200" rtl="0" algn="l">
              <a:spcBef>
                <a:spcPts val="0"/>
              </a:spcBef>
              <a:spcAft>
                <a:spcPts val="0"/>
              </a:spcAft>
              <a:buSzPts val="1800"/>
              <a:buChar char="●"/>
            </a:pPr>
            <a:r>
              <a:rPr lang="en"/>
              <a:t>Using Functions</a:t>
            </a:r>
            <a:endParaRPr/>
          </a:p>
          <a:p>
            <a:pPr indent="-342900" lvl="0" marL="457200" rtl="0" algn="l">
              <a:spcBef>
                <a:spcPts val="0"/>
              </a:spcBef>
              <a:spcAft>
                <a:spcPts val="0"/>
              </a:spcAft>
              <a:buSzPts val="1800"/>
              <a:buChar char="●"/>
            </a:pPr>
            <a:r>
              <a:rPr lang="en"/>
              <a:t>Interacting with the DOM</a:t>
            </a:r>
            <a:endParaRPr/>
          </a:p>
          <a:p>
            <a:pPr indent="-342900" lvl="0" marL="457200" rtl="0" algn="l">
              <a:spcBef>
                <a:spcPts val="0"/>
              </a:spcBef>
              <a:spcAft>
                <a:spcPts val="0"/>
              </a:spcAft>
              <a:buSzPts val="1800"/>
              <a:buChar char="●"/>
            </a:pPr>
            <a:r>
              <a:rPr lang="en"/>
              <a:t>Principles of fetching data over the network asynchronously.</a:t>
            </a:r>
            <a:endParaRPr/>
          </a:p>
          <a:p>
            <a:pPr indent="-342900" lvl="0" marL="457200" rtl="0" algn="l">
              <a:spcBef>
                <a:spcPts val="0"/>
              </a:spcBef>
              <a:spcAft>
                <a:spcPts val="0"/>
              </a:spcAft>
              <a:buSzPts val="1800"/>
              <a:buChar char="●"/>
            </a:pPr>
            <a:r>
              <a:rPr lang="en"/>
              <a:t>A solid understanding of JSON and Javascript Objects</a:t>
            </a:r>
            <a:endParaRPr/>
          </a:p>
          <a:p>
            <a:pPr indent="-342900" lvl="0" marL="457200" rtl="0" algn="l">
              <a:spcBef>
                <a:spcPts val="0"/>
              </a:spcBef>
              <a:spcAft>
                <a:spcPts val="0"/>
              </a:spcAft>
              <a:buSzPts val="1800"/>
              <a:buChar char="●"/>
            </a:pPr>
            <a:r>
              <a:rPr lang="en"/>
              <a:t>Understanding how to read errors in your console.</a:t>
            </a:r>
            <a:endParaRPr/>
          </a:p>
          <a:p>
            <a:pPr indent="-342900" lvl="0" marL="457200" rtl="0" algn="l">
              <a:spcBef>
                <a:spcPts val="0"/>
              </a:spcBef>
              <a:spcAft>
                <a:spcPts val="0"/>
              </a:spcAft>
              <a:buSzPts val="1800"/>
              <a:buChar char="●"/>
            </a:pPr>
            <a:r>
              <a:rPr lang="en"/>
              <a:t>A good problem solving attitude, in development you’re going to solve problems.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you’re going to need.</a:t>
            </a:r>
            <a:endParaRPr/>
          </a:p>
        </p:txBody>
      </p:sp>
      <p:sp>
        <p:nvSpPr>
          <p:cNvPr id="93" name="Google Shape;93;p18"/>
          <p:cNvSpPr txBox="1"/>
          <p:nvPr>
            <p:ph idx="1" type="body"/>
          </p:nvPr>
        </p:nvSpPr>
        <p:spPr>
          <a:xfrm>
            <a:off x="387900" y="12159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You’re going to need some API keys.</a:t>
            </a:r>
            <a:endParaRPr/>
          </a:p>
          <a:p>
            <a:pPr indent="-342900" lvl="0" marL="457200" rtl="0" algn="l">
              <a:spcBef>
                <a:spcPts val="1600"/>
              </a:spcBef>
              <a:spcAft>
                <a:spcPts val="0"/>
              </a:spcAft>
              <a:buSzPts val="1800"/>
              <a:buChar char="●"/>
            </a:pPr>
            <a:r>
              <a:rPr lang="en"/>
              <a:t>Open Weather API: get the keys </a:t>
            </a:r>
            <a:r>
              <a:rPr lang="en" u="sng">
                <a:solidFill>
                  <a:schemeClr val="hlink"/>
                </a:solidFill>
                <a:hlinkClick r:id="rId3"/>
              </a:rPr>
              <a:t>here</a:t>
            </a:r>
            <a:br>
              <a:rPr lang="en"/>
            </a:br>
            <a:r>
              <a:rPr lang="en"/>
              <a:t>We’re going to be using this quite a bit for some examples.</a:t>
            </a:r>
            <a:endParaRPr/>
          </a:p>
          <a:p>
            <a:pPr indent="-342900" lvl="0" marL="457200" rtl="0" algn="l">
              <a:spcBef>
                <a:spcPts val="0"/>
              </a:spcBef>
              <a:spcAft>
                <a:spcPts val="0"/>
              </a:spcAft>
              <a:buSzPts val="1800"/>
              <a:buChar char="●"/>
            </a:pPr>
            <a:r>
              <a:rPr lang="en"/>
              <a:t>Alpha Vantage API: get the keys </a:t>
            </a:r>
            <a:r>
              <a:rPr lang="en" u="sng">
                <a:solidFill>
                  <a:schemeClr val="hlink"/>
                </a:solidFill>
                <a:hlinkClick r:id="rId4"/>
              </a:rPr>
              <a:t>here</a:t>
            </a:r>
            <a:br>
              <a:rPr lang="en"/>
            </a:br>
            <a:r>
              <a:rPr lang="en"/>
              <a:t>This is going to be used in our assignments</a:t>
            </a:r>
            <a:r>
              <a:rPr lang="en"/>
              <a:t>.</a:t>
            </a:r>
            <a:endParaRPr/>
          </a:p>
          <a:p>
            <a:pPr indent="0" lvl="0" marL="0" rtl="0" algn="l">
              <a:spcBef>
                <a:spcPts val="1600"/>
              </a:spcBef>
              <a:spcAft>
                <a:spcPts val="0"/>
              </a:spcAft>
              <a:buNone/>
            </a:pPr>
            <a:r>
              <a:rPr lang="en"/>
              <a:t>Wait what are API keys?</a:t>
            </a:r>
            <a:endParaRPr/>
          </a:p>
          <a:p>
            <a:pPr indent="0" lvl="0" marL="0" rtl="0" algn="l">
              <a:spcBef>
                <a:spcPts val="1600"/>
              </a:spcBef>
              <a:spcAft>
                <a:spcPts val="1600"/>
              </a:spcAft>
              <a:buNone/>
            </a:pPr>
            <a:r>
              <a:rPr lang="en"/>
              <a:t>It’s basically a way that a RESTful API can trust you, that you’re not trying to be malicious.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 - IIFEs</a:t>
            </a:r>
            <a:endParaRPr/>
          </a:p>
        </p:txBody>
      </p:sp>
      <p:sp>
        <p:nvSpPr>
          <p:cNvPr id="99" name="Google Shape;99;p19"/>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IIFE (Immediately Invoked Function Expressions) are functions that are called immediately. This is really important in ES5, but is much less important in ES6.</a:t>
            </a:r>
            <a:endParaRPr/>
          </a:p>
          <a:p>
            <a:pPr indent="0" lvl="0" marL="0" rtl="0" algn="l">
              <a:spcBef>
                <a:spcPts val="1600"/>
              </a:spcBef>
              <a:spcAft>
                <a:spcPts val="0"/>
              </a:spcAft>
              <a:buNone/>
            </a:pPr>
            <a:r>
              <a:rPr lang="en"/>
              <a:t>Why do we use them? </a:t>
            </a:r>
            <a:endParaRPr/>
          </a:p>
          <a:p>
            <a:pPr indent="0" lvl="0" marL="0" rtl="0" algn="l">
              <a:spcBef>
                <a:spcPts val="1600"/>
              </a:spcBef>
              <a:spcAft>
                <a:spcPts val="0"/>
              </a:spcAft>
              <a:buNone/>
            </a:pPr>
            <a:r>
              <a:rPr lang="en"/>
              <a:t>This is a great way how to protect variables from the global scope.</a:t>
            </a:r>
            <a:endParaRPr/>
          </a:p>
          <a:p>
            <a:pPr indent="0" lvl="0" marL="0" rtl="0" algn="l">
              <a:spcBef>
                <a:spcPts val="1600"/>
              </a:spcBef>
              <a:spcAft>
                <a:spcPts val="1600"/>
              </a:spcAft>
              <a:buNone/>
            </a:pPr>
            <a:r>
              <a:rPr lang="en"/>
              <a:t>This is great as sometimes you don’t variables to be accessed by a rogue user in the console, especially when you’re dealing with API keys.</a:t>
            </a:r>
            <a:endParaRPr/>
          </a:p>
        </p:txBody>
      </p:sp>
      <p:sp>
        <p:nvSpPr>
          <p:cNvPr id="100" name="Google Shape;100;p19"/>
          <p:cNvSpPr txBox="1"/>
          <p:nvPr/>
        </p:nvSpPr>
        <p:spPr>
          <a:xfrm>
            <a:off x="4262825" y="1428325"/>
            <a:ext cx="5151000" cy="26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r>
              <a:rPr lang="en" sz="1150">
                <a:solidFill>
                  <a:srgbClr val="4DD0E1"/>
                </a:solidFill>
                <a:latin typeface="Roboto Mono"/>
                <a:ea typeface="Roboto Mono"/>
                <a:cs typeface="Roboto Mono"/>
                <a:sym typeface="Roboto Mono"/>
              </a:rPr>
              <a:t>function</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privateVariable = </a:t>
            </a:r>
            <a:r>
              <a:rPr lang="en" sz="1150">
                <a:solidFill>
                  <a:srgbClr val="9CCC65"/>
                </a:solidFill>
                <a:latin typeface="Roboto Mono"/>
                <a:ea typeface="Roboto Mono"/>
                <a:cs typeface="Roboto Mono"/>
                <a:sym typeface="Roboto Mono"/>
              </a:rPr>
              <a:t>"super secret."</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somethingPublic = </a:t>
            </a:r>
            <a:r>
              <a:rPr lang="en" sz="1150">
                <a:solidFill>
                  <a:srgbClr val="9CCC65"/>
                </a:solidFill>
                <a:latin typeface="Roboto Mono"/>
                <a:ea typeface="Roboto Mono"/>
                <a:cs typeface="Roboto Mono"/>
                <a:sym typeface="Roboto Mono"/>
              </a:rPr>
              <a:t>"Hi dan"</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console.log(`look here: ${somethingPublic}`);</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output: look here: Hi Dan</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Note: if you try to access "somethingPublic", or</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"privateVariable" it will give you an </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F06292"/>
                </a:solidFill>
                <a:latin typeface="Roboto Mono"/>
                <a:ea typeface="Roboto Mono"/>
                <a:cs typeface="Roboto Mono"/>
                <a:sym typeface="Roboto Mono"/>
              </a:rPr>
              <a:t>// undefined variable error which is ideal!</a:t>
            </a:r>
            <a:br>
              <a:rPr lang="en" sz="1150">
                <a:solidFill>
                  <a:srgbClr val="F06292"/>
                </a:solidFill>
                <a:latin typeface="Roboto Mono"/>
                <a:ea typeface="Roboto Mono"/>
                <a:cs typeface="Roboto Mono"/>
                <a:sym typeface="Roboto Mono"/>
              </a:rPr>
            </a:br>
            <a:r>
              <a:rPr lang="en" sz="1150">
                <a:solidFill>
                  <a:srgbClr val="ECEFF1"/>
                </a:solidFill>
                <a:latin typeface="Roboto Mono"/>
                <a:ea typeface="Roboto Mono"/>
                <a:cs typeface="Roboto Mono"/>
                <a:sym typeface="Roboto Mono"/>
              </a:rPr>
              <a:t>console.log(somethingPublic);</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F06292"/>
                </a:solidFill>
                <a:latin typeface="Roboto Mono"/>
                <a:ea typeface="Roboto Mono"/>
                <a:cs typeface="Roboto Mono"/>
                <a:sym typeface="Roboto Mono"/>
              </a:rPr>
              <a:t>// throws an error!</a:t>
            </a:r>
            <a:endParaRPr sz="1150">
              <a:solidFill>
                <a:srgbClr val="F06292"/>
              </a:solidFill>
              <a:latin typeface="Roboto Mono"/>
              <a:ea typeface="Roboto Mono"/>
              <a:cs typeface="Roboto Mono"/>
              <a:sym typeface="Roboto Mono"/>
            </a:endParaRPr>
          </a:p>
        </p:txBody>
      </p:sp>
      <p:sp>
        <p:nvSpPr>
          <p:cNvPr id="101" name="Google Shape;101;p19"/>
          <p:cNvSpPr txBox="1"/>
          <p:nvPr/>
        </p:nvSpPr>
        <p:spPr>
          <a:xfrm>
            <a:off x="5756950" y="4225825"/>
            <a:ext cx="1036800" cy="5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Live Demo</a:t>
            </a:r>
            <a:endParaRPr>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 - Block Scoping</a:t>
            </a:r>
            <a:endParaRPr/>
          </a:p>
        </p:txBody>
      </p:sp>
      <p:sp>
        <p:nvSpPr>
          <p:cNvPr id="107" name="Google Shape;107;p20"/>
          <p:cNvSpPr txBox="1"/>
          <p:nvPr>
            <p:ph idx="1" type="body"/>
          </p:nvPr>
        </p:nvSpPr>
        <p:spPr>
          <a:xfrm>
            <a:off x="387900" y="1221200"/>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 scoping means the part of a program where variables (and other bindings) are visible and accessible.</a:t>
            </a:r>
            <a:endParaRPr/>
          </a:p>
          <a:p>
            <a:pPr indent="0" lvl="0" marL="0" rtl="0" algn="l">
              <a:spcBef>
                <a:spcPts val="1600"/>
              </a:spcBef>
              <a:spcAft>
                <a:spcPts val="0"/>
              </a:spcAft>
              <a:buNone/>
            </a:pPr>
            <a:r>
              <a:rPr lang="en"/>
              <a:t>“</a:t>
            </a:r>
            <a:r>
              <a:rPr lang="en">
                <a:solidFill>
                  <a:srgbClr val="4DD0E1"/>
                </a:solidFill>
                <a:latin typeface="Roboto Mono"/>
                <a:ea typeface="Roboto Mono"/>
                <a:cs typeface="Roboto Mono"/>
                <a:sym typeface="Roboto Mono"/>
              </a:rPr>
              <a:t>let</a:t>
            </a:r>
            <a:r>
              <a:rPr lang="en"/>
              <a:t>” and “</a:t>
            </a:r>
            <a:r>
              <a:rPr lang="en">
                <a:solidFill>
                  <a:srgbClr val="4DD0E1"/>
                </a:solidFill>
                <a:latin typeface="Roboto Mono"/>
                <a:ea typeface="Roboto Mono"/>
                <a:cs typeface="Roboto Mono"/>
                <a:sym typeface="Roboto Mono"/>
              </a:rPr>
              <a:t>const</a:t>
            </a:r>
            <a:r>
              <a:rPr lang="en"/>
              <a:t>” are local to the block that they are defined/declared in. (example, if you create it in a function/if statement/loop) </a:t>
            </a:r>
            <a:endParaRPr/>
          </a:p>
          <a:p>
            <a:pPr indent="0" lvl="0" marL="0" rtl="0" algn="l">
              <a:spcBef>
                <a:spcPts val="1600"/>
              </a:spcBef>
              <a:spcAft>
                <a:spcPts val="0"/>
              </a:spcAft>
              <a:buNone/>
            </a:pPr>
            <a:r>
              <a:rPr lang="en"/>
              <a:t>“</a:t>
            </a:r>
            <a:r>
              <a:rPr lang="en">
                <a:solidFill>
                  <a:srgbClr val="4DD0E1"/>
                </a:solidFill>
                <a:latin typeface="Roboto Mono"/>
                <a:ea typeface="Roboto Mono"/>
                <a:cs typeface="Roboto Mono"/>
                <a:sym typeface="Roboto Mono"/>
              </a:rPr>
              <a:t>var</a:t>
            </a:r>
            <a:r>
              <a:rPr lang="en"/>
              <a:t>” keyword is local to the function they are defined in, or global. This is called function level scope.</a:t>
            </a:r>
            <a:endParaRPr/>
          </a:p>
          <a:p>
            <a:pPr indent="0" lvl="0" marL="0" rtl="0" algn="l">
              <a:spcBef>
                <a:spcPts val="1600"/>
              </a:spcBef>
              <a:spcAft>
                <a:spcPts val="1600"/>
              </a:spcAft>
              <a:buNone/>
            </a:pPr>
            <a:r>
              <a:rPr lang="en"/>
              <a:t>In this course we’ll be using let and const almost exclusively (except when we compile down to es5)</a:t>
            </a:r>
            <a:endParaRPr/>
          </a:p>
        </p:txBody>
      </p:sp>
      <p:sp>
        <p:nvSpPr>
          <p:cNvPr id="108" name="Google Shape;108;p20"/>
          <p:cNvSpPr txBox="1"/>
          <p:nvPr/>
        </p:nvSpPr>
        <p:spPr>
          <a:xfrm>
            <a:off x="4669850" y="1536675"/>
            <a:ext cx="4248000" cy="25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x = </a:t>
            </a:r>
            <a:r>
              <a:rPr lang="en" sz="1150">
                <a:solidFill>
                  <a:srgbClr val="FBC02D"/>
                </a:solidFill>
                <a:latin typeface="Roboto Mono"/>
                <a:ea typeface="Roboto Mono"/>
                <a:cs typeface="Roboto Mono"/>
                <a:sym typeface="Roboto Mono"/>
              </a:rPr>
              <a:t>10</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if</a:t>
            </a: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true</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y = </a:t>
            </a:r>
            <a:r>
              <a:rPr lang="en" sz="1150">
                <a:solidFill>
                  <a:srgbClr val="FBC02D"/>
                </a:solidFill>
                <a:latin typeface="Roboto Mono"/>
                <a:ea typeface="Roboto Mono"/>
                <a:cs typeface="Roboto Mono"/>
                <a:sym typeface="Roboto Mono"/>
              </a:rPr>
              <a:t>20</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var</a:t>
            </a:r>
            <a:r>
              <a:rPr lang="en" sz="1150">
                <a:solidFill>
                  <a:srgbClr val="ECEFF1"/>
                </a:solidFill>
                <a:latin typeface="Roboto Mono"/>
                <a:ea typeface="Roboto Mono"/>
                <a:cs typeface="Roboto Mono"/>
                <a:sym typeface="Roboto Mono"/>
              </a:rPr>
              <a:t> z = </a:t>
            </a:r>
            <a:r>
              <a:rPr lang="en" sz="1150">
                <a:solidFill>
                  <a:srgbClr val="FBC02D"/>
                </a:solidFill>
                <a:latin typeface="Roboto Mono"/>
                <a:ea typeface="Roboto Mono"/>
                <a:cs typeface="Roboto Mono"/>
                <a:sym typeface="Roboto Mono"/>
              </a:rPr>
              <a:t>30</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console.log(x + y + z);</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F06292"/>
                </a:solidFill>
                <a:latin typeface="Roboto Mono"/>
                <a:ea typeface="Roboto Mono"/>
                <a:cs typeface="Roboto Mono"/>
                <a:sym typeface="Roboto Mono"/>
              </a:rPr>
              <a:t>// output: 60</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y is not visible here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console.log(`value </a:t>
            </a:r>
            <a:r>
              <a:rPr lang="en" sz="1150">
                <a:solidFill>
                  <a:srgbClr val="4DD0E1"/>
                </a:solidFill>
                <a:latin typeface="Roboto Mono"/>
                <a:ea typeface="Roboto Mono"/>
                <a:cs typeface="Roboto Mono"/>
                <a:sym typeface="Roboto Mono"/>
              </a:rPr>
              <a:t>of</a:t>
            </a:r>
            <a:r>
              <a:rPr lang="en" sz="1150">
                <a:solidFill>
                  <a:srgbClr val="ECEFF1"/>
                </a:solidFill>
                <a:latin typeface="Roboto Mono"/>
                <a:ea typeface="Roboto Mono"/>
                <a:cs typeface="Roboto Mono"/>
                <a:sym typeface="Roboto Mono"/>
              </a:rPr>
              <a:t> x is: ${x}`);</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output: 10</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console.log(`value </a:t>
            </a:r>
            <a:r>
              <a:rPr lang="en" sz="1150">
                <a:solidFill>
                  <a:srgbClr val="4DD0E1"/>
                </a:solidFill>
                <a:latin typeface="Roboto Mono"/>
                <a:ea typeface="Roboto Mono"/>
                <a:cs typeface="Roboto Mono"/>
                <a:sym typeface="Roboto Mono"/>
              </a:rPr>
              <a:t>of</a:t>
            </a:r>
            <a:r>
              <a:rPr lang="en" sz="1150">
                <a:solidFill>
                  <a:srgbClr val="ECEFF1"/>
                </a:solidFill>
                <a:latin typeface="Roboto Mono"/>
                <a:ea typeface="Roboto Mono"/>
                <a:cs typeface="Roboto Mono"/>
                <a:sym typeface="Roboto Mono"/>
              </a:rPr>
              <a:t> z is: ${z}`);</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output: 30</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console.log(`value </a:t>
            </a:r>
            <a:r>
              <a:rPr lang="en" sz="1150">
                <a:solidFill>
                  <a:srgbClr val="4DD0E1"/>
                </a:solidFill>
                <a:latin typeface="Roboto Mono"/>
                <a:ea typeface="Roboto Mono"/>
                <a:cs typeface="Roboto Mono"/>
                <a:sym typeface="Roboto Mono"/>
              </a:rPr>
              <a:t>of</a:t>
            </a:r>
            <a:r>
              <a:rPr lang="en" sz="1150">
                <a:solidFill>
                  <a:srgbClr val="ECEFF1"/>
                </a:solidFill>
                <a:latin typeface="Roboto Mono"/>
                <a:ea typeface="Roboto Mono"/>
                <a:cs typeface="Roboto Mono"/>
                <a:sym typeface="Roboto Mono"/>
              </a:rPr>
              <a:t> y is: ${y}`);</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F06292"/>
                </a:solidFill>
                <a:latin typeface="Roboto Mono"/>
                <a:ea typeface="Roboto Mono"/>
                <a:cs typeface="Roboto Mono"/>
                <a:sym typeface="Roboto Mono"/>
              </a:rPr>
              <a:t>// Uncaught ReferenceError: y is not defined</a:t>
            </a:r>
            <a:endParaRPr sz="1150">
              <a:solidFill>
                <a:srgbClr val="F06292"/>
              </a:solidFill>
              <a:latin typeface="Roboto Mono"/>
              <a:ea typeface="Roboto Mono"/>
              <a:cs typeface="Roboto Mono"/>
              <a:sym typeface="Roboto Mono"/>
            </a:endParaRPr>
          </a:p>
        </p:txBody>
      </p:sp>
      <p:sp>
        <p:nvSpPr>
          <p:cNvPr id="109" name="Google Shape;109;p20"/>
          <p:cNvSpPr txBox="1"/>
          <p:nvPr/>
        </p:nvSpPr>
        <p:spPr>
          <a:xfrm>
            <a:off x="5756950" y="4225825"/>
            <a:ext cx="1036800" cy="5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Live Demo</a:t>
            </a:r>
            <a:endParaRPr>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Strict Mode</a:t>
            </a:r>
            <a:endParaRPr/>
          </a:p>
        </p:txBody>
      </p:sp>
      <p:sp>
        <p:nvSpPr>
          <p:cNvPr id="115" name="Google Shape;115;p21"/>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Strict mode was introduced in ES5, to optimize javascript code as well identify bad parts.</a:t>
            </a:r>
            <a:endParaRPr sz="1200"/>
          </a:p>
          <a:p>
            <a:pPr indent="0" lvl="0" marL="0" rtl="0" algn="l">
              <a:spcBef>
                <a:spcPts val="1600"/>
              </a:spcBef>
              <a:spcAft>
                <a:spcPts val="0"/>
              </a:spcAft>
              <a:buNone/>
            </a:pPr>
            <a:r>
              <a:rPr lang="en" sz="1200"/>
              <a:t>MDN defines “Strict mode” as making the following changes to JS semantics:</a:t>
            </a:r>
            <a:endParaRPr sz="1200"/>
          </a:p>
          <a:p>
            <a:pPr indent="-304800" lvl="0" marL="457200" rtl="0" algn="l">
              <a:spcBef>
                <a:spcPts val="1600"/>
              </a:spcBef>
              <a:spcAft>
                <a:spcPts val="0"/>
              </a:spcAft>
              <a:buSzPts val="1200"/>
              <a:buAutoNum type="arabicPeriod"/>
            </a:pPr>
            <a:r>
              <a:rPr lang="en" sz="1200"/>
              <a:t>Eliminates some JavaScript silent errors by changing them to throw errors.</a:t>
            </a:r>
            <a:endParaRPr sz="1200"/>
          </a:p>
          <a:p>
            <a:pPr indent="-304800" lvl="0" marL="457200" rtl="0" algn="l">
              <a:spcBef>
                <a:spcPts val="0"/>
              </a:spcBef>
              <a:spcAft>
                <a:spcPts val="0"/>
              </a:spcAft>
              <a:buSzPts val="1200"/>
              <a:buAutoNum type="arabicPeriod"/>
            </a:pPr>
            <a:r>
              <a:rPr lang="en" sz="1200"/>
              <a:t>Fixes mistakes that make it difficult for JavaScript engines to perform optimizations: strict mode code can sometimes be made to run faster than identical code that's not strict mode.</a:t>
            </a:r>
            <a:endParaRPr sz="1200"/>
          </a:p>
          <a:p>
            <a:pPr indent="-304800" lvl="0" marL="457200" rtl="0" algn="l">
              <a:spcBef>
                <a:spcPts val="0"/>
              </a:spcBef>
              <a:spcAft>
                <a:spcPts val="0"/>
              </a:spcAft>
              <a:buSzPts val="1200"/>
              <a:buAutoNum type="arabicPeriod"/>
            </a:pPr>
            <a:r>
              <a:rPr lang="en" sz="1200"/>
              <a:t>Prohibits some syntax likely to be defined in future versions of ECMAScript.</a:t>
            </a:r>
            <a:endParaRPr sz="1200"/>
          </a:p>
          <a:p>
            <a:pPr indent="0" lvl="0" marL="0" rtl="0" algn="l">
              <a:spcBef>
                <a:spcPts val="1600"/>
              </a:spcBef>
              <a:spcAft>
                <a:spcPts val="1600"/>
              </a:spcAft>
              <a:buNone/>
            </a:pPr>
            <a:r>
              <a:t/>
            </a:r>
            <a:endParaRPr sz="1200"/>
          </a:p>
        </p:txBody>
      </p:sp>
      <p:sp>
        <p:nvSpPr>
          <p:cNvPr id="116" name="Google Shape;116;p21"/>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ES5 and ES6 needs “</a:t>
            </a:r>
            <a:r>
              <a:rPr lang="en" sz="1200">
                <a:solidFill>
                  <a:srgbClr val="9CCC65"/>
                </a:solidFill>
                <a:latin typeface="Roboto Mono"/>
                <a:ea typeface="Roboto Mono"/>
                <a:cs typeface="Roboto Mono"/>
                <a:sym typeface="Roboto Mono"/>
              </a:rPr>
              <a:t>"use strict"</a:t>
            </a:r>
            <a:r>
              <a:rPr lang="en" sz="1200">
                <a:solidFill>
                  <a:srgbClr val="ECEFF1"/>
                </a:solidFill>
                <a:latin typeface="Roboto Mono"/>
                <a:ea typeface="Roboto Mono"/>
                <a:cs typeface="Roboto Mono"/>
                <a:sym typeface="Roboto Mono"/>
              </a:rPr>
              <a:t>;</a:t>
            </a:r>
            <a:r>
              <a:rPr lang="en" sz="1200"/>
              <a:t>” within function to enforce the strict mode.</a:t>
            </a:r>
            <a:endParaRPr sz="1200"/>
          </a:p>
          <a:p>
            <a:pPr indent="0" lvl="0" marL="0" rtl="0" algn="l">
              <a:spcBef>
                <a:spcPts val="1600"/>
              </a:spcBef>
              <a:spcAft>
                <a:spcPts val="0"/>
              </a:spcAft>
              <a:buNone/>
            </a:pPr>
            <a:r>
              <a:rPr lang="en" sz="1200"/>
              <a:t>ES6 needs strict mode for many features, so we’ll need to use it. </a:t>
            </a:r>
            <a:br>
              <a:rPr lang="en" sz="1200"/>
            </a:br>
            <a:r>
              <a:rPr lang="en" sz="1200" u="sng">
                <a:solidFill>
                  <a:schemeClr val="hlink"/>
                </a:solidFill>
                <a:hlinkClick r:id="rId3"/>
              </a:rPr>
              <a:t>https://developer.mozilla.org/en-US/docs/Web/JavaScript/Reference/Strict_mode</a:t>
            </a:r>
            <a:r>
              <a:rPr lang="en" sz="1200"/>
              <a:t> </a:t>
            </a:r>
            <a:endParaRPr sz="1200"/>
          </a:p>
          <a:p>
            <a:pPr indent="0" lvl="0" marL="0" rtl="0" algn="l">
              <a:spcBef>
                <a:spcPts val="1600"/>
              </a:spcBef>
              <a:spcAft>
                <a:spcPts val="0"/>
              </a:spcAft>
              <a:buNone/>
            </a:pPr>
            <a:r>
              <a:rPr lang="en" sz="1200"/>
              <a:t>Note: ES6 modules are always in strict mode</a:t>
            </a:r>
            <a:br>
              <a:rPr lang="en" sz="1200"/>
            </a:br>
            <a:r>
              <a:rPr lang="en" sz="1200" u="sng">
                <a:solidFill>
                  <a:schemeClr val="hlink"/>
                </a:solidFill>
                <a:hlinkClick r:id="rId4"/>
              </a:rPr>
              <a:t>http://www.ecma-international.org/ecma-262/6.0/#sec-strict-mode-code</a:t>
            </a:r>
            <a:endParaRPr sz="1200"/>
          </a:p>
          <a:p>
            <a:pPr indent="0" lvl="0" marL="0" rtl="0" algn="l">
              <a:spcBef>
                <a:spcPts val="1600"/>
              </a:spcBef>
              <a:spcAft>
                <a:spcPts val="16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