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Roboto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bc53e41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c53e41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7bc53e41f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bc53e41f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7bc53e41fe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bc53e41fe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7bc53e41f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bc53e41f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7bc53e41fe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bc53e41f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bc0a4b2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c0a4b2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7b7fcc622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b7fcc622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ad3a4879e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ad3a4879e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4c141908b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4c141908b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ad3a487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ad3a487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bc53e41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bc53e41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7bc53e41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7bc53e41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bc53e41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7bc53e41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7bc53e41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7bc53e41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bc53e41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c53e41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lesscss.org/features/#variables-featu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lesscss.org/features/#parent-selectors-featur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lesscss.org/features/#parent-selectors-featu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lesscss.org/features/#mixins-featur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lesscss.org/func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lesscss.org/features/" TargetMode="External"/><Relationship Id="rId4" Type="http://schemas.openxmlformats.org/officeDocument/2006/relationships/hyperlink" Target="http://lesscss.org/us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rends.google.com/trends/explore?geo=US&amp;q=%2Fm%2F0gjd0jv,%2Fm%2F054k6n_"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Advanced Javascript</a:t>
            </a:r>
            <a:endParaRPr/>
          </a:p>
          <a:p>
            <a:pPr indent="0" lvl="0" marL="0" rtl="0" algn="ctr">
              <a:spcBef>
                <a:spcPts val="0"/>
              </a:spcBef>
              <a:spcAft>
                <a:spcPts val="0"/>
              </a:spcAft>
              <a:buNone/>
            </a:pPr>
            <a:r>
              <a:rPr lang="en"/>
              <a:t>CSS Preprocessors:</a:t>
            </a:r>
            <a:endParaRPr/>
          </a:p>
          <a:p>
            <a:pPr indent="0" lvl="0" marL="0" rtl="0" algn="ctr">
              <a:spcBef>
                <a:spcPts val="0"/>
              </a:spcBef>
              <a:spcAft>
                <a:spcPts val="0"/>
              </a:spcAft>
              <a:buNone/>
            </a:pPr>
            <a:r>
              <a:rPr lang="en"/>
              <a:t>Less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Javascript DMIT 2008</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Variables</a:t>
            </a:r>
            <a:endParaRPr/>
          </a:p>
        </p:txBody>
      </p:sp>
      <p:sp>
        <p:nvSpPr>
          <p:cNvPr id="117" name="Google Shape;117;p22"/>
          <p:cNvSpPr txBox="1"/>
          <p:nvPr>
            <p:ph idx="1" type="body"/>
          </p:nvPr>
        </p:nvSpPr>
        <p:spPr>
          <a:xfrm>
            <a:off x="387900" y="1230825"/>
            <a:ext cx="3697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Remember copying a color value all over the place?</a:t>
            </a:r>
            <a:endParaRPr sz="1400"/>
          </a:p>
          <a:p>
            <a:pPr indent="0" lvl="0" marL="0" rtl="0" algn="l">
              <a:spcBef>
                <a:spcPts val="1600"/>
              </a:spcBef>
              <a:spcAft>
                <a:spcPts val="0"/>
              </a:spcAft>
              <a:buNone/>
            </a:pPr>
            <a:r>
              <a:rPr lang="en" sz="1400"/>
              <a:t>With "@" you can create a variable to hold data, note this is super handy for colors, sizes amongst other things.</a:t>
            </a:r>
            <a:endParaRPr sz="1400"/>
          </a:p>
          <a:p>
            <a:pPr indent="0" lvl="0" marL="0" rtl="0" algn="l">
              <a:spcBef>
                <a:spcPts val="1600"/>
              </a:spcBef>
              <a:spcAft>
                <a:spcPts val="1600"/>
              </a:spcAft>
              <a:buNone/>
            </a:pPr>
            <a:r>
              <a:rPr lang="en" sz="1400"/>
              <a:t>You can also create variable varbles and property variables which really increases functionality. We'll take a look at  the docs for this.</a:t>
            </a:r>
            <a:endParaRPr sz="1400"/>
          </a:p>
        </p:txBody>
      </p:sp>
      <p:sp>
        <p:nvSpPr>
          <p:cNvPr id="118" name="Google Shape;118;p22"/>
          <p:cNvSpPr txBox="1"/>
          <p:nvPr/>
        </p:nvSpPr>
        <p:spPr>
          <a:xfrm>
            <a:off x="5195300" y="1021300"/>
            <a:ext cx="3000000" cy="11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r>
              <a:rPr lang="en" sz="1150">
                <a:solidFill>
                  <a:srgbClr val="4DD0E1"/>
                </a:solidFill>
                <a:latin typeface="Roboto Mono"/>
                <a:ea typeface="Roboto Mono"/>
                <a:cs typeface="Roboto Mono"/>
                <a:sym typeface="Roboto Mono"/>
              </a:rPr>
              <a:t>danger-color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#bf2020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@danger-color;</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19" name="Google Shape;119;p22"/>
          <p:cNvSpPr txBox="1"/>
          <p:nvPr/>
        </p:nvSpPr>
        <p:spPr>
          <a:xfrm>
            <a:off x="5195300" y="3263725"/>
            <a:ext cx="30000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#bf2020</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20" name="Google Shape;120;p22"/>
          <p:cNvSpPr txBox="1"/>
          <p:nvPr>
            <p:ph idx="1" type="body"/>
          </p:nvPr>
        </p:nvSpPr>
        <p:spPr>
          <a:xfrm>
            <a:off x="5058900" y="3352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Less file:</a:t>
            </a:r>
            <a:endParaRPr sz="1400"/>
          </a:p>
        </p:txBody>
      </p:sp>
      <p:sp>
        <p:nvSpPr>
          <p:cNvPr id="121" name="Google Shape;121;p22"/>
          <p:cNvSpPr txBox="1"/>
          <p:nvPr>
            <p:ph idx="1" type="body"/>
          </p:nvPr>
        </p:nvSpPr>
        <p:spPr>
          <a:xfrm>
            <a:off x="5058900" y="22287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22" name="Google Shape;122;p22"/>
          <p:cNvSpPr txBox="1"/>
          <p:nvPr>
            <p:ph idx="1" type="body"/>
          </p:nvPr>
        </p:nvSpPr>
        <p:spPr>
          <a:xfrm>
            <a:off x="6755700" y="4235700"/>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http://lesscss.org/features/#variables-feature</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a:t>
            </a:r>
            <a:r>
              <a:rPr lang="en"/>
              <a:t>Nesting and a bit of parent selectors</a:t>
            </a:r>
            <a:endParaRPr/>
          </a:p>
        </p:txBody>
      </p:sp>
      <p:sp>
        <p:nvSpPr>
          <p:cNvPr id="128" name="Google Shape;128;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CSS selecting is a bit cumbersome when you're selecting multiple, descendant and other selectors. The names might be long and you might make a typo which is just frustrating. </a:t>
            </a:r>
            <a:endParaRPr sz="1400"/>
          </a:p>
          <a:p>
            <a:pPr indent="0" lvl="0" marL="0" rtl="0" algn="l">
              <a:spcBef>
                <a:spcPts val="1600"/>
              </a:spcBef>
              <a:spcAft>
                <a:spcPts val="0"/>
              </a:spcAft>
              <a:buNone/>
            </a:pPr>
            <a:r>
              <a:rPr lang="en" sz="1400"/>
              <a:t>You can use nested selectors and the "&amp;" to represent the parent selector in your nested selectors as well.</a:t>
            </a:r>
            <a:endParaRPr sz="1400"/>
          </a:p>
          <a:p>
            <a:pPr indent="0" lvl="0" marL="0" rtl="0" algn="l">
              <a:spcBef>
                <a:spcPts val="1600"/>
              </a:spcBef>
              <a:spcAft>
                <a:spcPts val="1600"/>
              </a:spcAft>
              <a:buNone/>
            </a:pPr>
            <a:r>
              <a:rPr lang="en" sz="1400"/>
              <a:t>On the next page we're going to see the output of using nested selectors and the "&amp;" within it to see what happens.</a:t>
            </a:r>
            <a:endParaRPr sz="1400"/>
          </a:p>
        </p:txBody>
      </p:sp>
      <p:sp>
        <p:nvSpPr>
          <p:cNvPr id="129" name="Google Shape;129;p23"/>
          <p:cNvSpPr txBox="1"/>
          <p:nvPr>
            <p:ph idx="1" type="body"/>
          </p:nvPr>
        </p:nvSpPr>
        <p:spPr>
          <a:xfrm>
            <a:off x="6755700" y="4235700"/>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http://lesscss.org/features/#parent-selectors-feature</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Nesting and a bit of parent selectors</a:t>
            </a:r>
            <a:endParaRPr/>
          </a:p>
        </p:txBody>
      </p:sp>
      <p:sp>
        <p:nvSpPr>
          <p:cNvPr id="135" name="Google Shape;135;p24"/>
          <p:cNvSpPr txBox="1"/>
          <p:nvPr/>
        </p:nvSpPr>
        <p:spPr>
          <a:xfrm>
            <a:off x="756225" y="1773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width</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960px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green;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.some-class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red;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&amp;-small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width</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480px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&amp;:hover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green;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36" name="Google Shape;136;p24"/>
          <p:cNvSpPr txBox="1"/>
          <p:nvPr/>
        </p:nvSpPr>
        <p:spPr>
          <a:xfrm>
            <a:off x="4698900" y="17643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width</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960px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green;</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 .some-class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red;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.container-small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width</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480px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 a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blue;</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.container </a:t>
            </a:r>
            <a:r>
              <a:rPr lang="en" sz="1150">
                <a:solidFill>
                  <a:srgbClr val="4DD0E1"/>
                </a:solidFill>
                <a:latin typeface="Roboto Mono"/>
                <a:ea typeface="Roboto Mono"/>
                <a:cs typeface="Roboto Mono"/>
                <a:sym typeface="Roboto Mono"/>
              </a:rPr>
              <a:t>a</a:t>
            </a:r>
            <a:r>
              <a:rPr lang="en" sz="1150">
                <a:solidFill>
                  <a:srgbClr val="ECEFF1"/>
                </a:solidFill>
                <a:latin typeface="Roboto Mono"/>
                <a:ea typeface="Roboto Mono"/>
                <a:cs typeface="Roboto Mono"/>
                <a:sym typeface="Roboto Mono"/>
              </a:rPr>
              <a:t>:hover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green;</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37" name="Google Shape;137;p24"/>
          <p:cNvSpPr txBox="1"/>
          <p:nvPr>
            <p:ph idx="1" type="body"/>
          </p:nvPr>
        </p:nvSpPr>
        <p:spPr>
          <a:xfrm>
            <a:off x="756225" y="11841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Less file:</a:t>
            </a:r>
            <a:endParaRPr sz="1400"/>
          </a:p>
        </p:txBody>
      </p:sp>
      <p:sp>
        <p:nvSpPr>
          <p:cNvPr id="138" name="Google Shape;138;p24"/>
          <p:cNvSpPr txBox="1"/>
          <p:nvPr>
            <p:ph idx="1" type="body"/>
          </p:nvPr>
        </p:nvSpPr>
        <p:spPr>
          <a:xfrm>
            <a:off x="4698900" y="118410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39" name="Google Shape;139;p24"/>
          <p:cNvSpPr txBox="1"/>
          <p:nvPr>
            <p:ph idx="1" type="body"/>
          </p:nvPr>
        </p:nvSpPr>
        <p:spPr>
          <a:xfrm>
            <a:off x="6755700" y="4235700"/>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http://lesscss.org/features/#parent-selectors-feature</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Mixins</a:t>
            </a:r>
            <a:endParaRPr/>
          </a:p>
        </p:txBody>
      </p:sp>
      <p:sp>
        <p:nvSpPr>
          <p:cNvPr id="145" name="Google Shape;145;p25"/>
          <p:cNvSpPr txBox="1"/>
          <p:nvPr>
            <p:ph idx="1" type="body"/>
          </p:nvPr>
        </p:nvSpPr>
        <p:spPr>
          <a:xfrm>
            <a:off x="387900" y="1185024"/>
            <a:ext cx="8368200" cy="83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Mixins are great because you can "mix in" properties from existing styles, by calling the selector within another one and and then using the "()" to say "hey I want to have the same styles in this class too".</a:t>
            </a:r>
            <a:endParaRPr sz="1400"/>
          </a:p>
        </p:txBody>
      </p:sp>
      <p:sp>
        <p:nvSpPr>
          <p:cNvPr id="146" name="Google Shape;146;p25"/>
          <p:cNvSpPr txBox="1"/>
          <p:nvPr/>
        </p:nvSpPr>
        <p:spPr>
          <a:xfrm>
            <a:off x="387900" y="2667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.a-mixin-class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black;</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darkred;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.another-mixin-class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.common-styles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.a-mixin-class();</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.another-mixin-class();</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47" name="Google Shape;147;p25"/>
          <p:cNvSpPr txBox="1"/>
          <p:nvPr/>
        </p:nvSpPr>
        <p:spPr>
          <a:xfrm>
            <a:off x="3418025" y="263080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.a-mixin-class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black;</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darkred;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.another-mixin-class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.common-styles {</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color</a:t>
            </a:r>
            <a:r>
              <a:rPr lang="en" sz="1150">
                <a:solidFill>
                  <a:srgbClr val="ECEFF1"/>
                </a:solidFill>
                <a:latin typeface="Roboto Mono"/>
                <a:ea typeface="Roboto Mono"/>
                <a:cs typeface="Roboto Mono"/>
                <a:sym typeface="Roboto Mono"/>
              </a:rPr>
              <a:t>: black;</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background-color</a:t>
            </a:r>
            <a:r>
              <a:rPr lang="en" sz="1150">
                <a:solidFill>
                  <a:srgbClr val="ECEFF1"/>
                </a:solidFill>
                <a:latin typeface="Roboto Mono"/>
                <a:ea typeface="Roboto Mono"/>
                <a:cs typeface="Roboto Mono"/>
                <a:sym typeface="Roboto Mono"/>
              </a:rPr>
              <a:t>: darkred;</a:t>
            </a:r>
            <a:endParaRPr sz="1150">
              <a:solidFill>
                <a:srgbClr val="ECEFF1"/>
              </a:solidFill>
              <a:latin typeface="Roboto Mono"/>
              <a:ea typeface="Roboto Mono"/>
              <a:cs typeface="Roboto Mono"/>
              <a:sym typeface="Roboto Mono"/>
            </a:endParaRPr>
          </a:p>
          <a:p>
            <a:pPr indent="0" lvl="0" marL="0" rtl="0" algn="l">
              <a:spcBef>
                <a:spcPts val="0"/>
              </a:spcBef>
              <a:spcAft>
                <a:spcPts val="0"/>
              </a:spcAft>
              <a:buNone/>
            </a:pPr>
            <a:r>
              <a:rPr lang="en" sz="1150">
                <a:solidFill>
                  <a:srgbClr val="ECEFF1"/>
                </a:solidFill>
                <a:latin typeface="Roboto Mono"/>
                <a:ea typeface="Roboto Mono"/>
                <a:cs typeface="Roboto Mono"/>
                <a:sym typeface="Roboto Mono"/>
              </a:rPr>
              <a:t>  </a:t>
            </a:r>
            <a:r>
              <a:rPr lang="en" sz="1150">
                <a:solidFill>
                  <a:srgbClr val="4DD0E1"/>
                </a:solidFill>
                <a:latin typeface="Roboto Mono"/>
                <a:ea typeface="Roboto Mono"/>
                <a:cs typeface="Roboto Mono"/>
                <a:sym typeface="Roboto Mono"/>
              </a:rPr>
              <a:t>font-size</a:t>
            </a:r>
            <a:r>
              <a:rPr lang="en" sz="1150">
                <a:solidFill>
                  <a:srgbClr val="ECEFF1"/>
                </a:solidFill>
                <a:latin typeface="Roboto Mono"/>
                <a:ea typeface="Roboto Mono"/>
                <a:cs typeface="Roboto Mono"/>
                <a:sym typeface="Roboto Mono"/>
              </a:rPr>
              <a:t>: </a:t>
            </a:r>
            <a:r>
              <a:rPr lang="en" sz="1150">
                <a:solidFill>
                  <a:srgbClr val="FBC02D"/>
                </a:solidFill>
                <a:latin typeface="Roboto Mono"/>
                <a:ea typeface="Roboto Mono"/>
                <a:cs typeface="Roboto Mono"/>
                <a:sym typeface="Roboto Mono"/>
              </a:rPr>
              <a:t>20px</a:t>
            </a: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a:p>
            <a:pPr indent="0" lvl="0" marL="0" rtl="0" algn="l">
              <a:lnSpc>
                <a:spcPct val="146739"/>
              </a:lnSpc>
              <a:spcBef>
                <a:spcPts val="0"/>
              </a:spcBef>
              <a:spcAft>
                <a:spcPts val="0"/>
              </a:spcAft>
              <a:buNone/>
            </a:pPr>
            <a:r>
              <a:rPr lang="en" sz="1150">
                <a:solidFill>
                  <a:srgbClr val="ECEFF1"/>
                </a:solidFill>
                <a:latin typeface="Roboto Mono"/>
                <a:ea typeface="Roboto Mono"/>
                <a:cs typeface="Roboto Mono"/>
                <a:sym typeface="Roboto Mono"/>
              </a:rPr>
              <a:t>}</a:t>
            </a:r>
            <a:endParaRPr sz="1150">
              <a:solidFill>
                <a:srgbClr val="ECEFF1"/>
              </a:solidFill>
              <a:latin typeface="Roboto Mono"/>
              <a:ea typeface="Roboto Mono"/>
              <a:cs typeface="Roboto Mono"/>
              <a:sym typeface="Roboto Mono"/>
            </a:endParaRPr>
          </a:p>
        </p:txBody>
      </p:sp>
      <p:sp>
        <p:nvSpPr>
          <p:cNvPr id="148" name="Google Shape;148;p25"/>
          <p:cNvSpPr txBox="1"/>
          <p:nvPr>
            <p:ph idx="1" type="body"/>
          </p:nvPr>
        </p:nvSpPr>
        <p:spPr>
          <a:xfrm>
            <a:off x="411425" y="2056550"/>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Example:</a:t>
            </a:r>
            <a:br>
              <a:rPr lang="en" sz="1400"/>
            </a:br>
            <a:r>
              <a:rPr lang="en" sz="1400"/>
              <a:t>Less file:</a:t>
            </a:r>
            <a:endParaRPr sz="1400"/>
          </a:p>
        </p:txBody>
      </p:sp>
      <p:sp>
        <p:nvSpPr>
          <p:cNvPr id="149" name="Google Shape;149;p25"/>
          <p:cNvSpPr txBox="1"/>
          <p:nvPr>
            <p:ph idx="1" type="body"/>
          </p:nvPr>
        </p:nvSpPr>
        <p:spPr>
          <a:xfrm>
            <a:off x="3353900" y="2059925"/>
            <a:ext cx="3697200" cy="68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After processing it becomes:</a:t>
            </a:r>
            <a:br>
              <a:rPr lang="en" sz="1400"/>
            </a:br>
            <a:r>
              <a:rPr lang="en" sz="1400"/>
              <a:t>CSS file:</a:t>
            </a:r>
            <a:endParaRPr sz="1400"/>
          </a:p>
        </p:txBody>
      </p:sp>
      <p:sp>
        <p:nvSpPr>
          <p:cNvPr id="150" name="Google Shape;150;p25"/>
          <p:cNvSpPr txBox="1"/>
          <p:nvPr>
            <p:ph idx="1" type="body"/>
          </p:nvPr>
        </p:nvSpPr>
        <p:spPr>
          <a:xfrm>
            <a:off x="6755700" y="4235700"/>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http://lesscss.org/features/#mixins-feature</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Functions</a:t>
            </a:r>
            <a:endParaRPr/>
          </a:p>
        </p:txBody>
      </p:sp>
      <p:sp>
        <p:nvSpPr>
          <p:cNvPr id="156" name="Google Shape;156;p26"/>
          <p:cNvSpPr txBox="1"/>
          <p:nvPr>
            <p:ph idx="1" type="body"/>
          </p:nvPr>
        </p:nvSpPr>
        <p:spPr>
          <a:xfrm>
            <a:off x="387900" y="121074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We're just going to take a look at some of the function in the documentation as that's probably what you're going to do when perusing this documentation.</a:t>
            </a:r>
            <a:endParaRPr sz="1200"/>
          </a:p>
          <a:p>
            <a:pPr indent="0" lvl="0" marL="0" rtl="0" algn="l">
              <a:spcBef>
                <a:spcPts val="1600"/>
              </a:spcBef>
              <a:spcAft>
                <a:spcPts val="0"/>
              </a:spcAft>
              <a:buNone/>
            </a:pPr>
            <a:r>
              <a:rPr lang="en" sz="1200"/>
              <a:t>Available functions that you might want to use:</a:t>
            </a:r>
            <a:endParaRPr sz="1200"/>
          </a:p>
          <a:p>
            <a:pPr indent="-304800" lvl="0" marL="457200" rtl="0" algn="l">
              <a:spcBef>
                <a:spcPts val="1600"/>
              </a:spcBef>
              <a:spcAft>
                <a:spcPts val="0"/>
              </a:spcAft>
              <a:buSzPts val="1200"/>
              <a:buChar char="●"/>
            </a:pPr>
            <a:r>
              <a:rPr lang="en" sz="1200"/>
              <a:t>logical functions: if and booleans</a:t>
            </a:r>
            <a:endParaRPr sz="1200"/>
          </a:p>
          <a:p>
            <a:pPr indent="-304800" lvl="1" marL="914400" rtl="0" algn="l">
              <a:spcBef>
                <a:spcPts val="0"/>
              </a:spcBef>
              <a:spcAft>
                <a:spcPts val="0"/>
              </a:spcAft>
              <a:buSzPts val="1200"/>
              <a:buChar char="○"/>
            </a:pPr>
            <a:r>
              <a:rPr lang="en" sz="1200"/>
              <a:t>same as js but you can use it in your css!</a:t>
            </a:r>
            <a:endParaRPr sz="1200"/>
          </a:p>
          <a:p>
            <a:pPr indent="-304800" lvl="0" marL="457200" rtl="0" algn="l">
              <a:spcBef>
                <a:spcPts val="0"/>
              </a:spcBef>
              <a:spcAft>
                <a:spcPts val="0"/>
              </a:spcAft>
              <a:buSzPts val="1200"/>
              <a:buChar char="●"/>
            </a:pPr>
            <a:r>
              <a:rPr lang="en" sz="1200"/>
              <a:t>String functions: escape, format, replace</a:t>
            </a:r>
            <a:endParaRPr sz="1200"/>
          </a:p>
          <a:p>
            <a:pPr indent="-304800" lvl="1" marL="914400" rtl="0" algn="l">
              <a:spcBef>
                <a:spcPts val="0"/>
              </a:spcBef>
              <a:spcAft>
                <a:spcPts val="0"/>
              </a:spcAft>
              <a:buSzPts val="1200"/>
              <a:buChar char="○"/>
            </a:pPr>
            <a:r>
              <a:rPr lang="en" sz="1200"/>
              <a:t> these are string functions that you can use</a:t>
            </a:r>
            <a:endParaRPr sz="1200"/>
          </a:p>
          <a:p>
            <a:pPr indent="-304800" lvl="0" marL="457200" rtl="0" algn="l">
              <a:spcBef>
                <a:spcPts val="0"/>
              </a:spcBef>
              <a:spcAft>
                <a:spcPts val="0"/>
              </a:spcAft>
              <a:buSzPts val="1200"/>
              <a:buChar char="●"/>
            </a:pPr>
            <a:r>
              <a:rPr lang="en" sz="1200"/>
              <a:t>Listing/Array functions: list, extract, each, and range</a:t>
            </a:r>
            <a:endParaRPr sz="1200"/>
          </a:p>
          <a:p>
            <a:pPr indent="-304800" lvl="1" marL="914400" rtl="0" algn="l">
              <a:spcBef>
                <a:spcPts val="0"/>
              </a:spcBef>
              <a:spcAft>
                <a:spcPts val="0"/>
              </a:spcAft>
              <a:buSzPts val="1200"/>
              <a:buChar char="○"/>
            </a:pPr>
            <a:r>
              <a:rPr lang="en" sz="1200"/>
              <a:t>you can have arrays in your css!</a:t>
            </a:r>
            <a:endParaRPr sz="1200"/>
          </a:p>
          <a:p>
            <a:pPr indent="-304800" lvl="0" marL="457200" rtl="0" algn="l">
              <a:spcBef>
                <a:spcPts val="0"/>
              </a:spcBef>
              <a:spcAft>
                <a:spcPts val="0"/>
              </a:spcAft>
              <a:buSzPts val="1200"/>
              <a:buChar char="●"/>
            </a:pPr>
            <a:r>
              <a:rPr lang="en" sz="1200"/>
              <a:t>Math functions: ceil, floor, percentage, round, sqrt, abs ... and more!</a:t>
            </a:r>
            <a:endParaRPr sz="1200"/>
          </a:p>
          <a:p>
            <a:pPr indent="-304800" lvl="1" marL="914400" rtl="0" algn="l">
              <a:spcBef>
                <a:spcPts val="0"/>
              </a:spcBef>
              <a:spcAft>
                <a:spcPts val="0"/>
              </a:spcAft>
              <a:buSzPts val="1200"/>
              <a:buChar char="○"/>
            </a:pPr>
            <a:r>
              <a:rPr lang="en" sz="1200"/>
              <a:t>These are going to be really hand whne you need sizing!</a:t>
            </a:r>
            <a:endParaRPr sz="1200"/>
          </a:p>
          <a:p>
            <a:pPr indent="0" lvl="0" marL="0" rtl="0" algn="l">
              <a:spcBef>
                <a:spcPts val="1600"/>
              </a:spcBef>
              <a:spcAft>
                <a:spcPts val="0"/>
              </a:spcAft>
              <a:buNone/>
            </a:pPr>
            <a:r>
              <a:rPr lang="en" sz="1200"/>
              <a:t>There are a whole bunch more function that you can use, just go check them out!</a:t>
            </a:r>
            <a:endParaRPr sz="1200"/>
          </a:p>
          <a:p>
            <a:pPr indent="0" lvl="0" marL="0" rtl="0" algn="l">
              <a:spcBef>
                <a:spcPts val="1600"/>
              </a:spcBef>
              <a:spcAft>
                <a:spcPts val="0"/>
              </a:spcAft>
              <a:buNone/>
            </a:pPr>
            <a:r>
              <a:t/>
            </a:r>
            <a:endParaRPr sz="1200"/>
          </a:p>
          <a:p>
            <a:pPr indent="0" lvl="0" marL="0" rtl="0" algn="l">
              <a:spcBef>
                <a:spcPts val="1600"/>
              </a:spcBef>
              <a:spcAft>
                <a:spcPts val="1600"/>
              </a:spcAft>
              <a:buNone/>
            </a:pPr>
            <a:r>
              <a:t/>
            </a:r>
            <a:endParaRPr sz="1200"/>
          </a:p>
        </p:txBody>
      </p:sp>
      <p:sp>
        <p:nvSpPr>
          <p:cNvPr id="157" name="Google Shape;157;p26"/>
          <p:cNvSpPr txBox="1"/>
          <p:nvPr>
            <p:ph idx="1" type="body"/>
          </p:nvPr>
        </p:nvSpPr>
        <p:spPr>
          <a:xfrm>
            <a:off x="6631025" y="4133775"/>
            <a:ext cx="2388300" cy="8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Resources:</a:t>
            </a:r>
            <a:br>
              <a:rPr lang="en" sz="1200"/>
            </a:br>
            <a:r>
              <a:rPr lang="en" sz="1200" u="sng">
                <a:solidFill>
                  <a:schemeClr val="hlink"/>
                </a:solidFill>
                <a:hlinkClick r:id="rId3"/>
              </a:rPr>
              <a:t>http://lesscss.org/functions/</a:t>
            </a:r>
            <a:r>
              <a:rPr lang="en" sz="1200"/>
              <a:t> </a:t>
            </a:r>
            <a:endParaRPr sz="1200"/>
          </a:p>
          <a:p>
            <a:pPr indent="0" lvl="0" marL="0" rtl="0" algn="l">
              <a:spcBef>
                <a:spcPts val="1600"/>
              </a:spcBef>
              <a:spcAft>
                <a:spcPts val="16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Examples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Reading </a:t>
            </a:r>
            <a:endParaRPr/>
          </a:p>
        </p:txBody>
      </p:sp>
      <p:sp>
        <p:nvSpPr>
          <p:cNvPr id="168" name="Google Shape;168;p28"/>
          <p:cNvSpPr txBox="1"/>
          <p:nvPr>
            <p:ph idx="1" type="body"/>
          </p:nvPr>
        </p:nvSpPr>
        <p:spPr>
          <a:xfrm>
            <a:off x="387900" y="1289999"/>
            <a:ext cx="8368200" cy="3078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Less Language Documentation:</a:t>
            </a:r>
            <a:br>
              <a:rPr lang="en" sz="1400"/>
            </a:br>
            <a:r>
              <a:rPr lang="en" sz="1400" u="sng">
                <a:solidFill>
                  <a:schemeClr val="hlink"/>
                </a:solidFill>
                <a:hlinkClick r:id="rId3"/>
              </a:rPr>
              <a:t>http://lesscss.org/features/</a:t>
            </a:r>
            <a:r>
              <a:rPr lang="en" sz="1400"/>
              <a:t> </a:t>
            </a:r>
            <a:endParaRPr sz="1400"/>
          </a:p>
          <a:p>
            <a:pPr indent="-317500" lvl="0" marL="457200" rtl="0" algn="l">
              <a:spcBef>
                <a:spcPts val="0"/>
              </a:spcBef>
              <a:spcAft>
                <a:spcPts val="0"/>
              </a:spcAft>
              <a:buSzPts val="1400"/>
              <a:buChar char="●"/>
            </a:pPr>
            <a:r>
              <a:rPr lang="en" sz="1400"/>
              <a:t>Less Javascript usage:</a:t>
            </a:r>
            <a:br>
              <a:rPr lang="en" sz="1400"/>
            </a:br>
            <a:r>
              <a:rPr lang="en" sz="1400" u="sng">
                <a:solidFill>
                  <a:schemeClr val="hlink"/>
                </a:solidFill>
                <a:hlinkClick r:id="rId4"/>
              </a:rPr>
              <a:t>http://lesscss.org/usage/</a:t>
            </a:r>
            <a:r>
              <a:rPr lang="en" sz="1400"/>
              <a:t> </a:t>
            </a:r>
            <a:endParaRPr sz="1400"/>
          </a:p>
          <a:p>
            <a:pPr indent="0" lvl="0" marL="0" rtl="0" algn="l">
              <a:spcBef>
                <a:spcPts val="1600"/>
              </a:spcBef>
              <a:spcAft>
                <a:spcPts val="16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Announcements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248400" y="1440025"/>
            <a:ext cx="4045200" cy="150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Where are we?</a:t>
            </a:r>
            <a:endParaRPr/>
          </a:p>
        </p:txBody>
      </p:sp>
      <p:sp>
        <p:nvSpPr>
          <p:cNvPr id="75" name="Google Shape;75;p15"/>
          <p:cNvSpPr txBox="1"/>
          <p:nvPr>
            <p:ph idx="2" type="body"/>
          </p:nvPr>
        </p:nvSpPr>
        <p:spPr>
          <a:xfrm>
            <a:off x="4946900" y="1086825"/>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Expectations</a:t>
            </a:r>
            <a:endParaRPr/>
          </a:p>
          <a:p>
            <a:pPr indent="-342900" lvl="0" marL="457200" rtl="0" algn="l">
              <a:spcBef>
                <a:spcPts val="0"/>
              </a:spcBef>
              <a:spcAft>
                <a:spcPts val="0"/>
              </a:spcAft>
              <a:buSzPts val="1800"/>
              <a:buAutoNum type="arabicPeriod"/>
            </a:pPr>
            <a:r>
              <a:rPr lang="en"/>
              <a:t>Sass, Less and CSS</a:t>
            </a:r>
            <a:endParaRPr/>
          </a:p>
          <a:p>
            <a:pPr indent="-342900" lvl="0" marL="457200" rtl="0" algn="l">
              <a:spcBef>
                <a:spcPts val="0"/>
              </a:spcBef>
              <a:spcAft>
                <a:spcPts val="0"/>
              </a:spcAft>
              <a:buSzPts val="1800"/>
              <a:buAutoNum type="arabicPeriod"/>
            </a:pPr>
            <a:r>
              <a:rPr lang="en"/>
              <a:t>An Overview of Less</a:t>
            </a:r>
            <a:endParaRPr/>
          </a:p>
          <a:p>
            <a:pPr indent="-342900" lvl="0" marL="457200" rtl="0" algn="l">
              <a:spcBef>
                <a:spcPts val="0"/>
              </a:spcBef>
              <a:spcAft>
                <a:spcPts val="0"/>
              </a:spcAft>
              <a:buSzPts val="1800"/>
              <a:buAutoNum type="arabicPeriod"/>
            </a:pPr>
            <a:r>
              <a:rPr lang="en"/>
              <a:t>How to install Less</a:t>
            </a:r>
            <a:endParaRPr/>
          </a:p>
          <a:p>
            <a:pPr indent="-342900" lvl="0" marL="457200" rtl="0" algn="l">
              <a:spcBef>
                <a:spcPts val="0"/>
              </a:spcBef>
              <a:spcAft>
                <a:spcPts val="0"/>
              </a:spcAft>
              <a:buSzPts val="1800"/>
              <a:buAutoNum type="arabicPeriod"/>
            </a:pPr>
            <a:r>
              <a:rPr lang="en"/>
              <a:t>How to use it? What will Less do?</a:t>
            </a:r>
            <a:endParaRPr/>
          </a:p>
          <a:p>
            <a:pPr indent="-342900" lvl="0" marL="457200" rtl="0" algn="l">
              <a:spcBef>
                <a:spcPts val="0"/>
              </a:spcBef>
              <a:spcAft>
                <a:spcPts val="0"/>
              </a:spcAft>
              <a:buSzPts val="1800"/>
              <a:buAutoNum type="arabicPeriod"/>
            </a:pPr>
            <a:r>
              <a:rPr lang="en"/>
              <a:t>Less, a language tour</a:t>
            </a:r>
            <a:endParaRPr/>
          </a:p>
          <a:p>
            <a:pPr indent="-317500" lvl="1" marL="914400" rtl="0" algn="l">
              <a:spcBef>
                <a:spcPts val="0"/>
              </a:spcBef>
              <a:spcAft>
                <a:spcPts val="0"/>
              </a:spcAft>
              <a:buSzPts val="1400"/>
              <a:buAutoNum type="alphaLcPeriod"/>
            </a:pPr>
            <a:r>
              <a:rPr lang="en"/>
              <a:t>Variables</a:t>
            </a:r>
            <a:endParaRPr/>
          </a:p>
          <a:p>
            <a:pPr indent="-317500" lvl="1" marL="914400" rtl="0" algn="l">
              <a:spcBef>
                <a:spcPts val="0"/>
              </a:spcBef>
              <a:spcAft>
                <a:spcPts val="0"/>
              </a:spcAft>
              <a:buSzPts val="1400"/>
              <a:buAutoNum type="alphaLcPeriod"/>
            </a:pPr>
            <a:r>
              <a:rPr lang="en"/>
              <a:t>Nesting</a:t>
            </a:r>
            <a:endParaRPr/>
          </a:p>
          <a:p>
            <a:pPr indent="-317500" lvl="1" marL="914400" rtl="0" algn="l">
              <a:spcBef>
                <a:spcPts val="0"/>
              </a:spcBef>
              <a:spcAft>
                <a:spcPts val="0"/>
              </a:spcAft>
              <a:buSzPts val="1400"/>
              <a:buAutoNum type="alphaLcPeriod"/>
            </a:pPr>
            <a:r>
              <a:rPr lang="en"/>
              <a:t>Mixins</a:t>
            </a:r>
            <a:endParaRPr/>
          </a:p>
          <a:p>
            <a:pPr indent="-317500" lvl="1" marL="914400" rtl="0" algn="l">
              <a:spcBef>
                <a:spcPts val="0"/>
              </a:spcBef>
              <a:spcAft>
                <a:spcPts val="0"/>
              </a:spcAft>
              <a:buSzPts val="1400"/>
              <a:buAutoNum type="alphaLcPeriod"/>
            </a:pPr>
            <a:r>
              <a:rPr lang="en"/>
              <a:t>functions</a:t>
            </a:r>
            <a:endParaRPr/>
          </a:p>
          <a:p>
            <a:pPr indent="-342900" lvl="0" marL="457200" rtl="0" algn="l">
              <a:spcBef>
                <a:spcPts val="0"/>
              </a:spcBef>
              <a:spcAft>
                <a:spcPts val="0"/>
              </a:spcAft>
              <a:buSzPts val="1800"/>
              <a:buAutoNum type="arabicPeriod"/>
            </a:pPr>
            <a:r>
              <a:rPr lang="en"/>
              <a:t>Examples</a:t>
            </a:r>
            <a:endParaRPr/>
          </a:p>
          <a:p>
            <a:pPr indent="0" lvl="0" marL="457200" rtl="0" algn="l">
              <a:spcBef>
                <a:spcPts val="1600"/>
              </a:spcBef>
              <a:spcAft>
                <a:spcPts val="0"/>
              </a:spcAft>
              <a:buNone/>
            </a:pPr>
            <a:r>
              <a:t/>
            </a:r>
            <a:endParaRPr/>
          </a:p>
          <a:p>
            <a:pPr indent="0" lvl="0" marL="45720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Expectations - What I expect from you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No Late Assignments</a:t>
            </a:r>
            <a:endParaRPr/>
          </a:p>
          <a:p>
            <a:pPr indent="-342900" lvl="0" marL="457200" rtl="0" algn="l">
              <a:spcBef>
                <a:spcPts val="0"/>
              </a:spcBef>
              <a:spcAft>
                <a:spcPts val="0"/>
              </a:spcAft>
              <a:buSzPts val="1800"/>
              <a:buAutoNum type="arabicPeriod"/>
            </a:pPr>
            <a:r>
              <a:rPr lang="en"/>
              <a:t>No Cheating</a:t>
            </a:r>
            <a:endParaRPr/>
          </a:p>
          <a:p>
            <a:pPr indent="-342900" lvl="0" marL="457200" rtl="0" algn="l">
              <a:spcBef>
                <a:spcPts val="0"/>
              </a:spcBef>
              <a:spcAft>
                <a:spcPts val="0"/>
              </a:spcAft>
              <a:buSzPts val="1800"/>
              <a:buAutoNum type="arabicPeriod"/>
            </a:pPr>
            <a:r>
              <a:rPr lang="en"/>
              <a:t>Be a good classmate</a:t>
            </a:r>
            <a:endParaRPr/>
          </a:p>
          <a:p>
            <a:pPr indent="-342900" lvl="0" marL="457200" rtl="0" algn="l">
              <a:spcBef>
                <a:spcPts val="0"/>
              </a:spcBef>
              <a:spcAft>
                <a:spcPts val="0"/>
              </a:spcAft>
              <a:buSzPts val="1800"/>
              <a:buAutoNum type="arabicPeriod"/>
            </a:pPr>
            <a:r>
              <a:rPr lang="en"/>
              <a:t>Don’t go to stupid sites in class </a:t>
            </a:r>
            <a:endParaRPr/>
          </a:p>
          <a:p>
            <a:pPr indent="-342900" lvl="0" marL="457200" rtl="0" algn="l">
              <a:spcBef>
                <a:spcPts val="0"/>
              </a:spcBef>
              <a:spcAft>
                <a:spcPts val="0"/>
              </a:spcAft>
              <a:buSzPts val="1800"/>
              <a:buAutoNum type="arabicPeriod"/>
            </a:pPr>
            <a:r>
              <a:rPr lang="en"/>
              <a:t>Show up to class </a:t>
            </a:r>
            <a:br>
              <a:rPr lang="en"/>
            </a:br>
            <a:r>
              <a:rPr lang="en"/>
              <a:t>(10 mins I shut the door. Send me a message if you show up all the time or if you get in an accident and I’ll let you in.)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Sass, Less and CSS</a:t>
            </a:r>
            <a:endParaRPr/>
          </a:p>
        </p:txBody>
      </p:sp>
      <p:sp>
        <p:nvSpPr>
          <p:cNvPr id="87" name="Google Shape;87;p17"/>
          <p:cNvSpPr txBox="1"/>
          <p:nvPr>
            <p:ph idx="1" type="body"/>
          </p:nvPr>
        </p:nvSpPr>
        <p:spPr>
          <a:xfrm>
            <a:off x="387900" y="12381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You’ve learned CSS in your other courses, so you’ve certainly had some experience with it. Sass and Less just build upon CSS, makes it easier for development, then builds css that is used on your page.</a:t>
            </a:r>
            <a:endParaRPr sz="1400"/>
          </a:p>
          <a:p>
            <a:pPr indent="0" lvl="0" marL="0" rtl="0" algn="l">
              <a:spcBef>
                <a:spcPts val="1600"/>
              </a:spcBef>
              <a:spcAft>
                <a:spcPts val="0"/>
              </a:spcAft>
              <a:buNone/>
            </a:pPr>
            <a:r>
              <a:rPr lang="en" sz="1400"/>
              <a:t>Sass and Less are preprocessors make it easier to read and structure your styles and make it easier to maintain. Less stands for Leaner Stylesheets. Sass stands for Syntactically Awesome Stylesheets.</a:t>
            </a:r>
            <a:endParaRPr sz="1400"/>
          </a:p>
          <a:p>
            <a:pPr indent="0" lvl="0" marL="0" rtl="0" algn="l">
              <a:spcBef>
                <a:spcPts val="1600"/>
              </a:spcBef>
              <a:spcAft>
                <a:spcPts val="0"/>
              </a:spcAft>
              <a:buNone/>
            </a:pPr>
            <a:r>
              <a:rPr lang="en" sz="1400"/>
              <a:t>What do Sass and Less Give us during development?</a:t>
            </a:r>
            <a:endParaRPr sz="1400"/>
          </a:p>
          <a:p>
            <a:pPr indent="-317500" lvl="0" marL="457200" rtl="0" algn="l">
              <a:spcBef>
                <a:spcPts val="1600"/>
              </a:spcBef>
              <a:spcAft>
                <a:spcPts val="0"/>
              </a:spcAft>
              <a:buSzPts val="1400"/>
              <a:buChar char="●"/>
            </a:pPr>
            <a:r>
              <a:rPr lang="en" sz="1400"/>
              <a:t>Variables </a:t>
            </a:r>
            <a:endParaRPr sz="1400"/>
          </a:p>
          <a:p>
            <a:pPr indent="-317500" lvl="0" marL="457200" rtl="0" algn="l">
              <a:spcBef>
                <a:spcPts val="0"/>
              </a:spcBef>
              <a:spcAft>
                <a:spcPts val="0"/>
              </a:spcAft>
              <a:buSzPts val="1400"/>
              <a:buChar char="●"/>
            </a:pPr>
            <a:r>
              <a:rPr lang="en" sz="1400"/>
              <a:t>Mixins</a:t>
            </a:r>
            <a:endParaRPr sz="1400"/>
          </a:p>
          <a:p>
            <a:pPr indent="-317500" lvl="0" marL="457200" rtl="0" algn="l">
              <a:spcBef>
                <a:spcPts val="0"/>
              </a:spcBef>
              <a:spcAft>
                <a:spcPts val="0"/>
              </a:spcAft>
              <a:buSzPts val="1400"/>
              <a:buChar char="●"/>
            </a:pPr>
            <a:r>
              <a:rPr lang="en" sz="1400"/>
              <a:t>Nested</a:t>
            </a:r>
            <a:endParaRPr sz="1400"/>
          </a:p>
          <a:p>
            <a:pPr indent="-317500" lvl="0" marL="457200" rtl="0" algn="l">
              <a:spcBef>
                <a:spcPts val="0"/>
              </a:spcBef>
              <a:spcAft>
                <a:spcPts val="0"/>
              </a:spcAft>
              <a:buSzPts val="1400"/>
              <a:buChar char="●"/>
            </a:pPr>
            <a:r>
              <a:rPr lang="en" sz="1400"/>
              <a:t>Builtin functions</a:t>
            </a:r>
            <a:endParaRPr sz="1400"/>
          </a:p>
          <a:p>
            <a:pPr indent="-317500" lvl="0" marL="457200" rtl="0" algn="l">
              <a:spcBef>
                <a:spcPts val="0"/>
              </a:spcBef>
              <a:spcAft>
                <a:spcPts val="0"/>
              </a:spcAft>
              <a:buSzPts val="1400"/>
              <a:buChar char="●"/>
            </a:pPr>
            <a:r>
              <a:rPr lang="en" sz="1400"/>
              <a:t>Conditions and Loops</a:t>
            </a:r>
            <a:endParaRPr sz="1400"/>
          </a:p>
          <a:p>
            <a:pPr indent="0" lvl="0" marL="0" rtl="0" algn="l">
              <a:spcBef>
                <a:spcPts val="1600"/>
              </a:spcBef>
              <a:spcAft>
                <a:spcPts val="1600"/>
              </a:spcAft>
              <a:buNone/>
            </a:pPr>
            <a:r>
              <a:rPr lang="en" sz="1400" u="sng">
                <a:solidFill>
                  <a:schemeClr val="hlink"/>
                </a:solidFill>
                <a:hlinkClick r:id="rId3"/>
              </a:rPr>
              <a:t>Google Trends CSS Preprocessors popularity comparison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ctrTitle"/>
          </p:nvPr>
        </p:nvSpPr>
        <p:spPr>
          <a:xfrm>
            <a:off x="1635902" y="12111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An Overview of Less</a:t>
            </a:r>
            <a:endParaRPr/>
          </a:p>
        </p:txBody>
      </p:sp>
      <p:sp>
        <p:nvSpPr>
          <p:cNvPr id="93" name="Google Shape;93;p18"/>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We’re going to take a look at Sass next class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install Less</a:t>
            </a:r>
            <a:endParaRPr/>
          </a:p>
        </p:txBody>
      </p:sp>
      <p:sp>
        <p:nvSpPr>
          <p:cNvPr id="99" name="Google Shape;99;p19"/>
          <p:cNvSpPr txBox="1"/>
          <p:nvPr>
            <p:ph idx="1" type="body"/>
          </p:nvPr>
        </p:nvSpPr>
        <p:spPr>
          <a:xfrm>
            <a:off x="387900" y="1238199"/>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couple of ways that you can install less. You can install globally (for your entire system) or your can just install it in your projects.</a:t>
            </a:r>
            <a:endParaRPr/>
          </a:p>
          <a:p>
            <a:pPr indent="-342900" lvl="0" marL="457200" rtl="0" algn="l">
              <a:spcBef>
                <a:spcPts val="1600"/>
              </a:spcBef>
              <a:spcAft>
                <a:spcPts val="0"/>
              </a:spcAft>
              <a:buSzPts val="1800"/>
              <a:buChar char="●"/>
            </a:pPr>
            <a:r>
              <a:rPr lang="en"/>
              <a:t>Globally use the following command to install.</a:t>
            </a:r>
            <a:br>
              <a:rPr lang="en"/>
            </a:br>
            <a:r>
              <a:rPr lang="en"/>
              <a:t>“</a:t>
            </a:r>
            <a:r>
              <a:rPr lang="en">
                <a:solidFill>
                  <a:srgbClr val="DCDCDC"/>
                </a:solidFill>
                <a:latin typeface="Consolas"/>
                <a:ea typeface="Consolas"/>
                <a:cs typeface="Consolas"/>
                <a:sym typeface="Consolas"/>
              </a:rPr>
              <a:t>npm install less -g</a:t>
            </a:r>
            <a:r>
              <a:rPr lang="en"/>
              <a:t>”</a:t>
            </a:r>
            <a:endParaRPr/>
          </a:p>
          <a:p>
            <a:pPr indent="-342900" lvl="0" marL="457200" rtl="0" algn="l">
              <a:spcBef>
                <a:spcPts val="0"/>
              </a:spcBef>
              <a:spcAft>
                <a:spcPts val="0"/>
              </a:spcAft>
              <a:buSzPts val="1800"/>
              <a:buChar char="●"/>
            </a:pPr>
            <a:r>
              <a:rPr lang="en"/>
              <a:t>Per Project use the following command (it will install in our dev dependencies)</a:t>
            </a:r>
            <a:br>
              <a:rPr lang="en"/>
            </a:br>
            <a:r>
              <a:rPr lang="en"/>
              <a:t>“</a:t>
            </a:r>
            <a:r>
              <a:rPr lang="en">
                <a:solidFill>
                  <a:srgbClr val="DCDCDC"/>
                </a:solidFill>
                <a:latin typeface="Consolas"/>
                <a:ea typeface="Consolas"/>
                <a:cs typeface="Consolas"/>
                <a:sym typeface="Consolas"/>
              </a:rPr>
              <a:t>npm install less --save-dev</a:t>
            </a:r>
            <a:r>
              <a:rPr lang="en"/>
              <a:t>”</a:t>
            </a:r>
            <a:endParaRPr/>
          </a:p>
          <a:p>
            <a:pPr indent="0" lvl="0" marL="0" rtl="0" algn="l">
              <a:spcBef>
                <a:spcPts val="1600"/>
              </a:spcBef>
              <a:spcAft>
                <a:spcPts val="1600"/>
              </a:spcAft>
              <a:buNone/>
            </a:pPr>
            <a:r>
              <a:rPr lang="en"/>
              <a:t>Note: For our project we’re going to install just for our project and not globally.</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use it? What will less do?</a:t>
            </a:r>
            <a:endParaRPr/>
          </a:p>
        </p:txBody>
      </p:sp>
      <p:sp>
        <p:nvSpPr>
          <p:cNvPr id="105" name="Google Shape;105;p20"/>
          <p:cNvSpPr txBox="1"/>
          <p:nvPr>
            <p:ph idx="1" type="body"/>
          </p:nvPr>
        </p:nvSpPr>
        <p:spPr>
          <a:xfrm>
            <a:off x="387900" y="1230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Less will compile “.less” files into “.css” files that you can link to in your html.</a:t>
            </a:r>
            <a:endParaRPr sz="1200"/>
          </a:p>
          <a:p>
            <a:pPr indent="0" lvl="0" marL="0" rtl="0" algn="l">
              <a:spcBef>
                <a:spcPts val="1600"/>
              </a:spcBef>
              <a:spcAft>
                <a:spcPts val="0"/>
              </a:spcAft>
              <a:buNone/>
            </a:pPr>
            <a:r>
              <a:rPr lang="en" sz="1200"/>
              <a:t>To use less what we need to do is first create less file and after that we’ll build the css from those less files! To build the file you use the following command:</a:t>
            </a:r>
            <a:br>
              <a:rPr lang="en" sz="1200"/>
            </a:br>
            <a:br>
              <a:rPr lang="en" sz="1200"/>
            </a:br>
            <a:r>
              <a:rPr lang="en" sz="1200">
                <a:solidFill>
                  <a:srgbClr val="DCDCDC"/>
                </a:solidFill>
                <a:latin typeface="Consolas"/>
                <a:ea typeface="Consolas"/>
                <a:cs typeface="Consolas"/>
                <a:sym typeface="Consolas"/>
              </a:rPr>
              <a:t>npx lessc &lt;input-less-file.less&gt; &lt;output-css-file.css&gt;</a:t>
            </a:r>
            <a:endParaRPr sz="1200"/>
          </a:p>
          <a:p>
            <a:pPr indent="0" lvl="0" marL="0" rtl="0" algn="l">
              <a:spcBef>
                <a:spcPts val="1600"/>
              </a:spcBef>
              <a:spcAft>
                <a:spcPts val="0"/>
              </a:spcAft>
              <a:buNone/>
            </a:pPr>
            <a:r>
              <a:rPr lang="en" sz="1200"/>
              <a:t>Note:</a:t>
            </a:r>
            <a:endParaRPr sz="1200"/>
          </a:p>
          <a:p>
            <a:pPr indent="-304800" lvl="0" marL="457200" rtl="0" algn="l">
              <a:spcBef>
                <a:spcPts val="1600"/>
              </a:spcBef>
              <a:spcAft>
                <a:spcPts val="0"/>
              </a:spcAft>
              <a:buSzPts val="1200"/>
              <a:buChar char="●"/>
            </a:pPr>
            <a:r>
              <a:rPr lang="en" sz="1200"/>
              <a:t>"</a:t>
            </a:r>
            <a:r>
              <a:rPr lang="en" sz="1200">
                <a:solidFill>
                  <a:srgbClr val="DCDCDC"/>
                </a:solidFill>
                <a:latin typeface="Consolas"/>
                <a:ea typeface="Consolas"/>
                <a:cs typeface="Consolas"/>
                <a:sym typeface="Consolas"/>
              </a:rPr>
              <a:t>npx lessc</a:t>
            </a:r>
            <a:r>
              <a:rPr lang="en" sz="1200"/>
              <a:t>" is the command to build</a:t>
            </a:r>
            <a:endParaRPr sz="1200"/>
          </a:p>
          <a:p>
            <a:pPr indent="-304800" lvl="0" marL="457200" rtl="0" algn="l">
              <a:spcBef>
                <a:spcPts val="0"/>
              </a:spcBef>
              <a:spcAft>
                <a:spcPts val="0"/>
              </a:spcAft>
              <a:buSzPts val="1200"/>
              <a:buChar char="●"/>
            </a:pPr>
            <a:r>
              <a:rPr lang="en" sz="1200"/>
              <a:t>"</a:t>
            </a:r>
            <a:r>
              <a:rPr lang="en" sz="1200">
                <a:solidFill>
                  <a:srgbClr val="DCDCDC"/>
                </a:solidFill>
                <a:latin typeface="Consolas"/>
                <a:ea typeface="Consolas"/>
                <a:cs typeface="Consolas"/>
                <a:sym typeface="Consolas"/>
              </a:rPr>
              <a:t>&lt;input-less-file.less&gt;</a:t>
            </a:r>
            <a:r>
              <a:rPr lang="en" sz="1200"/>
              <a:t>" is the less file that you want converted</a:t>
            </a:r>
            <a:endParaRPr sz="1200"/>
          </a:p>
          <a:p>
            <a:pPr indent="-304800" lvl="0" marL="457200" rtl="0" algn="l">
              <a:spcBef>
                <a:spcPts val="0"/>
              </a:spcBef>
              <a:spcAft>
                <a:spcPts val="0"/>
              </a:spcAft>
              <a:buSzPts val="1200"/>
              <a:buChar char="●"/>
            </a:pPr>
            <a:r>
              <a:rPr lang="en" sz="1200"/>
              <a:t>"</a:t>
            </a:r>
            <a:r>
              <a:rPr lang="en" sz="1200">
                <a:solidFill>
                  <a:srgbClr val="DCDCDC"/>
                </a:solidFill>
                <a:latin typeface="Consolas"/>
                <a:ea typeface="Consolas"/>
                <a:cs typeface="Consolas"/>
                <a:sym typeface="Consolas"/>
              </a:rPr>
              <a:t>&lt;output-css-file.css&gt;</a:t>
            </a:r>
            <a:r>
              <a:rPr lang="en" sz="1200"/>
              <a:t>" is the output file that you will link to with your css.</a:t>
            </a:r>
            <a:endParaRPr sz="1200"/>
          </a:p>
          <a:p>
            <a:pPr indent="0" lvl="0" marL="0" rtl="0" algn="l">
              <a:spcBef>
                <a:spcPts val="1600"/>
              </a:spcBef>
              <a:spcAft>
                <a:spcPts val="0"/>
              </a:spcAft>
              <a:buNone/>
            </a:pPr>
            <a:r>
              <a:rPr lang="en" sz="1200"/>
              <a:t>If you’re thinking to yourself: “Dan should I put this in the ‘scripts’ section of my ‘package.json’” that’s a great idea!</a:t>
            </a:r>
            <a:endParaRPr sz="1200"/>
          </a:p>
          <a:p>
            <a:pPr indent="0" lvl="0" marL="0" rtl="0" algn="l">
              <a:spcBef>
                <a:spcPts val="1600"/>
              </a:spcBef>
              <a:spcAft>
                <a:spcPts val="1600"/>
              </a:spcAft>
              <a:buNone/>
            </a:pPr>
            <a:r>
              <a:rPr lang="en" sz="1200"/>
              <a:t>This would be a great idea so that we can create some type of alias for this command instead of remembering the tiny details of them!</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Less, a language tour</a:t>
            </a:r>
            <a:endParaRPr/>
          </a:p>
        </p:txBody>
      </p:sp>
      <p:sp>
        <p:nvSpPr>
          <p:cNvPr id="111" name="Google Shape;111;p21"/>
          <p:cNvSpPr txBox="1"/>
          <p:nvPr>
            <p:ph idx="1" type="body"/>
          </p:nvPr>
        </p:nvSpPr>
        <p:spPr>
          <a:xfrm>
            <a:off x="387900" y="1230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We’re going to take a look at some of reasons why less is so powerful and see a couple of examples of them.</a:t>
            </a:r>
            <a:endParaRPr/>
          </a:p>
          <a:p>
            <a:pPr indent="0" lvl="0" marL="0" rtl="0" algn="l">
              <a:spcBef>
                <a:spcPts val="1600"/>
              </a:spcBef>
              <a:spcAft>
                <a:spcPts val="0"/>
              </a:spcAft>
              <a:buNone/>
            </a:pPr>
            <a:r>
              <a:rPr lang="en"/>
              <a:t>Features that we’re going to look at that are awesome:</a:t>
            </a:r>
            <a:endParaRPr/>
          </a:p>
          <a:p>
            <a:pPr indent="-342900" lvl="0" marL="457200" rtl="0" algn="l">
              <a:spcBef>
                <a:spcPts val="1600"/>
              </a:spcBef>
              <a:spcAft>
                <a:spcPts val="0"/>
              </a:spcAft>
              <a:buSzPts val="1800"/>
              <a:buChar char="●"/>
            </a:pPr>
            <a:r>
              <a:rPr lang="en"/>
              <a:t>Variables</a:t>
            </a:r>
            <a:endParaRPr/>
          </a:p>
          <a:p>
            <a:pPr indent="-342900" lvl="0" marL="457200" rtl="0" algn="l">
              <a:spcBef>
                <a:spcPts val="0"/>
              </a:spcBef>
              <a:spcAft>
                <a:spcPts val="0"/>
              </a:spcAft>
              <a:buSzPts val="1800"/>
              <a:buChar char="●"/>
            </a:pPr>
            <a:r>
              <a:rPr lang="en"/>
              <a:t>Nesting and some parent Selectors</a:t>
            </a:r>
            <a:endParaRPr/>
          </a:p>
          <a:p>
            <a:pPr indent="-342900" lvl="0" marL="457200" rtl="0" algn="l">
              <a:spcBef>
                <a:spcPts val="0"/>
              </a:spcBef>
              <a:spcAft>
                <a:spcPts val="0"/>
              </a:spcAft>
              <a:buSzPts val="1800"/>
              <a:buChar char="●"/>
            </a:pPr>
            <a:r>
              <a:rPr lang="en"/>
              <a:t>Mixins</a:t>
            </a:r>
            <a:endParaRPr/>
          </a:p>
          <a:p>
            <a:pPr indent="-342900" lvl="0" marL="457200" rtl="0" algn="l">
              <a:spcBef>
                <a:spcPts val="0"/>
              </a:spcBef>
              <a:spcAft>
                <a:spcPts val="0"/>
              </a:spcAft>
              <a:buSzPts val="1800"/>
              <a:buChar char="●"/>
            </a:pPr>
            <a:r>
              <a:rPr lang="en"/>
              <a:t>Functions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