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7.xml"/><Relationship Id="rId33" Type="http://schemas.openxmlformats.org/officeDocument/2006/relationships/font" Target="fonts/RobotoMono-boldItalic.fntdata"/><Relationship Id="rId10" Type="http://schemas.openxmlformats.org/officeDocument/2006/relationships/slide" Target="slides/slide6.xml"/><Relationship Id="rId32" Type="http://schemas.openxmlformats.org/officeDocument/2006/relationships/font" Target="fonts/RobotoMono-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42985a5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42985a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d42985a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d42985a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e5c0c15e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e5c0c15e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019fbc6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19fbc6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e5c0c15e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5c0c15e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d264523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d26452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d42985a5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d42985a5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d42985a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d42985a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bc0a4b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bc0a4b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b7fcc62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b7fcc62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d3a48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d3a48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e04182f6d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e04182f6d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e04182f6d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e04182f6d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f45f2ea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f45f2ea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19fbc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19fbc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e5c0c15e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5c0c15e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chaijs.com/api/asser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chaijs.com/api/bd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chaijs.com/api/bd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standard-things/esm" TargetMode="External"/><Relationship Id="rId4" Type="http://schemas.openxmlformats.org/officeDocument/2006/relationships/hyperlink" Target="http://www.wheresrhys.co.uk/fetch-mock/" TargetMode="External"/><Relationship Id="rId5" Type="http://schemas.openxmlformats.org/officeDocument/2006/relationships/hyperlink" Target="https://github.com/node-fetch/node-fetch" TargetMode="External"/><Relationship Id="rId6" Type="http://schemas.openxmlformats.org/officeDocument/2006/relationships/hyperlink" Target="https://www.chaijs.com/plugins/chai-as-promis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hacker-news.firebaseio.com/v0/topstories.json?print=pret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n.wikipedia.org/wiki/Behavior-driven_development" TargetMode="External"/><Relationship Id="rId4" Type="http://schemas.openxmlformats.org/officeDocument/2006/relationships/hyperlink" Target="https://www.chaijs.com/api/assert/" TargetMode="External"/><Relationship Id="rId9" Type="http://schemas.openxmlformats.org/officeDocument/2006/relationships/hyperlink" Target="http://jsfiddle.net/kbjwLsab/14/" TargetMode="External"/><Relationship Id="rId5" Type="http://schemas.openxmlformats.org/officeDocument/2006/relationships/hyperlink" Target="https://www.chaijs.com/api/bdd/" TargetMode="External"/><Relationship Id="rId6" Type="http://schemas.openxmlformats.org/officeDocument/2006/relationships/hyperlink" Target="https://medium.com/welldone-software/an-overview-of-javascript-testing-in-2019-264e19514d0a" TargetMode="External"/><Relationship Id="rId7" Type="http://schemas.openxmlformats.org/officeDocument/2006/relationships/hyperlink" Target="https://gist.github.com/coder36/a5c6f37623a066e50bbe52dd258b77f0#file-sinon-to-mock-a-fetch-call-L3" TargetMode="External"/><Relationship Id="rId8" Type="http://schemas.openxmlformats.org/officeDocument/2006/relationships/hyperlink" Target="https://wanago.io/2018/08/27/testing-javascript-tutorial-types-of-tests-of-unit-testing-with-jes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mochajs.org/" TargetMode="External"/><Relationship Id="rId4" Type="http://schemas.openxmlformats.org/officeDocument/2006/relationships/hyperlink" Target="https://www.chaij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in JS with Mocha, Chai and FetchMock</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Chai, A deeper look at the “Assert” Styles</a:t>
            </a:r>
            <a:endParaRPr/>
          </a:p>
        </p:txBody>
      </p:sp>
      <p:sp>
        <p:nvSpPr>
          <p:cNvPr id="136" name="Google Shape;136;p22"/>
          <p:cNvSpPr txBox="1"/>
          <p:nvPr>
            <p:ph idx="1" type="body"/>
          </p:nvPr>
        </p:nvSpPr>
        <p:spPr>
          <a:xfrm>
            <a:off x="387900" y="1261225"/>
            <a:ext cx="39999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“assert” is a very traditional approach to unit testing. Those whole idea (like the first example) is that you test what you would like to what you have.</a:t>
            </a:r>
            <a:endParaRPr/>
          </a:p>
          <a:p>
            <a:pPr indent="0" lvl="0" marL="0" rtl="0" algn="l">
              <a:spcBef>
                <a:spcPts val="1600"/>
              </a:spcBef>
              <a:spcAft>
                <a:spcPts val="0"/>
              </a:spcAft>
              <a:buNone/>
            </a:pPr>
            <a:r>
              <a:rPr lang="en"/>
              <a:t>Note all of the examples on the right are going to be within “</a:t>
            </a:r>
            <a:r>
              <a:rPr lang="en" sz="1150">
                <a:solidFill>
                  <a:srgbClr val="ECEFF1"/>
                </a:solidFill>
                <a:latin typeface="Roboto Mono"/>
                <a:ea typeface="Roboto Mono"/>
                <a:cs typeface="Roboto Mono"/>
                <a:sym typeface="Roboto Mono"/>
              </a:rPr>
              <a:t>it</a:t>
            </a:r>
            <a:r>
              <a:rPr lang="en"/>
              <a:t>” tests (that are with “</a:t>
            </a:r>
            <a:r>
              <a:rPr lang="en" sz="1150">
                <a:solidFill>
                  <a:srgbClr val="ECEFF1"/>
                </a:solidFill>
                <a:latin typeface="Roboto Mono"/>
                <a:ea typeface="Roboto Mono"/>
                <a:cs typeface="Roboto Mono"/>
                <a:sym typeface="Roboto Mono"/>
              </a:rPr>
              <a:t>describe</a:t>
            </a:r>
            <a:r>
              <a:rPr lang="en"/>
              <a:t>” root hook).</a:t>
            </a:r>
            <a:endParaRPr/>
          </a:p>
          <a:p>
            <a:pPr indent="0" lvl="0" marL="0" rtl="0" algn="l">
              <a:spcBef>
                <a:spcPts val="1600"/>
              </a:spcBef>
              <a:spcAft>
                <a:spcPts val="1600"/>
              </a:spcAft>
              <a:buNone/>
            </a:pPr>
            <a:r>
              <a:rPr lang="en"/>
              <a:t>As well there is a lot more functionality rather than “</a:t>
            </a:r>
            <a:r>
              <a:rPr lang="en" sz="1150">
                <a:solidFill>
                  <a:srgbClr val="ECEFF1"/>
                </a:solidFill>
                <a:latin typeface="Roboto Mono"/>
                <a:ea typeface="Roboto Mono"/>
                <a:cs typeface="Roboto Mono"/>
                <a:sym typeface="Roboto Mono"/>
              </a:rPr>
              <a:t>assert.equal</a:t>
            </a:r>
            <a:r>
              <a:rPr lang="en"/>
              <a:t>” and “</a:t>
            </a:r>
            <a:r>
              <a:rPr lang="en" sz="1150">
                <a:solidFill>
                  <a:srgbClr val="ECEFF1"/>
                </a:solidFill>
                <a:latin typeface="Roboto Mono"/>
                <a:ea typeface="Roboto Mono"/>
                <a:cs typeface="Roboto Mono"/>
                <a:sym typeface="Roboto Mono"/>
              </a:rPr>
              <a:t>assert.notEqual</a:t>
            </a:r>
            <a:r>
              <a:rPr lang="en"/>
              <a:t>”, to see more please go look at the documentation below.</a:t>
            </a:r>
            <a:endParaRPr/>
          </a:p>
        </p:txBody>
      </p:sp>
      <p:sp>
        <p:nvSpPr>
          <p:cNvPr id="137" name="Google Shape;137;p22"/>
          <p:cNvSpPr txBox="1"/>
          <p:nvPr>
            <p:ph idx="2" type="body"/>
          </p:nvPr>
        </p:nvSpPr>
        <p:spPr>
          <a:xfrm>
            <a:off x="4756200" y="1261225"/>
            <a:ext cx="39999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(we’ll take a look at this soon):</a:t>
            </a:r>
            <a:endParaRPr/>
          </a:p>
        </p:txBody>
      </p:sp>
      <p:sp>
        <p:nvSpPr>
          <p:cNvPr id="138" name="Google Shape;138;p22"/>
          <p:cNvSpPr txBox="1"/>
          <p:nvPr>
            <p:ph idx="2" type="body"/>
          </p:nvPr>
        </p:nvSpPr>
        <p:spPr>
          <a:xfrm>
            <a:off x="349750" y="4516925"/>
            <a:ext cx="3999900" cy="4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Source/Documentation:</a:t>
            </a:r>
            <a:br>
              <a:rPr lang="en"/>
            </a:br>
            <a:r>
              <a:rPr lang="en" u="sng">
                <a:solidFill>
                  <a:schemeClr val="hlink"/>
                </a:solidFill>
                <a:hlinkClick r:id="rId3"/>
              </a:rPr>
              <a:t>https://www.chaijs.com/api/assert/</a:t>
            </a:r>
            <a:r>
              <a:rPr lang="en"/>
              <a:t> </a:t>
            </a:r>
            <a:endParaRPr/>
          </a:p>
        </p:txBody>
      </p:sp>
      <p:sp>
        <p:nvSpPr>
          <p:cNvPr id="139" name="Google Shape;139;p22"/>
          <p:cNvSpPr txBox="1"/>
          <p:nvPr/>
        </p:nvSpPr>
        <p:spPr>
          <a:xfrm>
            <a:off x="4484825" y="1680775"/>
            <a:ext cx="4659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//test 2 numbers in addNumbers</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expectedSum = </a:t>
            </a:r>
            <a:r>
              <a:rPr lang="en" sz="1150">
                <a:solidFill>
                  <a:srgbClr val="FBC02D"/>
                </a:solidFill>
                <a:latin typeface="Roboto Mono"/>
                <a:ea typeface="Roboto Mono"/>
                <a:cs typeface="Roboto Mono"/>
                <a:sym typeface="Roboto Mono"/>
              </a:rPr>
              <a:t>5</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assert.equal(addNumbers(</a:t>
            </a:r>
            <a:r>
              <a:rPr lang="en" sz="1150">
                <a:solidFill>
                  <a:srgbClr val="FBC02D"/>
                </a:solidFill>
                <a:latin typeface="Roboto Mono"/>
                <a:ea typeface="Roboto Mono"/>
                <a:cs typeface="Roboto Mono"/>
                <a:sym typeface="Roboto Mono"/>
              </a:rPr>
              <a:t>2</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 expectedSum);</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br>
              <a:rPr lang="en" sz="1150">
                <a:solidFill>
                  <a:srgbClr val="F06292"/>
                </a:solidFill>
                <a:latin typeface="Roboto Mono"/>
                <a:ea typeface="Roboto Mono"/>
                <a:cs typeface="Roboto Mono"/>
                <a:sym typeface="Roboto Mono"/>
              </a:rPr>
            </a:br>
            <a:br>
              <a:rPr lang="en" sz="1150">
                <a:solidFill>
                  <a:srgbClr val="F06292"/>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//test 4 numbers in addNumbers</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expectedSum = </a:t>
            </a:r>
            <a:r>
              <a:rPr lang="en" sz="1150">
                <a:solidFill>
                  <a:srgbClr val="FBC02D"/>
                </a:solidFill>
                <a:latin typeface="Roboto Mono"/>
                <a:ea typeface="Roboto Mono"/>
                <a:cs typeface="Roboto Mono"/>
                <a:sym typeface="Roboto Mono"/>
              </a:rPr>
              <a:t>10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assert.equal(addNumbers(</a:t>
            </a:r>
            <a:r>
              <a:rPr lang="en" sz="1150">
                <a:solidFill>
                  <a:srgbClr val="FBC02D"/>
                </a:solidFill>
                <a:latin typeface="Roboto Mono"/>
                <a:ea typeface="Roboto Mono"/>
                <a:cs typeface="Roboto Mono"/>
                <a:sym typeface="Roboto Mono"/>
              </a:rPr>
              <a:t>1</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2</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4</a:t>
            </a:r>
            <a:r>
              <a:rPr lang="en" sz="1150">
                <a:solidFill>
                  <a:srgbClr val="ECEFF1"/>
                </a:solidFill>
                <a:latin typeface="Roboto Mono"/>
                <a:ea typeface="Roboto Mono"/>
                <a:cs typeface="Roboto Mono"/>
                <a:sym typeface="Roboto Mono"/>
              </a:rPr>
              <a:t>), expectedSum);</a:t>
            </a:r>
            <a:br>
              <a:rPr lang="en" sz="1150">
                <a:solidFill>
                  <a:srgbClr val="ECEFF1"/>
                </a:solidFill>
                <a:latin typeface="Roboto Mono"/>
                <a:ea typeface="Roboto Mono"/>
                <a:cs typeface="Roboto Mono"/>
                <a:sym typeface="Roboto Mono"/>
              </a:rPr>
            </a:br>
            <a:br>
              <a:rPr lang="en" sz="1150">
                <a:solidFill>
                  <a:srgbClr val="ECEFF1"/>
                </a:solidFill>
                <a:latin typeface="Roboto Mono"/>
                <a:ea typeface="Roboto Mono"/>
                <a:cs typeface="Roboto Mono"/>
                <a:sym typeface="Roboto Mono"/>
              </a:rPr>
            </a:b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//test that we get a faulty result if not equal</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notExpectedSum = </a:t>
            </a:r>
            <a:r>
              <a:rPr lang="en" sz="1150">
                <a:solidFill>
                  <a:srgbClr val="FBC02D"/>
                </a:solidFill>
                <a:latin typeface="Roboto Mono"/>
                <a:ea typeface="Roboto Mono"/>
                <a:cs typeface="Roboto Mono"/>
                <a:sym typeface="Roboto Mono"/>
              </a:rPr>
              <a:t>10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assert.notEqual(addNumbers(</a:t>
            </a:r>
            <a:r>
              <a:rPr lang="en" sz="1150">
                <a:solidFill>
                  <a:srgbClr val="FBC02D"/>
                </a:solidFill>
                <a:latin typeface="Roboto Mono"/>
                <a:ea typeface="Roboto Mono"/>
                <a:cs typeface="Roboto Mono"/>
                <a:sym typeface="Roboto Mono"/>
              </a:rPr>
              <a:t>1</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1</a:t>
            </a:r>
            <a:r>
              <a:rPr lang="en" sz="1150">
                <a:solidFill>
                  <a:srgbClr val="ECEFF1"/>
                </a:solidFill>
                <a:latin typeface="Roboto Mono"/>
                <a:ea typeface="Roboto Mono"/>
                <a:cs typeface="Roboto Mono"/>
                <a:sym typeface="Roboto Mono"/>
              </a:rPr>
              <a:t>), notExpectedSum);</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Chai, A deeper look at the “</a:t>
            </a:r>
            <a:r>
              <a:rPr lang="en"/>
              <a:t>Should”</a:t>
            </a:r>
            <a:r>
              <a:rPr lang="en"/>
              <a:t> s</a:t>
            </a:r>
            <a:r>
              <a:rPr lang="en"/>
              <a:t>tyle</a:t>
            </a:r>
            <a:endParaRPr/>
          </a:p>
        </p:txBody>
      </p:sp>
      <p:sp>
        <p:nvSpPr>
          <p:cNvPr id="145" name="Google Shape;145;p23"/>
          <p:cNvSpPr txBox="1"/>
          <p:nvPr>
            <p:ph idx="1" type="body"/>
          </p:nvPr>
        </p:nvSpPr>
        <p:spPr>
          <a:xfrm>
            <a:off x="387900" y="1261225"/>
            <a:ext cx="39999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“should” style is a bit more along the lines of “Behavioural Driven Development” because you can create a “language chain” (as you can see on the right) which makes your code more readable.</a:t>
            </a:r>
            <a:endParaRPr/>
          </a:p>
          <a:p>
            <a:pPr indent="0" lvl="0" marL="0" rtl="0" algn="l">
              <a:spcBef>
                <a:spcPts val="1600"/>
              </a:spcBef>
              <a:spcAft>
                <a:spcPts val="0"/>
              </a:spcAft>
              <a:buNone/>
            </a:pPr>
            <a:r>
              <a:rPr lang="en"/>
              <a:t>The way should works is that it extends the each object prototype with a “</a:t>
            </a:r>
            <a:r>
              <a:rPr lang="en" sz="1150">
                <a:solidFill>
                  <a:srgbClr val="ECEFF1"/>
                </a:solidFill>
                <a:latin typeface="Roboto Mono"/>
                <a:ea typeface="Roboto Mono"/>
                <a:cs typeface="Roboto Mono"/>
                <a:sym typeface="Roboto Mono"/>
              </a:rPr>
              <a:t>should</a:t>
            </a:r>
            <a:r>
              <a:rPr lang="en"/>
              <a:t>” property to start your chain.</a:t>
            </a:r>
            <a:endParaRPr/>
          </a:p>
          <a:p>
            <a:pPr indent="0" lvl="0" marL="0" rtl="0" algn="l">
              <a:spcBef>
                <a:spcPts val="1600"/>
              </a:spcBef>
              <a:spcAft>
                <a:spcPts val="1600"/>
              </a:spcAft>
              <a:buNone/>
            </a:pPr>
            <a:r>
              <a:rPr lang="en"/>
              <a:t>One thing to note is that the of the nested chains after should are the same as “</a:t>
            </a:r>
            <a:r>
              <a:rPr lang="en" sz="1150">
                <a:solidFill>
                  <a:srgbClr val="ECEFF1"/>
                </a:solidFill>
                <a:latin typeface="Roboto Mono"/>
                <a:ea typeface="Roboto Mono"/>
                <a:cs typeface="Roboto Mono"/>
                <a:sym typeface="Roboto Mono"/>
              </a:rPr>
              <a:t>expect</a:t>
            </a:r>
            <a:r>
              <a:rPr lang="en"/>
              <a:t>” which we’re going to look at next.</a:t>
            </a:r>
            <a:endParaRPr/>
          </a:p>
        </p:txBody>
      </p:sp>
      <p:sp>
        <p:nvSpPr>
          <p:cNvPr id="146" name="Google Shape;146;p23"/>
          <p:cNvSpPr txBox="1"/>
          <p:nvPr>
            <p:ph idx="2" type="body"/>
          </p:nvPr>
        </p:nvSpPr>
        <p:spPr>
          <a:xfrm>
            <a:off x="349750" y="4516925"/>
            <a:ext cx="3999900" cy="4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Source/Documentation:</a:t>
            </a:r>
            <a:br>
              <a:rPr lang="en"/>
            </a:br>
            <a:r>
              <a:rPr lang="en" u="sng">
                <a:solidFill>
                  <a:schemeClr val="hlink"/>
                </a:solidFill>
                <a:hlinkClick r:id="rId3"/>
              </a:rPr>
              <a:t>https://www.chaijs.com/api/bdd/</a:t>
            </a:r>
            <a:r>
              <a:rPr lang="en"/>
              <a:t> </a:t>
            </a:r>
            <a:endParaRPr/>
          </a:p>
        </p:txBody>
      </p:sp>
      <p:sp>
        <p:nvSpPr>
          <p:cNvPr id="147" name="Google Shape;147;p23"/>
          <p:cNvSpPr txBox="1"/>
          <p:nvPr>
            <p:ph idx="2" type="body"/>
          </p:nvPr>
        </p:nvSpPr>
        <p:spPr>
          <a:xfrm>
            <a:off x="4756200" y="1261225"/>
            <a:ext cx="39999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(we’ll take a look at this soon):</a:t>
            </a:r>
            <a:endParaRPr/>
          </a:p>
        </p:txBody>
      </p:sp>
      <p:sp>
        <p:nvSpPr>
          <p:cNvPr id="148" name="Google Shape;148;p23"/>
          <p:cNvSpPr txBox="1"/>
          <p:nvPr/>
        </p:nvSpPr>
        <p:spPr>
          <a:xfrm>
            <a:off x="4889200" y="1516925"/>
            <a:ext cx="4514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exampleResult =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'Dan'</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'animals'</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'Marshmallow'</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'Ghost'</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'Gambit'</a:t>
            </a:r>
            <a:r>
              <a:rPr lang="en" sz="1150">
                <a:solidFill>
                  <a:srgbClr val="ECEFF1"/>
                </a:solidFill>
                <a:latin typeface="Roboto Mono"/>
                <a:ea typeface="Roboto Mono"/>
                <a:cs typeface="Roboto Mono"/>
                <a:sym typeface="Roboto Mono"/>
              </a:rPr>
              <a:t> },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//should be an object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exampleResult.should.be.an(</a:t>
            </a:r>
            <a:r>
              <a:rPr lang="en" sz="1150">
                <a:solidFill>
                  <a:srgbClr val="9CCC65"/>
                </a:solidFill>
                <a:latin typeface="Roboto Mono"/>
                <a:ea typeface="Roboto Mono"/>
                <a:cs typeface="Roboto Mono"/>
                <a:sym typeface="Roboto Mono"/>
              </a:rPr>
              <a:t>'object'</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//check the name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exampleResult.name.should.be.a(</a:t>
            </a:r>
            <a:r>
              <a:rPr lang="en" sz="1150">
                <a:solidFill>
                  <a:srgbClr val="9CCC65"/>
                </a:solidFill>
                <a:latin typeface="Roboto Mono"/>
                <a:ea typeface="Roboto Mono"/>
                <a:cs typeface="Roboto Mono"/>
                <a:sym typeface="Roboto Mono"/>
              </a:rPr>
              <a:t>'string'</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exampleResult.name.should.equal(</a:t>
            </a:r>
            <a:r>
              <a:rPr lang="en" sz="1150">
                <a:solidFill>
                  <a:srgbClr val="9CCC65"/>
                </a:solidFill>
                <a:latin typeface="Roboto Mono"/>
                <a:ea typeface="Roboto Mono"/>
                <a:cs typeface="Roboto Mono"/>
                <a:sym typeface="Roboto Mono"/>
              </a:rPr>
              <a:t>'Dan'</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//check the animals array</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exampleResult.animals.should.be.a(</a:t>
            </a:r>
            <a:r>
              <a:rPr lang="en" sz="1150">
                <a:solidFill>
                  <a:srgbClr val="9CCC65"/>
                </a:solidFill>
                <a:latin typeface="Roboto Mono"/>
                <a:ea typeface="Roboto Mono"/>
                <a:cs typeface="Roboto Mono"/>
                <a:sym typeface="Roboto Mono"/>
              </a:rPr>
              <a:t>'Array'</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exampleResult.animals.should.have.lengthOf(</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Chai, A deeper look at the “Expect” Style</a:t>
            </a:r>
            <a:endParaRPr/>
          </a:p>
        </p:txBody>
      </p:sp>
      <p:sp>
        <p:nvSpPr>
          <p:cNvPr id="154" name="Google Shape;154;p24"/>
          <p:cNvSpPr txBox="1"/>
          <p:nvPr>
            <p:ph idx="1" type="body"/>
          </p:nvPr>
        </p:nvSpPr>
        <p:spPr>
          <a:xfrm>
            <a:off x="387900" y="1261225"/>
            <a:ext cx="39999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“Expect” style is very similar to the “Should” style. The major difference is that you pass in your variables in to the “</a:t>
            </a:r>
            <a:r>
              <a:rPr lang="en" sz="1150">
                <a:solidFill>
                  <a:srgbClr val="ECEFF1"/>
                </a:solidFill>
                <a:latin typeface="Roboto Mono"/>
                <a:ea typeface="Roboto Mono"/>
                <a:cs typeface="Roboto Mono"/>
                <a:sym typeface="Roboto Mono"/>
              </a:rPr>
              <a:t>expect</a:t>
            </a:r>
            <a:r>
              <a:rPr lang="en"/>
              <a:t>” function.</a:t>
            </a:r>
            <a:endParaRPr/>
          </a:p>
          <a:p>
            <a:pPr indent="0" lvl="0" marL="0" rtl="0" algn="l">
              <a:spcBef>
                <a:spcPts val="1600"/>
              </a:spcBef>
              <a:spcAft>
                <a:spcPts val="0"/>
              </a:spcAft>
              <a:buNone/>
            </a:pPr>
            <a:r>
              <a:rPr lang="en"/>
              <a:t>There are many things that you can do here you don’t just have to check to see if </a:t>
            </a:r>
            <a:endParaRPr/>
          </a:p>
          <a:p>
            <a:pPr indent="0" lvl="0" marL="0" rtl="0" algn="l">
              <a:spcBef>
                <a:spcPts val="1600"/>
              </a:spcBef>
              <a:spcAft>
                <a:spcPts val="1600"/>
              </a:spcAft>
              <a:buNone/>
            </a:pPr>
            <a:r>
              <a:t/>
            </a:r>
            <a:endParaRPr/>
          </a:p>
        </p:txBody>
      </p:sp>
      <p:sp>
        <p:nvSpPr>
          <p:cNvPr id="155" name="Google Shape;155;p24"/>
          <p:cNvSpPr txBox="1"/>
          <p:nvPr>
            <p:ph idx="2" type="body"/>
          </p:nvPr>
        </p:nvSpPr>
        <p:spPr>
          <a:xfrm>
            <a:off x="349750" y="4516925"/>
            <a:ext cx="3999900" cy="4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Source/Documentation:</a:t>
            </a:r>
            <a:br>
              <a:rPr lang="en"/>
            </a:br>
            <a:r>
              <a:rPr lang="en" u="sng">
                <a:solidFill>
                  <a:schemeClr val="hlink"/>
                </a:solidFill>
                <a:hlinkClick r:id="rId3"/>
              </a:rPr>
              <a:t>https://www.chaijs.com/api/bdd/</a:t>
            </a:r>
            <a:r>
              <a:rPr lang="en"/>
              <a:t> </a:t>
            </a:r>
            <a:endParaRPr/>
          </a:p>
        </p:txBody>
      </p:sp>
      <p:sp>
        <p:nvSpPr>
          <p:cNvPr id="156" name="Google Shape;156;p24"/>
          <p:cNvSpPr txBox="1"/>
          <p:nvPr>
            <p:ph idx="2" type="body"/>
          </p:nvPr>
        </p:nvSpPr>
        <p:spPr>
          <a:xfrm>
            <a:off x="4756200" y="1261225"/>
            <a:ext cx="3999900" cy="4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(we’ll take a look at this soon):</a:t>
            </a:r>
            <a:endParaRPr/>
          </a:p>
        </p:txBody>
      </p:sp>
      <p:sp>
        <p:nvSpPr>
          <p:cNvPr id="157" name="Google Shape;157;p24"/>
          <p:cNvSpPr txBox="1"/>
          <p:nvPr/>
        </p:nvSpPr>
        <p:spPr>
          <a:xfrm>
            <a:off x="4506150" y="1516925"/>
            <a:ext cx="4637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exampleResult =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'Dan'</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'animals'</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'Marshmallow'</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'Ghost'</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'name'</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'Gambit'</a:t>
            </a:r>
            <a:r>
              <a:rPr lang="en" sz="1150">
                <a:solidFill>
                  <a:srgbClr val="ECEFF1"/>
                </a:solidFill>
                <a:latin typeface="Roboto Mono"/>
                <a:ea typeface="Roboto Mono"/>
                <a:cs typeface="Roboto Mono"/>
                <a:sym typeface="Roboto Mono"/>
              </a:rPr>
              <a:t> },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should be an object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expect(exampleResult).to.be.an(</a:t>
            </a:r>
            <a:r>
              <a:rPr lang="en" sz="1150">
                <a:solidFill>
                  <a:srgbClr val="9CCC65"/>
                </a:solidFill>
                <a:latin typeface="Roboto Mono"/>
                <a:ea typeface="Roboto Mono"/>
                <a:cs typeface="Roboto Mono"/>
                <a:sym typeface="Roboto Mono"/>
              </a:rPr>
              <a:t>'object'</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check the name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expect(exampleResult.name).to.be.a(</a:t>
            </a:r>
            <a:r>
              <a:rPr lang="en" sz="1150">
                <a:solidFill>
                  <a:srgbClr val="9CCC65"/>
                </a:solidFill>
                <a:latin typeface="Roboto Mono"/>
                <a:ea typeface="Roboto Mono"/>
                <a:cs typeface="Roboto Mono"/>
                <a:sym typeface="Roboto Mono"/>
              </a:rPr>
              <a:t>'string'</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a:t>
            </a:r>
            <a:r>
              <a:rPr lang="en" sz="1150">
                <a:solidFill>
                  <a:srgbClr val="ECEFF1"/>
                </a:solidFill>
                <a:latin typeface="Roboto Mono"/>
                <a:ea typeface="Roboto Mono"/>
                <a:cs typeface="Roboto Mono"/>
                <a:sym typeface="Roboto Mono"/>
              </a:rPr>
              <a:t>xpect(exampleResult.name).to.equal(</a:t>
            </a:r>
            <a:r>
              <a:rPr lang="en" sz="1150">
                <a:solidFill>
                  <a:srgbClr val="9CCC65"/>
                </a:solidFill>
                <a:latin typeface="Roboto Mono"/>
                <a:ea typeface="Roboto Mono"/>
                <a:cs typeface="Roboto Mono"/>
                <a:sym typeface="Roboto Mono"/>
              </a:rPr>
              <a:t>'Dan'</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check the animals array</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expect(exampleResult.animals).to.be.an(</a:t>
            </a:r>
            <a:r>
              <a:rPr lang="en" sz="1150">
                <a:solidFill>
                  <a:srgbClr val="9CCC65"/>
                </a:solidFill>
                <a:latin typeface="Roboto Mono"/>
                <a:ea typeface="Roboto Mono"/>
                <a:cs typeface="Roboto Mono"/>
                <a:sym typeface="Roboto Mono"/>
              </a:rPr>
              <a:t>'Array'</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expect(exampleResult.animals).to.have.lengthOf(</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63" name="Google Shape;163;p25"/>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Review of Mocha and Chai</a:t>
            </a:r>
            <a:endParaRPr sz="1600"/>
          </a:p>
          <a:p>
            <a:pPr indent="-330200" lvl="1" marL="914400" rtl="0" algn="l">
              <a:spcBef>
                <a:spcPts val="0"/>
              </a:spcBef>
              <a:spcAft>
                <a:spcPts val="0"/>
              </a:spcAft>
              <a:buSzPts val="1600"/>
              <a:buAutoNum type="alphaLcPeriod"/>
            </a:pPr>
            <a:r>
              <a:rPr lang="en" sz="1600"/>
              <a:t>Installing NPM and Chai</a:t>
            </a:r>
            <a:endParaRPr sz="1600"/>
          </a:p>
          <a:p>
            <a:pPr indent="-330200" lvl="1" marL="914400" rtl="0" algn="l">
              <a:spcBef>
                <a:spcPts val="0"/>
              </a:spcBef>
              <a:spcAft>
                <a:spcPts val="0"/>
              </a:spcAft>
              <a:buSzPts val="1600"/>
              <a:buAutoNum type="alphaLcPeriod"/>
            </a:pPr>
            <a:r>
              <a:rPr lang="en" sz="1600"/>
              <a:t>Writing our First Test</a:t>
            </a:r>
            <a:endParaRPr sz="1600"/>
          </a:p>
          <a:p>
            <a:pPr indent="-330200" lvl="1" marL="914400" rtl="0" algn="l">
              <a:spcBef>
                <a:spcPts val="0"/>
              </a:spcBef>
              <a:spcAft>
                <a:spcPts val="0"/>
              </a:spcAft>
              <a:buSzPts val="1600"/>
              <a:buAutoNum type="alphaLcPeriod"/>
            </a:pPr>
            <a:r>
              <a:rPr lang="en" sz="1600"/>
              <a:t>Executing our First Test</a:t>
            </a:r>
            <a:endParaRPr sz="1600"/>
          </a:p>
          <a:p>
            <a:pPr indent="-330200" lvl="0" marL="457200" rtl="0" algn="l">
              <a:spcBef>
                <a:spcPts val="0"/>
              </a:spcBef>
              <a:spcAft>
                <a:spcPts val="0"/>
              </a:spcAft>
              <a:buSzPts val="1600"/>
              <a:buAutoNum type="arabicPeriod"/>
            </a:pPr>
            <a:r>
              <a:rPr lang="en" sz="1600"/>
              <a:t>Checking if a Unit is what we expect</a:t>
            </a:r>
            <a:endParaRPr sz="1600"/>
          </a:p>
          <a:p>
            <a:pPr indent="-330200" lvl="0" marL="457200" rtl="0" algn="l">
              <a:spcBef>
                <a:spcPts val="0"/>
              </a:spcBef>
              <a:spcAft>
                <a:spcPts val="0"/>
              </a:spcAft>
              <a:buSzPts val="1600"/>
              <a:buAutoNum type="arabicPeriod"/>
            </a:pPr>
            <a:r>
              <a:rPr lang="en" sz="1600"/>
              <a:t>Chai a Deeper look at</a:t>
            </a:r>
            <a:endParaRPr sz="1600"/>
          </a:p>
          <a:p>
            <a:pPr indent="-330200" lvl="1" marL="914400" rtl="0" algn="l">
              <a:spcBef>
                <a:spcPts val="0"/>
              </a:spcBef>
              <a:spcAft>
                <a:spcPts val="0"/>
              </a:spcAft>
              <a:buSzPts val="1600"/>
              <a:buAutoNum type="alphaLcPeriod"/>
            </a:pPr>
            <a:r>
              <a:rPr lang="en" sz="1600"/>
              <a:t>Assert</a:t>
            </a:r>
            <a:endParaRPr sz="1600"/>
          </a:p>
          <a:p>
            <a:pPr indent="-330200" lvl="1" marL="914400" rtl="0" algn="l">
              <a:spcBef>
                <a:spcPts val="0"/>
              </a:spcBef>
              <a:spcAft>
                <a:spcPts val="0"/>
              </a:spcAft>
              <a:buSzPts val="1600"/>
              <a:buAutoNum type="alphaLcPeriod"/>
            </a:pPr>
            <a:r>
              <a:rPr lang="en" sz="1600"/>
              <a:t>Should</a:t>
            </a:r>
            <a:endParaRPr sz="1600"/>
          </a:p>
          <a:p>
            <a:pPr indent="-330200" lvl="1" marL="914400" rtl="0" algn="l">
              <a:spcBef>
                <a:spcPts val="0"/>
              </a:spcBef>
              <a:spcAft>
                <a:spcPts val="0"/>
              </a:spcAft>
              <a:buSzPts val="1600"/>
              <a:buAutoNum type="alphaLcPeriod"/>
            </a:pPr>
            <a:r>
              <a:rPr lang="en" sz="1600"/>
              <a:t>Expect</a:t>
            </a:r>
            <a:endParaRPr sz="1600"/>
          </a:p>
          <a:p>
            <a:pPr indent="-330200" lvl="0" marL="457200" rtl="0" algn="l">
              <a:spcBef>
                <a:spcPts val="0"/>
              </a:spcBef>
              <a:spcAft>
                <a:spcPts val="0"/>
              </a:spcAft>
              <a:buSzPts val="1600"/>
              <a:buAutoNum type="arabicPeriod"/>
            </a:pPr>
            <a:r>
              <a:rPr lang="en" sz="1600"/>
              <a:t>Mocking</a:t>
            </a:r>
            <a:endParaRPr sz="1600"/>
          </a:p>
          <a:p>
            <a:pPr indent="-330200" lvl="1" marL="914400" rtl="0" algn="l">
              <a:spcBef>
                <a:spcPts val="0"/>
              </a:spcBef>
              <a:spcAft>
                <a:spcPts val="0"/>
              </a:spcAft>
              <a:buSzPts val="1600"/>
              <a:buAutoNum type="alphaLcPeriod"/>
            </a:pPr>
            <a:r>
              <a:rPr lang="en" sz="1600"/>
              <a:t>Testing Code with Dependencies</a:t>
            </a:r>
            <a:endParaRPr sz="1600"/>
          </a:p>
          <a:p>
            <a:pPr indent="-330200" lvl="1" marL="914400" rtl="0" algn="l">
              <a:spcBef>
                <a:spcPts val="0"/>
              </a:spcBef>
              <a:spcAft>
                <a:spcPts val="0"/>
              </a:spcAft>
              <a:buSzPts val="1600"/>
              <a:buAutoNum type="alphaLcPeriod"/>
            </a:pPr>
            <a:r>
              <a:rPr lang="en" sz="1600"/>
              <a:t>Installing required packages</a:t>
            </a:r>
            <a:endParaRPr sz="1600"/>
          </a:p>
          <a:p>
            <a:pPr indent="-330200" lvl="1" marL="914400" rtl="0" algn="l">
              <a:spcBef>
                <a:spcPts val="0"/>
              </a:spcBef>
              <a:spcAft>
                <a:spcPts val="0"/>
              </a:spcAft>
              <a:buSzPts val="1600"/>
              <a:buAutoNum type="alphaLcPeriod"/>
            </a:pPr>
            <a:r>
              <a:rPr lang="en" sz="1600"/>
              <a:t>Simulating a fetch request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Mocking: Testing Code with Dependencies</a:t>
            </a:r>
            <a:endParaRPr/>
          </a:p>
        </p:txBody>
      </p:sp>
      <p:sp>
        <p:nvSpPr>
          <p:cNvPr id="169" name="Google Shape;169;p26"/>
          <p:cNvSpPr txBox="1"/>
          <p:nvPr>
            <p:ph idx="1" type="body"/>
          </p:nvPr>
        </p:nvSpPr>
        <p:spPr>
          <a:xfrm>
            <a:off x="387900" y="12381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Unit Tests, which is primarily what we’re going to write and have been writing (to this point) we want to test our code, and our code only. This means that we’re not testing Restful APIs, or external packages.</a:t>
            </a:r>
            <a:endParaRPr sz="1400"/>
          </a:p>
          <a:p>
            <a:pPr indent="-317500" lvl="0" marL="457200" rtl="0" algn="l">
              <a:spcBef>
                <a:spcPts val="1600"/>
              </a:spcBef>
              <a:spcAft>
                <a:spcPts val="0"/>
              </a:spcAft>
              <a:buSzPts val="1400"/>
              <a:buChar char="●"/>
            </a:pPr>
            <a:r>
              <a:rPr b="1" lang="en" sz="1400"/>
              <a:t>Why not test external RESTful APIs?</a:t>
            </a:r>
            <a:r>
              <a:rPr lang="en" sz="1400"/>
              <a:t> </a:t>
            </a:r>
            <a:br>
              <a:rPr lang="en" sz="1400"/>
            </a:br>
            <a:r>
              <a:rPr lang="en" sz="1400"/>
              <a:t>We want to make our tests fast (network calls are slow) and as well we don’t want to change anything if we use a “Post” or “Update” request. As well we can’t guarantee that our apis are going to give us the same result. As well the RESTful API is most likely tested by the API developers.</a:t>
            </a:r>
            <a:endParaRPr sz="1400"/>
          </a:p>
          <a:p>
            <a:pPr indent="-317500" lvl="0" marL="457200" rtl="0" algn="l">
              <a:spcBef>
                <a:spcPts val="0"/>
              </a:spcBef>
              <a:spcAft>
                <a:spcPts val="0"/>
              </a:spcAft>
              <a:buSzPts val="1400"/>
              <a:buChar char="●"/>
            </a:pPr>
            <a:r>
              <a:rPr b="1" lang="en" sz="1400"/>
              <a:t>Why not test external packages?</a:t>
            </a:r>
            <a:r>
              <a:rPr lang="en" sz="1400"/>
              <a:t> </a:t>
            </a:r>
            <a:br>
              <a:rPr lang="en" sz="1400"/>
            </a:br>
            <a:r>
              <a:rPr lang="en" sz="1400"/>
              <a:t>That’s outside of the scope of your project testing. The only thing that you should be testing is if you’re calling the external package with the correct parameters.</a:t>
            </a:r>
            <a:endParaRPr sz="1400"/>
          </a:p>
          <a:p>
            <a:pPr indent="0" lvl="0" marL="0" rtl="0" algn="l">
              <a:spcBef>
                <a:spcPts val="1600"/>
              </a:spcBef>
              <a:spcAft>
                <a:spcPts val="0"/>
              </a:spcAft>
              <a:buNone/>
            </a:pPr>
            <a:r>
              <a:rPr lang="en" sz="1400"/>
              <a:t>Basically you just want to test your functionality for the “units” and not test things that might take a while.</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387900" y="1238200"/>
            <a:ext cx="8368200" cy="28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 be able to mock our fetch requests we’re going to need a few packages to get up and running so that we can simulate them. Here’s the packages that we’re going to need to simulate them. </a:t>
            </a:r>
            <a:endParaRPr sz="1200"/>
          </a:p>
          <a:p>
            <a:pPr indent="-304800" lvl="0" marL="457200" rtl="0" algn="l">
              <a:spcBef>
                <a:spcPts val="1600"/>
              </a:spcBef>
              <a:spcAft>
                <a:spcPts val="0"/>
              </a:spcAft>
              <a:buSzPts val="1200"/>
              <a:buChar char="●"/>
            </a:pPr>
            <a:r>
              <a:rPr lang="en" sz="1200" u="sng">
                <a:solidFill>
                  <a:schemeClr val="hlink"/>
                </a:solidFill>
                <a:hlinkClick r:id="rId3"/>
              </a:rPr>
              <a:t>ESM</a:t>
            </a:r>
            <a:br>
              <a:rPr lang="en" sz="1200"/>
            </a:br>
            <a:r>
              <a:rPr lang="en" sz="1200"/>
              <a:t>this is a package we’re going to use instead of babel/register, gives us a simple module loader.</a:t>
            </a:r>
            <a:endParaRPr sz="1200"/>
          </a:p>
          <a:p>
            <a:pPr indent="-304800" lvl="0" marL="457200" rtl="0" algn="l">
              <a:spcBef>
                <a:spcPts val="0"/>
              </a:spcBef>
              <a:spcAft>
                <a:spcPts val="0"/>
              </a:spcAft>
              <a:buSzPts val="1200"/>
              <a:buChar char="●"/>
            </a:pPr>
            <a:r>
              <a:rPr lang="en" sz="1200" u="sng">
                <a:solidFill>
                  <a:schemeClr val="hlink"/>
                </a:solidFill>
                <a:hlinkClick r:id="rId4"/>
              </a:rPr>
              <a:t>Fetch-mock</a:t>
            </a:r>
            <a:br>
              <a:rPr lang="en" sz="1200"/>
            </a:br>
            <a:r>
              <a:rPr lang="en" sz="1200"/>
              <a:t>Fetch mock is a pretty flexible mocking library to mock your network calls and simulate a response, headers, and other things associated with it.</a:t>
            </a:r>
            <a:endParaRPr sz="1200"/>
          </a:p>
          <a:p>
            <a:pPr indent="-304800" lvl="0" marL="457200" rtl="0" algn="l">
              <a:spcBef>
                <a:spcPts val="0"/>
              </a:spcBef>
              <a:spcAft>
                <a:spcPts val="0"/>
              </a:spcAft>
              <a:buSzPts val="1200"/>
              <a:buChar char="●"/>
            </a:pPr>
            <a:r>
              <a:rPr lang="en" sz="1200" u="sng">
                <a:solidFill>
                  <a:schemeClr val="hlink"/>
                </a:solidFill>
                <a:hlinkClick r:id="rId5"/>
              </a:rPr>
              <a:t>Node-fetch</a:t>
            </a:r>
            <a:br>
              <a:rPr lang="en" sz="1200"/>
            </a:br>
            <a:r>
              <a:rPr lang="en" sz="1200"/>
              <a:t>This is a requirement of fetch-mock so we’re going to install it.</a:t>
            </a:r>
            <a:endParaRPr sz="1200"/>
          </a:p>
          <a:p>
            <a:pPr indent="-304800" lvl="0" marL="457200" rtl="0" algn="l">
              <a:spcBef>
                <a:spcPts val="0"/>
              </a:spcBef>
              <a:spcAft>
                <a:spcPts val="0"/>
              </a:spcAft>
              <a:buSzPts val="1200"/>
              <a:buChar char="●"/>
            </a:pPr>
            <a:r>
              <a:rPr lang="en" sz="1200" u="sng">
                <a:solidFill>
                  <a:schemeClr val="hlink"/>
                </a:solidFill>
                <a:hlinkClick r:id="rId6"/>
              </a:rPr>
              <a:t>Chai as Promised</a:t>
            </a:r>
            <a:br>
              <a:rPr lang="en" sz="1200"/>
            </a:br>
            <a:r>
              <a:rPr lang="en" sz="1200"/>
              <a:t>Chai as promised entends chai so that we can use the assertion library with promises which is pretty neat. To use this under your should declaration you’ll need “</a:t>
            </a:r>
            <a:r>
              <a:rPr lang="en" sz="1150">
                <a:solidFill>
                  <a:srgbClr val="ECEFF1"/>
                </a:solidFill>
                <a:latin typeface="Roboto Mono"/>
                <a:ea typeface="Roboto Mono"/>
                <a:cs typeface="Roboto Mono"/>
                <a:sym typeface="Roboto Mono"/>
              </a:rPr>
              <a:t>chai.use(chaiAsPromised);</a:t>
            </a:r>
            <a:r>
              <a:rPr lang="en" sz="1200"/>
              <a:t>”</a:t>
            </a:r>
            <a:endParaRPr sz="1200"/>
          </a:p>
          <a:p>
            <a:pPr indent="0" lvl="0" marL="0" rtl="0" algn="l">
              <a:spcBef>
                <a:spcPts val="1600"/>
              </a:spcBef>
              <a:spcAft>
                <a:spcPts val="1600"/>
              </a:spcAft>
              <a:buNone/>
            </a:pPr>
            <a:r>
              <a:rPr lang="en" sz="1200"/>
              <a:t>You can install these by using the following command.</a:t>
            </a:r>
            <a:endParaRPr sz="1200"/>
          </a:p>
        </p:txBody>
      </p:sp>
      <p:sp>
        <p:nvSpPr>
          <p:cNvPr id="175" name="Google Shape;17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Mocking: Installing required packages </a:t>
            </a:r>
            <a:endParaRPr/>
          </a:p>
        </p:txBody>
      </p:sp>
      <p:sp>
        <p:nvSpPr>
          <p:cNvPr id="176" name="Google Shape;176;p27"/>
          <p:cNvSpPr txBox="1"/>
          <p:nvPr/>
        </p:nvSpPr>
        <p:spPr>
          <a:xfrm>
            <a:off x="692300" y="4461550"/>
            <a:ext cx="7557600" cy="4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CDCDC"/>
                </a:solidFill>
                <a:latin typeface="Consolas"/>
                <a:ea typeface="Consolas"/>
                <a:cs typeface="Consolas"/>
                <a:sym typeface="Consolas"/>
              </a:rPr>
              <a:t>npm install chai-as-promised esm fetch-mock node-fetch --save-dev</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idx="1" type="body"/>
          </p:nvPr>
        </p:nvSpPr>
        <p:spPr>
          <a:xfrm>
            <a:off x="207225" y="1396200"/>
            <a:ext cx="8666100" cy="28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Simulating a request as well as most mocks follow a similar process.</a:t>
            </a:r>
            <a:endParaRPr/>
          </a:p>
          <a:p>
            <a:pPr indent="-342900" lvl="0" marL="457200" rtl="0" algn="l">
              <a:spcBef>
                <a:spcPts val="1600"/>
              </a:spcBef>
              <a:spcAft>
                <a:spcPts val="0"/>
              </a:spcAft>
              <a:buSzPts val="1800"/>
              <a:buAutoNum type="arabicPeriod"/>
            </a:pPr>
            <a:r>
              <a:rPr lang="en"/>
              <a:t>Import your Mocking Librar</a:t>
            </a:r>
            <a:r>
              <a:rPr lang="en"/>
              <a:t>y</a:t>
            </a:r>
            <a:endParaRPr/>
          </a:p>
          <a:p>
            <a:pPr indent="-342900" lvl="0" marL="457200" rtl="0" algn="l">
              <a:spcBef>
                <a:spcPts val="0"/>
              </a:spcBef>
              <a:spcAft>
                <a:spcPts val="0"/>
              </a:spcAft>
              <a:buSzPts val="1800"/>
              <a:buAutoNum type="arabicPeriod"/>
            </a:pPr>
            <a:r>
              <a:rPr lang="en"/>
              <a:t>Setup your Mock (normally in a function called before all relevant tests)</a:t>
            </a:r>
            <a:br>
              <a:rPr lang="en"/>
            </a:br>
            <a:r>
              <a:rPr lang="en"/>
              <a:t>Essentially you’re telling your code to use your mock instead of using its’ code. Normally this is done in a “setup” method of sorts (which is a method called before your tests)</a:t>
            </a:r>
            <a:endParaRPr sz="1150">
              <a:solidFill>
                <a:srgbClr val="ECEFF1"/>
              </a:solidFill>
              <a:latin typeface="Roboto Mono"/>
              <a:ea typeface="Roboto Mono"/>
              <a:cs typeface="Roboto Mono"/>
              <a:sym typeface="Roboto Mono"/>
            </a:endParaRPr>
          </a:p>
          <a:p>
            <a:pPr indent="-342900" lvl="0" marL="457200" rtl="0" algn="l">
              <a:spcBef>
                <a:spcPts val="0"/>
              </a:spcBef>
              <a:spcAft>
                <a:spcPts val="0"/>
              </a:spcAft>
              <a:buSzPts val="1800"/>
              <a:buAutoNum type="arabicPeriod"/>
            </a:pPr>
            <a:r>
              <a:rPr lang="en"/>
              <a:t>Call your code that uses the mock (instead of the actual fetch)</a:t>
            </a:r>
            <a:endParaRPr/>
          </a:p>
          <a:p>
            <a:pPr indent="0" lvl="0" marL="0" rtl="0" algn="l">
              <a:spcBef>
                <a:spcPts val="1600"/>
              </a:spcBef>
              <a:spcAft>
                <a:spcPts val="1600"/>
              </a:spcAft>
              <a:buNone/>
            </a:pPr>
            <a:r>
              <a:rPr lang="en"/>
              <a:t>We are going to focus on mocking fetching but the process is pretty similar for whatever mocking we’re going to do, just a different library.</a:t>
            </a:r>
            <a:endParaRPr/>
          </a:p>
        </p:txBody>
      </p:sp>
      <p:sp>
        <p:nvSpPr>
          <p:cNvPr id="182" name="Google Shape;182;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Mocking: Simulating A Fetch Request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207225" y="1167600"/>
            <a:ext cx="9144000" cy="28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the able with the related</a:t>
            </a:r>
            <a:endParaRPr/>
          </a:p>
          <a:p>
            <a:pPr indent="-342900" lvl="0" marL="457200" rtl="0" algn="l">
              <a:spcBef>
                <a:spcPts val="1600"/>
              </a:spcBef>
              <a:spcAft>
                <a:spcPts val="0"/>
              </a:spcAft>
              <a:buSzPts val="1800"/>
              <a:buAutoNum type="arabicPeriod"/>
            </a:pPr>
            <a:r>
              <a:rPr lang="en" sz="1150">
                <a:solidFill>
                  <a:srgbClr val="4DD0E1"/>
                </a:solidFill>
                <a:latin typeface="Roboto Mono"/>
                <a:ea typeface="Roboto Mono"/>
                <a:cs typeface="Roboto Mono"/>
                <a:sym typeface="Roboto Mono"/>
              </a:rPr>
              <a:t>import</a:t>
            </a:r>
            <a:r>
              <a:rPr lang="en" sz="1150">
                <a:solidFill>
                  <a:srgbClr val="ECEFF1"/>
                </a:solidFill>
                <a:latin typeface="Roboto Mono"/>
                <a:ea typeface="Roboto Mono"/>
                <a:cs typeface="Roboto Mono"/>
                <a:sym typeface="Roboto Mono"/>
              </a:rPr>
              <a:t> fetchMock </a:t>
            </a:r>
            <a:r>
              <a:rPr lang="en" sz="1150">
                <a:solidFill>
                  <a:srgbClr val="4DD0E1"/>
                </a:solidFill>
                <a:latin typeface="Roboto Mono"/>
                <a:ea typeface="Roboto Mono"/>
                <a:cs typeface="Roboto Mono"/>
                <a:sym typeface="Roboto Mono"/>
              </a:rPr>
              <a:t>from</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'fetch-mock'</a:t>
            </a:r>
            <a:r>
              <a:rPr lang="en" sz="1150">
                <a:solidFill>
                  <a:srgbClr val="ECEFF1"/>
                </a:solidFill>
                <a:latin typeface="Roboto Mono"/>
                <a:ea typeface="Roboto Mono"/>
                <a:cs typeface="Roboto Mono"/>
                <a:sym typeface="Roboto Mono"/>
              </a:rPr>
              <a:t>;</a:t>
            </a:r>
            <a:endParaRPr/>
          </a:p>
          <a:p>
            <a:pPr indent="-342900" lvl="0" marL="457200" rtl="0" algn="l">
              <a:spcBef>
                <a:spcPts val="0"/>
              </a:spcBef>
              <a:spcAft>
                <a:spcPts val="0"/>
              </a:spcAft>
              <a:buSzPts val="1800"/>
              <a:buAutoNum type="arabicPeriod"/>
            </a:pP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TOP_ARTICLES_URL = </a:t>
            </a:r>
            <a:r>
              <a:rPr lang="en" sz="1150">
                <a:solidFill>
                  <a:srgbClr val="9CCC65"/>
                </a:solidFill>
                <a:latin typeface="Roboto Mono"/>
                <a:ea typeface="Roboto Mono"/>
                <a:cs typeface="Roboto Mono"/>
                <a:sym typeface="Roboto Mono"/>
              </a:rPr>
              <a:t>'</a:t>
            </a:r>
            <a:r>
              <a:rPr lang="en" sz="1150" u="sng">
                <a:solidFill>
                  <a:schemeClr val="hlink"/>
                </a:solidFill>
                <a:latin typeface="Roboto Mono"/>
                <a:ea typeface="Roboto Mono"/>
                <a:cs typeface="Roboto Mono"/>
                <a:sym typeface="Roboto Mono"/>
                <a:hlinkClick r:id="rId3"/>
              </a:rPr>
              <a:t>https://hacker-news.firebaseio.com/v0/topstories.json?print=pretty</a:t>
            </a:r>
            <a:r>
              <a:rPr lang="en" sz="1150">
                <a:solidFill>
                  <a:srgbClr val="9CCC65"/>
                </a:solidFill>
                <a:latin typeface="Roboto Mono"/>
                <a:ea typeface="Roboto Mono"/>
                <a:cs typeface="Roboto Mono"/>
                <a:sym typeface="Roboto Mono"/>
              </a:rPr>
              <a:t>'</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r>
              <a:rPr lang="en" sz="1150">
                <a:solidFill>
                  <a:srgbClr val="4DD0E1"/>
                </a:solidFill>
                <a:latin typeface="Roboto Mono"/>
                <a:ea typeface="Roboto Mono"/>
                <a:cs typeface="Roboto Mono"/>
                <a:sym typeface="Roboto Mono"/>
              </a:rPr>
              <a:t>const</a:t>
            </a:r>
            <a:r>
              <a:rPr lang="en" sz="1150">
                <a:solidFill>
                  <a:srgbClr val="ECEFF1"/>
                </a:solidFill>
                <a:latin typeface="Roboto Mono"/>
                <a:ea typeface="Roboto Mono"/>
                <a:cs typeface="Roboto Mono"/>
                <a:sym typeface="Roboto Mono"/>
              </a:rPr>
              <a:t> TOP_ARTICLES_OUTPUT = [</a:t>
            </a:r>
            <a:r>
              <a:rPr lang="en" sz="1150">
                <a:solidFill>
                  <a:srgbClr val="FBC02D"/>
                </a:solidFill>
                <a:latin typeface="Roboto Mono"/>
                <a:ea typeface="Roboto Mono"/>
                <a:cs typeface="Roboto Mono"/>
                <a:sym typeface="Roboto Mono"/>
              </a:rPr>
              <a:t>9129911</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9129199</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9127761</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f</a:t>
            </a:r>
            <a:r>
              <a:rPr lang="en" sz="1150">
                <a:solidFill>
                  <a:srgbClr val="ECEFF1"/>
                </a:solidFill>
                <a:latin typeface="Roboto Mono"/>
                <a:ea typeface="Roboto Mono"/>
                <a:cs typeface="Roboto Mono"/>
                <a:sym typeface="Roboto Mono"/>
              </a:rPr>
              <a:t>etchMock.</a:t>
            </a:r>
            <a:r>
              <a:rPr lang="en" sz="1150">
                <a:solidFill>
                  <a:srgbClr val="4DD0E1"/>
                </a:solidFill>
                <a:latin typeface="Roboto Mono"/>
                <a:ea typeface="Roboto Mono"/>
                <a:cs typeface="Roboto Mono"/>
                <a:sym typeface="Roboto Mono"/>
              </a:rPr>
              <a:t>get</a:t>
            </a:r>
            <a:r>
              <a:rPr lang="en" sz="1150">
                <a:solidFill>
                  <a:srgbClr val="ECEFF1"/>
                </a:solidFill>
                <a:latin typeface="Roboto Mono"/>
                <a:ea typeface="Roboto Mono"/>
                <a:cs typeface="Roboto Mono"/>
                <a:sym typeface="Roboto Mono"/>
              </a:rPr>
              <a:t>(TOP_ARTICLES_URL, TOP_ARTICLES_OUTPUT) </a:t>
            </a:r>
            <a:r>
              <a:rPr lang="en" sz="1150">
                <a:solidFill>
                  <a:srgbClr val="F06292"/>
                </a:solidFill>
                <a:latin typeface="Roboto Mono"/>
                <a:ea typeface="Roboto Mono"/>
                <a:cs typeface="Roboto Mono"/>
                <a:sym typeface="Roboto Mono"/>
              </a:rPr>
              <a:t>// TOP_ARTICLES_OUTPUT is in the example</a:t>
            </a:r>
            <a:endParaRPr sz="1150">
              <a:solidFill>
                <a:srgbClr val="ECEFF1"/>
              </a:solidFill>
              <a:latin typeface="Roboto Mono"/>
              <a:ea typeface="Roboto Mono"/>
              <a:cs typeface="Roboto Mono"/>
              <a:sym typeface="Roboto Mono"/>
            </a:endParaRPr>
          </a:p>
          <a:p>
            <a:pPr indent="-342900" lvl="0" marL="457200" rtl="0" algn="l">
              <a:spcBef>
                <a:spcPts val="0"/>
              </a:spcBef>
              <a:spcAft>
                <a:spcPts val="0"/>
              </a:spcAft>
              <a:buSzPts val="1800"/>
              <a:buAutoNum type="arabicPeriod"/>
            </a:pPr>
            <a:r>
              <a:rPr lang="en" sz="1150">
                <a:solidFill>
                  <a:srgbClr val="ECEFF1"/>
                </a:solidFill>
                <a:latin typeface="Roboto Mono"/>
                <a:ea typeface="Roboto Mono"/>
                <a:cs typeface="Roboto Mono"/>
                <a:sym typeface="Roboto Mono"/>
              </a:rPr>
              <a:t>it(</a:t>
            </a:r>
            <a:r>
              <a:rPr lang="en" sz="1150">
                <a:solidFill>
                  <a:srgbClr val="9CCC65"/>
                </a:solidFill>
                <a:latin typeface="Roboto Mono"/>
                <a:ea typeface="Roboto Mono"/>
                <a:cs typeface="Roboto Mono"/>
                <a:sym typeface="Roboto Mono"/>
              </a:rPr>
              <a:t>"test that the getTopArticles"</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initiate fetch and store promise for testing</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articles = getTopArticles();</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test the url is successful.</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fetchMock.lastUrl().should.equal(TOP_ARTICLES_URL);</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test</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articles.should.eventually.deep.equal(TOP_ARTICLES_OUTPUT);</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88" name="Google Shape;18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Mocking: Simulating A Fetch Request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a:t>
            </a:r>
            <a:endParaRPr/>
          </a:p>
        </p:txBody>
      </p:sp>
      <p:sp>
        <p:nvSpPr>
          <p:cNvPr id="199" name="Google Shape;199;p31"/>
          <p:cNvSpPr txBox="1"/>
          <p:nvPr>
            <p:ph idx="1" type="body"/>
          </p:nvPr>
        </p:nvSpPr>
        <p:spPr>
          <a:xfrm>
            <a:off x="387900" y="1289999"/>
            <a:ext cx="8368200" cy="307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Behaviour Driven Development:</a:t>
            </a:r>
            <a:br>
              <a:rPr lang="en" sz="1200"/>
            </a:br>
            <a:r>
              <a:rPr lang="en" sz="1200" u="sng">
                <a:solidFill>
                  <a:schemeClr val="hlink"/>
                </a:solidFill>
                <a:hlinkClick r:id="rId3"/>
              </a:rPr>
              <a:t>https://en.wikipedia.org/wiki/Behavior-driven_development</a:t>
            </a:r>
            <a:r>
              <a:rPr lang="en" sz="1200"/>
              <a:t> </a:t>
            </a:r>
            <a:endParaRPr sz="1200"/>
          </a:p>
          <a:p>
            <a:pPr indent="-304800" lvl="0" marL="457200" rtl="0" algn="l">
              <a:spcBef>
                <a:spcPts val="0"/>
              </a:spcBef>
              <a:spcAft>
                <a:spcPts val="0"/>
              </a:spcAft>
              <a:buSzPts val="1200"/>
              <a:buChar char="●"/>
            </a:pPr>
            <a:r>
              <a:rPr lang="en" sz="1200"/>
              <a:t>Chai Assert, Expect, and Should all different ways they can be used.</a:t>
            </a:r>
            <a:endParaRPr sz="1200"/>
          </a:p>
          <a:p>
            <a:pPr indent="-304800" lvl="1" marL="914400" rtl="0" algn="l">
              <a:spcBef>
                <a:spcPts val="0"/>
              </a:spcBef>
              <a:spcAft>
                <a:spcPts val="0"/>
              </a:spcAft>
              <a:buSzPts val="1200"/>
              <a:buChar char="○"/>
            </a:pPr>
            <a:r>
              <a:rPr lang="en" sz="1200"/>
              <a:t>Assert is more of a Test Driven Development Ideas.</a:t>
            </a:r>
            <a:br>
              <a:rPr lang="en" sz="1200"/>
            </a:br>
            <a:r>
              <a:rPr lang="en" sz="1200" u="sng">
                <a:solidFill>
                  <a:schemeClr val="hlink"/>
                </a:solidFill>
                <a:hlinkClick r:id="rId4"/>
              </a:rPr>
              <a:t>https://www.chaijs.com/api/assert/</a:t>
            </a:r>
            <a:r>
              <a:rPr lang="en" sz="1200"/>
              <a:t> </a:t>
            </a:r>
            <a:endParaRPr sz="1200"/>
          </a:p>
          <a:p>
            <a:pPr indent="-304800" lvl="1" marL="914400" rtl="0" algn="l">
              <a:spcBef>
                <a:spcPts val="0"/>
              </a:spcBef>
              <a:spcAft>
                <a:spcPts val="0"/>
              </a:spcAft>
              <a:buSzPts val="1200"/>
              <a:buChar char="○"/>
            </a:pPr>
            <a:r>
              <a:rPr lang="en" sz="1200"/>
              <a:t>Expect, and Should are more Behaviour Driven Development ideas </a:t>
            </a:r>
            <a:br>
              <a:rPr lang="en" sz="1200"/>
            </a:br>
            <a:r>
              <a:rPr lang="en" sz="1200" u="sng">
                <a:solidFill>
                  <a:schemeClr val="hlink"/>
                </a:solidFill>
                <a:hlinkClick r:id="rId5"/>
              </a:rPr>
              <a:t>https://www.chaijs.com/api/bdd/</a:t>
            </a:r>
            <a:r>
              <a:rPr lang="en" sz="1200"/>
              <a:t> </a:t>
            </a:r>
            <a:endParaRPr sz="1200"/>
          </a:p>
          <a:p>
            <a:pPr indent="-304800" lvl="0" marL="457200" rtl="0" algn="l">
              <a:spcBef>
                <a:spcPts val="0"/>
              </a:spcBef>
              <a:spcAft>
                <a:spcPts val="0"/>
              </a:spcAft>
              <a:buSzPts val="1200"/>
              <a:buChar char="●"/>
            </a:pPr>
            <a:r>
              <a:rPr lang="en" sz="1200"/>
              <a:t>Testing What and Why</a:t>
            </a:r>
            <a:br>
              <a:rPr lang="en" sz="1200"/>
            </a:br>
            <a:r>
              <a:rPr lang="en" sz="1200" u="sng">
                <a:solidFill>
                  <a:schemeClr val="hlink"/>
                </a:solidFill>
                <a:hlinkClick r:id="rId6"/>
              </a:rPr>
              <a:t>https://medium.com/welldone-software/an-overview-of-javascript-testing-in-2019-264e19514d0a</a:t>
            </a:r>
            <a:r>
              <a:rPr lang="en" sz="1200"/>
              <a:t> </a:t>
            </a:r>
            <a:endParaRPr sz="1200"/>
          </a:p>
          <a:p>
            <a:pPr indent="-304800" lvl="0" marL="457200" rtl="0" algn="l">
              <a:spcBef>
                <a:spcPts val="0"/>
              </a:spcBef>
              <a:spcAft>
                <a:spcPts val="0"/>
              </a:spcAft>
              <a:buSzPts val="1200"/>
              <a:buChar char="●"/>
            </a:pPr>
            <a:r>
              <a:rPr lang="en" sz="1200"/>
              <a:t>Mocking fetch with sinon.</a:t>
            </a:r>
            <a:br>
              <a:rPr lang="en" sz="1200"/>
            </a:br>
            <a:r>
              <a:rPr lang="en" sz="1200" u="sng">
                <a:solidFill>
                  <a:schemeClr val="hlink"/>
                </a:solidFill>
                <a:hlinkClick r:id="rId7"/>
              </a:rPr>
              <a:t>https://gist.github.com/coder36/a5c6f37623a066e50bbe52dd258b77f0#file-sinon-to-mock-a-fetch-call-L3</a:t>
            </a:r>
            <a:r>
              <a:rPr lang="en" sz="1200"/>
              <a:t> </a:t>
            </a:r>
            <a:endParaRPr sz="1200"/>
          </a:p>
          <a:p>
            <a:pPr indent="-304800" lvl="0" marL="457200" rtl="0" algn="l">
              <a:spcBef>
                <a:spcPts val="0"/>
              </a:spcBef>
              <a:spcAft>
                <a:spcPts val="0"/>
              </a:spcAft>
              <a:buSzPts val="1200"/>
              <a:buChar char="●"/>
            </a:pPr>
            <a:r>
              <a:rPr lang="en" sz="1200"/>
              <a:t>Alternative Testing with jest (rather than mocha chai and sinon)</a:t>
            </a:r>
            <a:br>
              <a:rPr lang="en" sz="1200"/>
            </a:br>
            <a:r>
              <a:rPr lang="en" sz="1200" u="sng">
                <a:solidFill>
                  <a:schemeClr val="hlink"/>
                </a:solidFill>
                <a:hlinkClick r:id="rId8"/>
              </a:rPr>
              <a:t>https://wanago.io/2018/08/27/testing-javascript-tutorial-types-of-tests-of-unit-testing-with-jest/</a:t>
            </a:r>
            <a:r>
              <a:rPr lang="en" sz="1200"/>
              <a:t> </a:t>
            </a:r>
            <a:endParaRPr sz="1200"/>
          </a:p>
          <a:p>
            <a:pPr indent="-304800" lvl="0" marL="457200" rtl="0" algn="l">
              <a:spcBef>
                <a:spcPts val="0"/>
              </a:spcBef>
              <a:spcAft>
                <a:spcPts val="0"/>
              </a:spcAft>
              <a:buSzPts val="1200"/>
              <a:buChar char="●"/>
            </a:pPr>
            <a:r>
              <a:rPr lang="en" sz="1200"/>
              <a:t>Integrating with JSFiddle for mocha and chai</a:t>
            </a:r>
            <a:br>
              <a:rPr lang="en" sz="1200"/>
            </a:br>
            <a:r>
              <a:rPr lang="en" sz="1200" u="sng">
                <a:solidFill>
                  <a:schemeClr val="hlink"/>
                </a:solidFill>
                <a:hlinkClick r:id="rId9"/>
              </a:rPr>
              <a:t>http://jsfiddle.net/kbjwLsab/14/</a:t>
            </a:r>
            <a:r>
              <a:rPr lang="en" sz="12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Review of Mocha and Chai</a:t>
            </a:r>
            <a:endParaRPr sz="1600"/>
          </a:p>
          <a:p>
            <a:pPr indent="-330200" lvl="1" marL="914400" rtl="0" algn="l">
              <a:spcBef>
                <a:spcPts val="0"/>
              </a:spcBef>
              <a:spcAft>
                <a:spcPts val="0"/>
              </a:spcAft>
              <a:buSzPts val="1600"/>
              <a:buAutoNum type="alphaLcPeriod"/>
            </a:pPr>
            <a:r>
              <a:rPr lang="en" sz="1600"/>
              <a:t>Installing NPM and Chai</a:t>
            </a:r>
            <a:endParaRPr sz="1600"/>
          </a:p>
          <a:p>
            <a:pPr indent="-330200" lvl="1" marL="914400" rtl="0" algn="l">
              <a:spcBef>
                <a:spcPts val="0"/>
              </a:spcBef>
              <a:spcAft>
                <a:spcPts val="0"/>
              </a:spcAft>
              <a:buSzPts val="1600"/>
              <a:buAutoNum type="alphaLcPeriod"/>
            </a:pPr>
            <a:r>
              <a:rPr lang="en" sz="1600"/>
              <a:t>Writing our First Test</a:t>
            </a:r>
            <a:endParaRPr sz="1600"/>
          </a:p>
          <a:p>
            <a:pPr indent="-330200" lvl="1" marL="914400" rtl="0" algn="l">
              <a:spcBef>
                <a:spcPts val="0"/>
              </a:spcBef>
              <a:spcAft>
                <a:spcPts val="0"/>
              </a:spcAft>
              <a:buSzPts val="1600"/>
              <a:buAutoNum type="alphaLcPeriod"/>
            </a:pPr>
            <a:r>
              <a:rPr lang="en" sz="1600"/>
              <a:t>Executing our First Test</a:t>
            </a:r>
            <a:endParaRPr sz="1600"/>
          </a:p>
          <a:p>
            <a:pPr indent="-330200" lvl="0" marL="457200" rtl="0" algn="l">
              <a:spcBef>
                <a:spcPts val="0"/>
              </a:spcBef>
              <a:spcAft>
                <a:spcPts val="0"/>
              </a:spcAft>
              <a:buSzPts val="1600"/>
              <a:buAutoNum type="arabicPeriod"/>
            </a:pPr>
            <a:r>
              <a:rPr lang="en" sz="1600"/>
              <a:t>Checking if a Unit is what we expect</a:t>
            </a:r>
            <a:endParaRPr sz="1600"/>
          </a:p>
          <a:p>
            <a:pPr indent="-330200" lvl="0" marL="457200" rtl="0" algn="l">
              <a:spcBef>
                <a:spcPts val="0"/>
              </a:spcBef>
              <a:spcAft>
                <a:spcPts val="0"/>
              </a:spcAft>
              <a:buSzPts val="1600"/>
              <a:buAutoNum type="arabicPeriod"/>
            </a:pPr>
            <a:r>
              <a:rPr lang="en" sz="1600"/>
              <a:t>Chai a Deeper look at</a:t>
            </a:r>
            <a:endParaRPr sz="1600"/>
          </a:p>
          <a:p>
            <a:pPr indent="-330200" lvl="1" marL="914400" rtl="0" algn="l">
              <a:spcBef>
                <a:spcPts val="0"/>
              </a:spcBef>
              <a:spcAft>
                <a:spcPts val="0"/>
              </a:spcAft>
              <a:buSzPts val="1600"/>
              <a:buAutoNum type="alphaLcPeriod"/>
            </a:pPr>
            <a:r>
              <a:rPr lang="en" sz="1600"/>
              <a:t>Assert</a:t>
            </a:r>
            <a:endParaRPr sz="1600"/>
          </a:p>
          <a:p>
            <a:pPr indent="-330200" lvl="1" marL="914400" rtl="0" algn="l">
              <a:spcBef>
                <a:spcPts val="0"/>
              </a:spcBef>
              <a:spcAft>
                <a:spcPts val="0"/>
              </a:spcAft>
              <a:buSzPts val="1600"/>
              <a:buAutoNum type="alphaLcPeriod"/>
            </a:pPr>
            <a:r>
              <a:rPr lang="en" sz="1600"/>
              <a:t>Should</a:t>
            </a:r>
            <a:endParaRPr sz="1600"/>
          </a:p>
          <a:p>
            <a:pPr indent="-330200" lvl="1" marL="914400" rtl="0" algn="l">
              <a:spcBef>
                <a:spcPts val="0"/>
              </a:spcBef>
              <a:spcAft>
                <a:spcPts val="0"/>
              </a:spcAft>
              <a:buSzPts val="1600"/>
              <a:buAutoNum type="alphaLcPeriod"/>
            </a:pPr>
            <a:r>
              <a:rPr lang="en" sz="1600"/>
              <a:t>Expect</a:t>
            </a:r>
            <a:endParaRPr sz="1600"/>
          </a:p>
          <a:p>
            <a:pPr indent="-330200" lvl="0" marL="457200" rtl="0" algn="l">
              <a:spcBef>
                <a:spcPts val="0"/>
              </a:spcBef>
              <a:spcAft>
                <a:spcPts val="0"/>
              </a:spcAft>
              <a:buSzPts val="1600"/>
              <a:buAutoNum type="arabicPeriod"/>
            </a:pPr>
            <a:r>
              <a:rPr lang="en" sz="1600"/>
              <a:t>Mocking</a:t>
            </a:r>
            <a:endParaRPr sz="1600"/>
          </a:p>
          <a:p>
            <a:pPr indent="-330200" lvl="1" marL="914400" rtl="0" algn="l">
              <a:spcBef>
                <a:spcPts val="0"/>
              </a:spcBef>
              <a:spcAft>
                <a:spcPts val="0"/>
              </a:spcAft>
              <a:buSzPts val="1600"/>
              <a:buAutoNum type="alphaLcPeriod"/>
            </a:pPr>
            <a:r>
              <a:rPr lang="en" sz="1600"/>
              <a:t>Testing Code with Dependencies</a:t>
            </a:r>
            <a:endParaRPr sz="1600"/>
          </a:p>
          <a:p>
            <a:pPr indent="-330200" lvl="1" marL="914400" rtl="0" algn="l">
              <a:spcBef>
                <a:spcPts val="0"/>
              </a:spcBef>
              <a:spcAft>
                <a:spcPts val="0"/>
              </a:spcAft>
              <a:buSzPts val="1600"/>
              <a:buAutoNum type="alphaLcPeriod"/>
            </a:pPr>
            <a:r>
              <a:rPr lang="en" sz="1600"/>
              <a:t>Installing required packages</a:t>
            </a:r>
            <a:endParaRPr sz="1600"/>
          </a:p>
          <a:p>
            <a:pPr indent="-330200" lvl="1" marL="914400" rtl="0" algn="l">
              <a:spcBef>
                <a:spcPts val="0"/>
              </a:spcBef>
              <a:spcAft>
                <a:spcPts val="0"/>
              </a:spcAft>
              <a:buSzPts val="1600"/>
              <a:buAutoNum type="alphaLcPeriod"/>
            </a:pPr>
            <a:r>
              <a:rPr lang="en" sz="1600"/>
              <a:t>Simulating a fetch request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NPM and Chai</a:t>
            </a:r>
            <a:endParaRPr/>
          </a:p>
        </p:txBody>
      </p:sp>
      <p:sp>
        <p:nvSpPr>
          <p:cNvPr id="87" name="Google Shape;87;p17"/>
          <p:cNvSpPr txBox="1"/>
          <p:nvPr>
            <p:ph idx="1" type="body"/>
          </p:nvPr>
        </p:nvSpPr>
        <p:spPr>
          <a:xfrm>
            <a:off x="387900" y="1185025"/>
            <a:ext cx="39999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Mocha</a:t>
            </a:r>
            <a:endParaRPr b="1"/>
          </a:p>
        </p:txBody>
      </p:sp>
      <p:sp>
        <p:nvSpPr>
          <p:cNvPr id="88" name="Google Shape;88;p17"/>
          <p:cNvSpPr txBox="1"/>
          <p:nvPr>
            <p:ph idx="2" type="body"/>
          </p:nvPr>
        </p:nvSpPr>
        <p:spPr>
          <a:xfrm>
            <a:off x="4756200" y="1185025"/>
            <a:ext cx="39999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Chai</a:t>
            </a:r>
            <a:endParaRPr b="1"/>
          </a:p>
        </p:txBody>
      </p:sp>
      <p:sp>
        <p:nvSpPr>
          <p:cNvPr id="89" name="Google Shape;89;p17"/>
          <p:cNvSpPr txBox="1"/>
          <p:nvPr>
            <p:ph idx="1" type="body"/>
          </p:nvPr>
        </p:nvSpPr>
        <p:spPr>
          <a:xfrm>
            <a:off x="387900" y="2632825"/>
            <a:ext cx="3999900" cy="6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Go learn more:</a:t>
            </a:r>
            <a:br>
              <a:rPr lang="en"/>
            </a:br>
            <a:r>
              <a:rPr lang="en" u="sng">
                <a:solidFill>
                  <a:schemeClr val="hlink"/>
                </a:solidFill>
                <a:hlinkClick r:id="rId3"/>
              </a:rPr>
              <a:t>https://mochajs.org/</a:t>
            </a:r>
            <a:r>
              <a:rPr lang="en"/>
              <a:t> </a:t>
            </a:r>
            <a:endParaRPr/>
          </a:p>
        </p:txBody>
      </p:sp>
      <p:sp>
        <p:nvSpPr>
          <p:cNvPr id="90" name="Google Shape;90;p17"/>
          <p:cNvSpPr txBox="1"/>
          <p:nvPr>
            <p:ph idx="2" type="body"/>
          </p:nvPr>
        </p:nvSpPr>
        <p:spPr>
          <a:xfrm>
            <a:off x="4756200" y="2632825"/>
            <a:ext cx="3999900" cy="6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Go learn more:</a:t>
            </a:r>
            <a:br>
              <a:rPr lang="en"/>
            </a:br>
            <a:r>
              <a:rPr lang="en" u="sng">
                <a:solidFill>
                  <a:schemeClr val="hlink"/>
                </a:solidFill>
                <a:hlinkClick r:id="rId4"/>
              </a:rPr>
              <a:t>https://www.chaijs.com/</a:t>
            </a:r>
            <a:r>
              <a:rPr lang="en"/>
              <a:t> </a:t>
            </a:r>
            <a:endParaRPr/>
          </a:p>
        </p:txBody>
      </p:sp>
      <p:sp>
        <p:nvSpPr>
          <p:cNvPr id="91" name="Google Shape;91;p17"/>
          <p:cNvSpPr txBox="1"/>
          <p:nvPr>
            <p:ph idx="1" type="body"/>
          </p:nvPr>
        </p:nvSpPr>
        <p:spPr>
          <a:xfrm>
            <a:off x="379950" y="1671825"/>
            <a:ext cx="3999900" cy="3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NPM use the following command to install Mocha:</a:t>
            </a:r>
            <a:endParaRPr/>
          </a:p>
        </p:txBody>
      </p:sp>
      <p:sp>
        <p:nvSpPr>
          <p:cNvPr id="92" name="Google Shape;92;p17"/>
          <p:cNvSpPr txBox="1"/>
          <p:nvPr>
            <p:ph idx="2" type="body"/>
          </p:nvPr>
        </p:nvSpPr>
        <p:spPr>
          <a:xfrm>
            <a:off x="4748250" y="1671825"/>
            <a:ext cx="3999900" cy="55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Using NPM use the following command to install Mocha:</a:t>
            </a:r>
            <a:endParaRPr/>
          </a:p>
        </p:txBody>
      </p:sp>
      <p:sp>
        <p:nvSpPr>
          <p:cNvPr id="93" name="Google Shape;93;p17"/>
          <p:cNvSpPr txBox="1"/>
          <p:nvPr/>
        </p:nvSpPr>
        <p:spPr>
          <a:xfrm>
            <a:off x="387900" y="2284000"/>
            <a:ext cx="3000000" cy="3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CDCDC"/>
                </a:solidFill>
                <a:latin typeface="Consolas"/>
                <a:ea typeface="Consolas"/>
                <a:cs typeface="Consolas"/>
                <a:sym typeface="Consolas"/>
              </a:rPr>
              <a:t>npm install mocha --save-dev</a:t>
            </a:r>
            <a:br>
              <a:rPr lang="en" sz="1100">
                <a:solidFill>
                  <a:srgbClr val="DCDCDC"/>
                </a:solidFill>
                <a:latin typeface="Consolas"/>
                <a:ea typeface="Consolas"/>
                <a:cs typeface="Consolas"/>
                <a:sym typeface="Consolas"/>
              </a:rPr>
            </a:br>
            <a:endParaRPr/>
          </a:p>
        </p:txBody>
      </p:sp>
      <p:sp>
        <p:nvSpPr>
          <p:cNvPr id="94" name="Google Shape;94;p17"/>
          <p:cNvSpPr txBox="1"/>
          <p:nvPr/>
        </p:nvSpPr>
        <p:spPr>
          <a:xfrm>
            <a:off x="4756200" y="2284000"/>
            <a:ext cx="3000000" cy="3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CDCDC"/>
                </a:solidFill>
                <a:latin typeface="Consolas"/>
                <a:ea typeface="Consolas"/>
                <a:cs typeface="Consolas"/>
                <a:sym typeface="Consolas"/>
              </a:rPr>
              <a:t>npm install chai --save-dev</a:t>
            </a:r>
            <a:endParaRPr/>
          </a:p>
        </p:txBody>
      </p:sp>
      <p:sp>
        <p:nvSpPr>
          <p:cNvPr id="95" name="Google Shape;95;p17"/>
          <p:cNvSpPr txBox="1"/>
          <p:nvPr>
            <p:ph idx="1" type="body"/>
          </p:nvPr>
        </p:nvSpPr>
        <p:spPr>
          <a:xfrm>
            <a:off x="452725" y="3752525"/>
            <a:ext cx="8368200" cy="37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ES6 with mocha you’re going to need all the babel we had in the past but we’re also going to have to download one more part of babel which is “</a:t>
            </a:r>
            <a:r>
              <a:rPr lang="en" sz="1100">
                <a:solidFill>
                  <a:srgbClr val="DCDCDC"/>
                </a:solidFill>
                <a:latin typeface="Consolas"/>
                <a:ea typeface="Consolas"/>
                <a:cs typeface="Consolas"/>
                <a:sym typeface="Consolas"/>
              </a:rPr>
              <a:t>@babel/register</a:t>
            </a:r>
            <a:r>
              <a:rPr lang="en"/>
              <a:t>” which you can install with the following command: </a:t>
            </a:r>
            <a:endParaRPr/>
          </a:p>
        </p:txBody>
      </p:sp>
      <p:sp>
        <p:nvSpPr>
          <p:cNvPr id="96" name="Google Shape;96;p17"/>
          <p:cNvSpPr txBox="1"/>
          <p:nvPr>
            <p:ph idx="1" type="body"/>
          </p:nvPr>
        </p:nvSpPr>
        <p:spPr>
          <a:xfrm>
            <a:off x="2572050" y="3302200"/>
            <a:ext cx="3999900" cy="373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Other dependencies we’ll need</a:t>
            </a:r>
            <a:endParaRPr b="1"/>
          </a:p>
        </p:txBody>
      </p:sp>
      <p:sp>
        <p:nvSpPr>
          <p:cNvPr id="97" name="Google Shape;97;p17"/>
          <p:cNvSpPr txBox="1"/>
          <p:nvPr/>
        </p:nvSpPr>
        <p:spPr>
          <a:xfrm>
            <a:off x="1004325" y="4524650"/>
            <a:ext cx="4481400" cy="37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CDCDC"/>
                </a:solidFill>
                <a:latin typeface="Consolas"/>
                <a:ea typeface="Consolas"/>
                <a:cs typeface="Consolas"/>
                <a:sym typeface="Consolas"/>
              </a:rPr>
              <a:t>npm install @babel/register --save-dev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our First Test (After we develop)</a:t>
            </a:r>
            <a:endParaRPr/>
          </a:p>
        </p:txBody>
      </p:sp>
      <p:sp>
        <p:nvSpPr>
          <p:cNvPr id="103" name="Google Shape;103;p18"/>
          <p:cNvSpPr txBox="1"/>
          <p:nvPr>
            <p:ph idx="1" type="body"/>
          </p:nvPr>
        </p:nvSpPr>
        <p:spPr>
          <a:xfrm>
            <a:off x="387900" y="126122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Example App Code (js/main.js)</a:t>
            </a:r>
            <a:endParaRPr/>
          </a:p>
        </p:txBody>
      </p:sp>
      <p:sp>
        <p:nvSpPr>
          <p:cNvPr id="104" name="Google Shape;104;p18"/>
          <p:cNvSpPr txBox="1"/>
          <p:nvPr>
            <p:ph idx="2" type="body"/>
          </p:nvPr>
        </p:nvSpPr>
        <p:spPr>
          <a:xfrm>
            <a:off x="4756200" y="126122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Test Code (test/main_test.js)</a:t>
            </a:r>
            <a:endParaRPr/>
          </a:p>
          <a:p>
            <a:pPr indent="0" lvl="0" marL="0" rtl="0" algn="l">
              <a:spcBef>
                <a:spcPts val="1600"/>
              </a:spcBef>
              <a:spcAft>
                <a:spcPts val="1600"/>
              </a:spcAft>
              <a:buNone/>
            </a:pPr>
            <a:r>
              <a:t/>
            </a:r>
            <a:endParaRPr/>
          </a:p>
        </p:txBody>
      </p:sp>
      <p:sp>
        <p:nvSpPr>
          <p:cNvPr id="105" name="Google Shape;105;p18"/>
          <p:cNvSpPr txBox="1"/>
          <p:nvPr/>
        </p:nvSpPr>
        <p:spPr>
          <a:xfrm>
            <a:off x="387900" y="1783600"/>
            <a:ext cx="3654600" cy="20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our first app code.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this will add multiple numbers</a:t>
            </a:r>
            <a:br>
              <a:rPr lang="en" sz="1150">
                <a:solidFill>
                  <a:srgbClr val="F06292"/>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 as well note we’ve exported the func</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export</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addNumbers(...numbers)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total = </a:t>
            </a:r>
            <a:r>
              <a:rPr lang="en" sz="1150">
                <a:solidFill>
                  <a:srgbClr val="FBC02D"/>
                </a:solidFill>
                <a:latin typeface="Roboto Mono"/>
                <a:ea typeface="Roboto Mono"/>
                <a:cs typeface="Roboto Mono"/>
                <a:sym typeface="Roboto Mono"/>
              </a:rPr>
              <a:t>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numbers.forEach((number) =&gt;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total += number;</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return</a:t>
            </a:r>
            <a:r>
              <a:rPr lang="en" sz="1150">
                <a:solidFill>
                  <a:srgbClr val="ECEFF1"/>
                </a:solidFill>
                <a:latin typeface="Roboto Mono"/>
                <a:ea typeface="Roboto Mono"/>
                <a:cs typeface="Roboto Mono"/>
                <a:sym typeface="Roboto Mono"/>
              </a:rPr>
              <a:t> total;</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06" name="Google Shape;106;p18"/>
          <p:cNvSpPr txBox="1"/>
          <p:nvPr/>
        </p:nvSpPr>
        <p:spPr>
          <a:xfrm>
            <a:off x="4578175" y="1578925"/>
            <a:ext cx="4498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we’re going to import chai </a:t>
            </a:r>
            <a:br>
              <a:rPr lang="en" sz="1150">
                <a:solidFill>
                  <a:srgbClr val="4DD0E1"/>
                </a:solidFill>
                <a:latin typeface="Roboto Mono"/>
                <a:ea typeface="Roboto Mono"/>
                <a:cs typeface="Roboto Mono"/>
                <a:sym typeface="Roboto Mono"/>
              </a:rPr>
            </a:br>
            <a:r>
              <a:rPr lang="en" sz="1150">
                <a:solidFill>
                  <a:srgbClr val="4DD0E1"/>
                </a:solidFill>
                <a:latin typeface="Roboto Mono"/>
                <a:ea typeface="Roboto Mono"/>
                <a:cs typeface="Roboto Mono"/>
                <a:sym typeface="Roboto Mono"/>
              </a:rPr>
              <a:t>import</a:t>
            </a:r>
            <a:r>
              <a:rPr lang="en" sz="1150">
                <a:solidFill>
                  <a:srgbClr val="ECEFF1"/>
                </a:solidFill>
                <a:latin typeface="Roboto Mono"/>
                <a:ea typeface="Roboto Mono"/>
                <a:cs typeface="Roboto Mono"/>
                <a:sym typeface="Roboto Mono"/>
              </a:rPr>
              <a:t> { expect, assert } </a:t>
            </a:r>
            <a:r>
              <a:rPr lang="en" sz="1150">
                <a:solidFill>
                  <a:srgbClr val="4DD0E1"/>
                </a:solidFill>
                <a:latin typeface="Roboto Mono"/>
                <a:ea typeface="Roboto Mono"/>
                <a:cs typeface="Roboto Mono"/>
                <a:sym typeface="Roboto Mono"/>
              </a:rPr>
              <a:t>from</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'chai'</a:t>
            </a:r>
            <a:r>
              <a:rPr lang="en" sz="1150">
                <a:solidFill>
                  <a:srgbClr val="ECEFF1"/>
                </a:solidFill>
                <a:latin typeface="Roboto Mono"/>
                <a:ea typeface="Roboto Mono"/>
                <a:cs typeface="Roboto Mono"/>
                <a:sym typeface="Roboto Mono"/>
              </a:rPr>
              <a:t>;</a:t>
            </a:r>
            <a:br>
              <a:rPr lang="en" sz="1150">
                <a:solidFill>
                  <a:srgbClr val="ECEFF1"/>
                </a:solidFill>
                <a:latin typeface="Roboto Mono"/>
                <a:ea typeface="Roboto Mono"/>
                <a:cs typeface="Roboto Mono"/>
                <a:sym typeface="Roboto Mono"/>
              </a:rPr>
            </a:br>
            <a:r>
              <a:rPr lang="en" sz="1150">
                <a:solidFill>
                  <a:srgbClr val="F06292"/>
                </a:solidFill>
                <a:latin typeface="Roboto Mono"/>
                <a:ea typeface="Roboto Mono"/>
                <a:cs typeface="Roboto Mono"/>
                <a:sym typeface="Roboto Mono"/>
              </a:rPr>
              <a:t>// we’re going to import our function.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import</a:t>
            </a:r>
            <a:r>
              <a:rPr lang="en" sz="1150">
                <a:solidFill>
                  <a:srgbClr val="ECEFF1"/>
                </a:solidFill>
                <a:latin typeface="Roboto Mono"/>
                <a:ea typeface="Roboto Mono"/>
                <a:cs typeface="Roboto Mono"/>
                <a:sym typeface="Roboto Mono"/>
              </a:rPr>
              <a:t> { addNumbers } </a:t>
            </a:r>
            <a:r>
              <a:rPr lang="en" sz="1150">
                <a:solidFill>
                  <a:srgbClr val="4DD0E1"/>
                </a:solidFill>
                <a:latin typeface="Roboto Mono"/>
                <a:ea typeface="Roboto Mono"/>
                <a:cs typeface="Roboto Mono"/>
                <a:sym typeface="Roboto Mono"/>
              </a:rPr>
              <a:t>from</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'../js/main.js'</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describe the group of tests in a readable way.</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describe(</a:t>
            </a:r>
            <a:r>
              <a:rPr lang="en" sz="1150">
                <a:solidFill>
                  <a:srgbClr val="9CCC65"/>
                </a:solidFill>
                <a:latin typeface="Roboto Mono"/>
                <a:ea typeface="Roboto Mono"/>
                <a:cs typeface="Roboto Mono"/>
                <a:sym typeface="Roboto Mono"/>
              </a:rPr>
              <a:t>"Test our main.js file"</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br>
              <a:rPr lang="en" sz="1150">
                <a:solidFill>
                  <a:srgbClr val="ECEFF1"/>
                </a:solidFill>
                <a:latin typeface="Roboto Mono"/>
                <a:ea typeface="Roboto Mono"/>
                <a:cs typeface="Roboto Mono"/>
                <a:sym typeface="Roboto Mono"/>
              </a:rPr>
            </a:b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describe the test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it(</a:t>
            </a:r>
            <a:r>
              <a:rPr lang="en" sz="1150">
                <a:solidFill>
                  <a:srgbClr val="9CCC65"/>
                </a:solidFill>
                <a:latin typeface="Roboto Mono"/>
                <a:ea typeface="Roboto Mono"/>
                <a:cs typeface="Roboto Mono"/>
                <a:sym typeface="Roboto Mono"/>
              </a:rPr>
              <a:t>"test 2 numbers in addNumbers"</a:t>
            </a: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function</a:t>
            </a: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expectedSum = </a:t>
            </a:r>
            <a:r>
              <a:rPr lang="en" sz="1150">
                <a:solidFill>
                  <a:srgbClr val="FBC02D"/>
                </a:solidFill>
                <a:latin typeface="Roboto Mono"/>
                <a:ea typeface="Roboto Mono"/>
                <a:cs typeface="Roboto Mono"/>
                <a:sym typeface="Roboto Mono"/>
              </a:rPr>
              <a:t>5</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F06292"/>
                </a:solidFill>
                <a:latin typeface="Roboto Mono"/>
                <a:ea typeface="Roboto Mono"/>
                <a:cs typeface="Roboto Mono"/>
                <a:sym typeface="Roboto Mono"/>
              </a:rPr>
              <a:t>// assert.equal from chai, we check if the</a:t>
            </a: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F06292"/>
                </a:solidFill>
                <a:latin typeface="Roboto Mono"/>
                <a:ea typeface="Roboto Mono"/>
                <a:cs typeface="Roboto Mono"/>
                <a:sym typeface="Roboto Mono"/>
              </a:rPr>
              <a:t>    // function gives the same as our expectedSum</a:t>
            </a:r>
            <a:br>
              <a:rPr lang="en" sz="1150">
                <a:solidFill>
                  <a:srgbClr val="F06292"/>
                </a:solidFill>
                <a:latin typeface="Roboto Mono"/>
                <a:ea typeface="Roboto Mono"/>
                <a:cs typeface="Roboto Mono"/>
                <a:sym typeface="Roboto Mono"/>
              </a:rPr>
            </a:br>
            <a:endParaRPr sz="1150">
              <a:solidFill>
                <a:srgbClr val="F06292"/>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assert.equal(addNumbers(</a:t>
            </a:r>
            <a:r>
              <a:rPr lang="en" sz="1150">
                <a:solidFill>
                  <a:srgbClr val="FBC02D"/>
                </a:solidFill>
                <a:latin typeface="Roboto Mono"/>
                <a:ea typeface="Roboto Mono"/>
                <a:cs typeface="Roboto Mono"/>
                <a:sym typeface="Roboto Mono"/>
              </a:rPr>
              <a:t>2</a:t>
            </a:r>
            <a:r>
              <a:rPr lang="en" sz="1150">
                <a:solidFill>
                  <a:srgbClr val="ECEFF1"/>
                </a:solidFill>
                <a:latin typeface="Roboto Mono"/>
                <a:ea typeface="Roboto Mono"/>
                <a:cs typeface="Roboto Mono"/>
                <a:sym typeface="Roboto Mono"/>
              </a:rPr>
              <a:t>,</a:t>
            </a:r>
            <a:r>
              <a:rPr lang="en" sz="1150">
                <a:solidFill>
                  <a:srgbClr val="FBC02D"/>
                </a:solidFill>
                <a:latin typeface="Roboto Mono"/>
                <a:ea typeface="Roboto Mono"/>
                <a:cs typeface="Roboto Mono"/>
                <a:sym typeface="Roboto Mono"/>
              </a:rPr>
              <a:t>3</a:t>
            </a:r>
            <a:r>
              <a:rPr lang="en" sz="1150">
                <a:solidFill>
                  <a:srgbClr val="ECEFF1"/>
                </a:solidFill>
                <a:latin typeface="Roboto Mono"/>
                <a:ea typeface="Roboto Mono"/>
                <a:cs typeface="Roboto Mono"/>
                <a:sym typeface="Roboto Mono"/>
              </a:rPr>
              <a:t>), expectedSum);</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07" name="Google Shape;107;p18"/>
          <p:cNvSpPr txBox="1"/>
          <p:nvPr>
            <p:ph idx="1" type="body"/>
          </p:nvPr>
        </p:nvSpPr>
        <p:spPr>
          <a:xfrm>
            <a:off x="387900" y="401057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Note: We have to export our functions so that we can import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Executing Our First Test</a:t>
            </a:r>
            <a:endParaRPr/>
          </a:p>
        </p:txBody>
      </p:sp>
      <p:sp>
        <p:nvSpPr>
          <p:cNvPr id="113" name="Google Shape;113;p19"/>
          <p:cNvSpPr txBox="1"/>
          <p:nvPr>
            <p:ph idx="1" type="body"/>
          </p:nvPr>
        </p:nvSpPr>
        <p:spPr>
          <a:xfrm>
            <a:off x="387900" y="1185013"/>
            <a:ext cx="3999900" cy="30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our code and our tests written, we need to be able to run our tests.</a:t>
            </a:r>
            <a:endParaRPr/>
          </a:p>
          <a:p>
            <a:pPr indent="0" lvl="0" marL="0" rtl="0" algn="l">
              <a:spcBef>
                <a:spcPts val="1600"/>
              </a:spcBef>
              <a:spcAft>
                <a:spcPts val="0"/>
              </a:spcAft>
              <a:buNone/>
            </a:pPr>
            <a:r>
              <a:rPr lang="en"/>
              <a:t>We are going to use the Mocha test runner to execute the package with the following command:</a:t>
            </a:r>
            <a:br>
              <a:rPr lang="en"/>
            </a:br>
            <a:r>
              <a:rPr lang="en"/>
              <a:t>“</a:t>
            </a:r>
            <a:r>
              <a:rPr lang="en" sz="1100">
                <a:solidFill>
                  <a:srgbClr val="DCDCDC"/>
                </a:solidFill>
                <a:latin typeface="Consolas"/>
                <a:ea typeface="Consolas"/>
                <a:cs typeface="Consolas"/>
                <a:sym typeface="Consolas"/>
              </a:rPr>
              <a:t>npx mocha --require @babel/register</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Note: the “</a:t>
            </a:r>
            <a:r>
              <a:rPr lang="en" sz="1100">
                <a:solidFill>
                  <a:srgbClr val="DCDCDC"/>
                </a:solidFill>
                <a:latin typeface="Consolas"/>
                <a:ea typeface="Consolas"/>
                <a:cs typeface="Consolas"/>
                <a:sym typeface="Consolas"/>
              </a:rPr>
              <a:t>--require @babel/register</a:t>
            </a:r>
            <a:r>
              <a:rPr lang="en"/>
              <a:t>” will transform the code into es5 code to be tested. Into the “preset”.</a:t>
            </a:r>
            <a:endParaRPr/>
          </a:p>
        </p:txBody>
      </p:sp>
      <p:sp>
        <p:nvSpPr>
          <p:cNvPr id="114" name="Google Shape;114;p19"/>
          <p:cNvSpPr txBox="1"/>
          <p:nvPr>
            <p:ph idx="2" type="body"/>
          </p:nvPr>
        </p:nvSpPr>
        <p:spPr>
          <a:xfrm>
            <a:off x="4756200" y="1185025"/>
            <a:ext cx="3999900" cy="3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Output of command</a:t>
            </a:r>
            <a:br>
              <a:rPr lang="en"/>
            </a:br>
            <a:r>
              <a:rPr lang="en" sz="1100">
                <a:solidFill>
                  <a:srgbClr val="DCDCDC"/>
                </a:solidFill>
                <a:latin typeface="Consolas"/>
                <a:ea typeface="Consolas"/>
                <a:cs typeface="Consolas"/>
                <a:sym typeface="Consolas"/>
              </a:rPr>
              <a:t>npx mocha --require @babel/register</a:t>
            </a:r>
            <a:endParaRPr/>
          </a:p>
          <a:p>
            <a:pPr indent="0" lvl="0" marL="0" rtl="0" algn="l">
              <a:spcBef>
                <a:spcPts val="1600"/>
              </a:spcBef>
              <a:spcAft>
                <a:spcPts val="1600"/>
              </a:spcAft>
              <a:buNone/>
            </a:pPr>
            <a:r>
              <a:t/>
            </a:r>
            <a:endParaRPr/>
          </a:p>
        </p:txBody>
      </p:sp>
      <p:pic>
        <p:nvPicPr>
          <p:cNvPr id="115" name="Google Shape;115;p19"/>
          <p:cNvPicPr preferRelativeResize="0"/>
          <p:nvPr/>
        </p:nvPicPr>
        <p:blipFill>
          <a:blip r:embed="rId3">
            <a:alphaModFix/>
          </a:blip>
          <a:stretch>
            <a:fillRect/>
          </a:stretch>
        </p:blipFill>
        <p:spPr>
          <a:xfrm>
            <a:off x="4817075" y="1752163"/>
            <a:ext cx="3774200" cy="1804075"/>
          </a:xfrm>
          <a:prstGeom prst="rect">
            <a:avLst/>
          </a:prstGeom>
          <a:noFill/>
          <a:ln>
            <a:noFill/>
          </a:ln>
        </p:spPr>
      </p:pic>
      <p:sp>
        <p:nvSpPr>
          <p:cNvPr id="116" name="Google Shape;116;p19"/>
          <p:cNvSpPr txBox="1"/>
          <p:nvPr>
            <p:ph idx="2" type="body"/>
          </p:nvPr>
        </p:nvSpPr>
        <p:spPr>
          <a:xfrm>
            <a:off x="4756200" y="3590700"/>
            <a:ext cx="4217100" cy="31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well we don’t want to remember this command every type we run a test: change package.json</a:t>
            </a:r>
            <a:endParaRPr/>
          </a:p>
        </p:txBody>
      </p:sp>
      <p:sp>
        <p:nvSpPr>
          <p:cNvPr id="117" name="Google Shape;117;p19"/>
          <p:cNvSpPr txBox="1"/>
          <p:nvPr/>
        </p:nvSpPr>
        <p:spPr>
          <a:xfrm>
            <a:off x="4817075" y="4164275"/>
            <a:ext cx="4257600" cy="6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69D85"/>
                </a:solidFill>
                <a:latin typeface="Consolas"/>
                <a:ea typeface="Consolas"/>
                <a:cs typeface="Consolas"/>
                <a:sym typeface="Consolas"/>
              </a:rPr>
              <a:t>  </a:t>
            </a:r>
            <a:r>
              <a:rPr lang="en" sz="1100">
                <a:solidFill>
                  <a:srgbClr val="D69D85"/>
                </a:solidFill>
                <a:latin typeface="Consolas"/>
                <a:ea typeface="Consolas"/>
                <a:cs typeface="Consolas"/>
                <a:sym typeface="Consolas"/>
              </a:rPr>
              <a:t>"scripts"</a:t>
            </a:r>
            <a:r>
              <a:rPr lang="en" sz="1100">
                <a:solidFill>
                  <a:srgbClr val="DCDCDC"/>
                </a:solidFill>
                <a:latin typeface="Consolas"/>
                <a:ea typeface="Consolas"/>
                <a:cs typeface="Consolas"/>
                <a:sym typeface="Consolas"/>
              </a:rPr>
              <a:t>: {</a:t>
            </a:r>
            <a:br>
              <a:rPr lang="en" sz="1100">
                <a:solidFill>
                  <a:srgbClr val="DCDCDC"/>
                </a:solidFill>
                <a:latin typeface="Consolas"/>
                <a:ea typeface="Consolas"/>
                <a:cs typeface="Consolas"/>
                <a:sym typeface="Consolas"/>
              </a:rPr>
            </a:br>
            <a:r>
              <a:rPr lang="en" sz="1100">
                <a:solidFill>
                  <a:srgbClr val="DCDCDC"/>
                </a:solidFill>
                <a:latin typeface="Consolas"/>
                <a:ea typeface="Consolas"/>
                <a:cs typeface="Consolas"/>
                <a:sym typeface="Consolas"/>
              </a:rPr>
              <a:t>    </a:t>
            </a:r>
            <a:r>
              <a:rPr lang="en" sz="1100">
                <a:solidFill>
                  <a:srgbClr val="9CDCFE"/>
                </a:solidFill>
                <a:latin typeface="Consolas"/>
                <a:ea typeface="Consolas"/>
                <a:cs typeface="Consolas"/>
                <a:sym typeface="Consolas"/>
              </a:rPr>
              <a:t>"test"</a:t>
            </a:r>
            <a:r>
              <a:rPr lang="en" sz="1100">
                <a:solidFill>
                  <a:srgbClr val="DCDCDC"/>
                </a:solidFill>
                <a:latin typeface="Consolas"/>
                <a:ea typeface="Consolas"/>
                <a:cs typeface="Consolas"/>
                <a:sym typeface="Consolas"/>
              </a:rPr>
              <a:t>: </a:t>
            </a:r>
            <a:r>
              <a:rPr lang="en" sz="1100">
                <a:solidFill>
                  <a:srgbClr val="D69D85"/>
                </a:solidFill>
                <a:latin typeface="Consolas"/>
                <a:ea typeface="Consolas"/>
                <a:cs typeface="Consolas"/>
                <a:sym typeface="Consolas"/>
              </a:rPr>
              <a:t>"npx mocha --require @babel/register"</a:t>
            </a:r>
            <a:br>
              <a:rPr lang="en" sz="1100">
                <a:solidFill>
                  <a:srgbClr val="DCDCDC"/>
                </a:solidFill>
                <a:latin typeface="Consolas"/>
                <a:ea typeface="Consolas"/>
                <a:cs typeface="Consolas"/>
                <a:sym typeface="Consolas"/>
              </a:rPr>
            </a:br>
            <a:r>
              <a:rPr lang="en" sz="1100">
                <a:solidFill>
                  <a:srgbClr val="DCDCDC"/>
                </a:solidFill>
                <a:latin typeface="Consolas"/>
                <a:ea typeface="Consolas"/>
                <a:cs typeface="Consolas"/>
                <a:sym typeface="Consola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123" name="Google Shape;123;p20"/>
          <p:cNvSpPr txBox="1"/>
          <p:nvPr>
            <p:ph idx="2" type="body"/>
          </p:nvPr>
        </p:nvSpPr>
        <p:spPr>
          <a:xfrm>
            <a:off x="4946900" y="1086825"/>
            <a:ext cx="42972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sz="1600"/>
              <a:t>Expectations</a:t>
            </a:r>
            <a:endParaRPr sz="1600"/>
          </a:p>
          <a:p>
            <a:pPr indent="-330200" lvl="0" marL="457200" rtl="0" algn="l">
              <a:spcBef>
                <a:spcPts val="0"/>
              </a:spcBef>
              <a:spcAft>
                <a:spcPts val="0"/>
              </a:spcAft>
              <a:buSzPts val="1600"/>
              <a:buAutoNum type="arabicPeriod"/>
            </a:pPr>
            <a:r>
              <a:rPr lang="en" sz="1600"/>
              <a:t>Review of Mocha and Chai</a:t>
            </a:r>
            <a:endParaRPr sz="1600"/>
          </a:p>
          <a:p>
            <a:pPr indent="-330200" lvl="1" marL="914400" rtl="0" algn="l">
              <a:spcBef>
                <a:spcPts val="0"/>
              </a:spcBef>
              <a:spcAft>
                <a:spcPts val="0"/>
              </a:spcAft>
              <a:buSzPts val="1600"/>
              <a:buAutoNum type="alphaLcPeriod"/>
            </a:pPr>
            <a:r>
              <a:rPr lang="en" sz="1600"/>
              <a:t>Installing NPM and Chai</a:t>
            </a:r>
            <a:endParaRPr sz="1600"/>
          </a:p>
          <a:p>
            <a:pPr indent="-330200" lvl="1" marL="914400" rtl="0" algn="l">
              <a:spcBef>
                <a:spcPts val="0"/>
              </a:spcBef>
              <a:spcAft>
                <a:spcPts val="0"/>
              </a:spcAft>
              <a:buSzPts val="1600"/>
              <a:buAutoNum type="alphaLcPeriod"/>
            </a:pPr>
            <a:r>
              <a:rPr lang="en" sz="1600"/>
              <a:t>Writing our First Test</a:t>
            </a:r>
            <a:endParaRPr sz="1600"/>
          </a:p>
          <a:p>
            <a:pPr indent="-330200" lvl="1" marL="914400" rtl="0" algn="l">
              <a:spcBef>
                <a:spcPts val="0"/>
              </a:spcBef>
              <a:spcAft>
                <a:spcPts val="0"/>
              </a:spcAft>
              <a:buSzPts val="1600"/>
              <a:buAutoNum type="alphaLcPeriod"/>
            </a:pPr>
            <a:r>
              <a:rPr lang="en" sz="1600"/>
              <a:t>Executing our First Test</a:t>
            </a:r>
            <a:endParaRPr sz="1600"/>
          </a:p>
          <a:p>
            <a:pPr indent="-330200" lvl="0" marL="457200" rtl="0" algn="l">
              <a:spcBef>
                <a:spcPts val="0"/>
              </a:spcBef>
              <a:spcAft>
                <a:spcPts val="0"/>
              </a:spcAft>
              <a:buSzPts val="1600"/>
              <a:buAutoNum type="arabicPeriod"/>
            </a:pPr>
            <a:r>
              <a:rPr lang="en" sz="1600"/>
              <a:t>Checking if a Unit is what we expect</a:t>
            </a:r>
            <a:endParaRPr sz="1600"/>
          </a:p>
          <a:p>
            <a:pPr indent="-330200" lvl="0" marL="457200" rtl="0" algn="l">
              <a:spcBef>
                <a:spcPts val="0"/>
              </a:spcBef>
              <a:spcAft>
                <a:spcPts val="0"/>
              </a:spcAft>
              <a:buSzPts val="1600"/>
              <a:buAutoNum type="arabicPeriod"/>
            </a:pPr>
            <a:r>
              <a:rPr lang="en" sz="1600"/>
              <a:t>Chai a Deeper look at</a:t>
            </a:r>
            <a:endParaRPr sz="1600"/>
          </a:p>
          <a:p>
            <a:pPr indent="-330200" lvl="1" marL="914400" rtl="0" algn="l">
              <a:spcBef>
                <a:spcPts val="0"/>
              </a:spcBef>
              <a:spcAft>
                <a:spcPts val="0"/>
              </a:spcAft>
              <a:buSzPts val="1600"/>
              <a:buAutoNum type="alphaLcPeriod"/>
            </a:pPr>
            <a:r>
              <a:rPr lang="en" sz="1600"/>
              <a:t>Assert</a:t>
            </a:r>
            <a:endParaRPr sz="1600"/>
          </a:p>
          <a:p>
            <a:pPr indent="-330200" lvl="1" marL="914400" rtl="0" algn="l">
              <a:spcBef>
                <a:spcPts val="0"/>
              </a:spcBef>
              <a:spcAft>
                <a:spcPts val="0"/>
              </a:spcAft>
              <a:buSzPts val="1600"/>
              <a:buAutoNum type="alphaLcPeriod"/>
            </a:pPr>
            <a:r>
              <a:rPr lang="en" sz="1600"/>
              <a:t>Should</a:t>
            </a:r>
            <a:endParaRPr sz="1600"/>
          </a:p>
          <a:p>
            <a:pPr indent="-330200" lvl="1" marL="914400" rtl="0" algn="l">
              <a:spcBef>
                <a:spcPts val="0"/>
              </a:spcBef>
              <a:spcAft>
                <a:spcPts val="0"/>
              </a:spcAft>
              <a:buSzPts val="1600"/>
              <a:buAutoNum type="alphaLcPeriod"/>
            </a:pPr>
            <a:r>
              <a:rPr lang="en" sz="1600"/>
              <a:t>Expect</a:t>
            </a:r>
            <a:endParaRPr sz="1600"/>
          </a:p>
          <a:p>
            <a:pPr indent="-330200" lvl="0" marL="457200" rtl="0" algn="l">
              <a:spcBef>
                <a:spcPts val="0"/>
              </a:spcBef>
              <a:spcAft>
                <a:spcPts val="0"/>
              </a:spcAft>
              <a:buSzPts val="1600"/>
              <a:buAutoNum type="arabicPeriod"/>
            </a:pPr>
            <a:r>
              <a:rPr lang="en" sz="1600"/>
              <a:t>Mocking</a:t>
            </a:r>
            <a:endParaRPr sz="1600"/>
          </a:p>
          <a:p>
            <a:pPr indent="-330200" lvl="1" marL="914400" rtl="0" algn="l">
              <a:spcBef>
                <a:spcPts val="0"/>
              </a:spcBef>
              <a:spcAft>
                <a:spcPts val="0"/>
              </a:spcAft>
              <a:buSzPts val="1600"/>
              <a:buAutoNum type="alphaLcPeriod"/>
            </a:pPr>
            <a:r>
              <a:rPr lang="en" sz="1600"/>
              <a:t>Testing Code with Dependencies</a:t>
            </a:r>
            <a:endParaRPr sz="1600"/>
          </a:p>
          <a:p>
            <a:pPr indent="-330200" lvl="1" marL="914400" rtl="0" algn="l">
              <a:spcBef>
                <a:spcPts val="0"/>
              </a:spcBef>
              <a:spcAft>
                <a:spcPts val="0"/>
              </a:spcAft>
              <a:buSzPts val="1600"/>
              <a:buAutoNum type="alphaLcPeriod"/>
            </a:pPr>
            <a:r>
              <a:rPr lang="en" sz="1600"/>
              <a:t>Installing required packages</a:t>
            </a:r>
            <a:endParaRPr sz="1600"/>
          </a:p>
          <a:p>
            <a:pPr indent="-330200" lvl="1" marL="914400" rtl="0" algn="l">
              <a:spcBef>
                <a:spcPts val="0"/>
              </a:spcBef>
              <a:spcAft>
                <a:spcPts val="0"/>
              </a:spcAft>
              <a:buSzPts val="1600"/>
              <a:buAutoNum type="alphaLcPeriod"/>
            </a:pPr>
            <a:r>
              <a:rPr lang="en" sz="1600"/>
              <a:t>Simulating a fetch request</a:t>
            </a:r>
            <a:endParaRPr sz="1600"/>
          </a:p>
          <a:p>
            <a:pPr indent="-330200" lvl="0" marL="457200" rtl="0" algn="l">
              <a:spcBef>
                <a:spcPts val="0"/>
              </a:spcBef>
              <a:spcAft>
                <a:spcPts val="0"/>
              </a:spcAft>
              <a:buSzPts val="1600"/>
              <a:buAutoNum type="arabicPeriod"/>
            </a:pPr>
            <a:r>
              <a:rPr lang="en" sz="1600"/>
              <a:t>Examples</a:t>
            </a:r>
            <a:endParaRPr sz="1600"/>
          </a:p>
          <a:p>
            <a:pPr indent="0" lvl="0" marL="457200" rtl="0" algn="l">
              <a:spcBef>
                <a:spcPts val="1600"/>
              </a:spcBef>
              <a:spcAft>
                <a:spcPts val="0"/>
              </a:spcAft>
              <a:buNone/>
            </a:pPr>
            <a:r>
              <a:t/>
            </a:r>
            <a:endParaRPr sz="1600"/>
          </a:p>
          <a:p>
            <a:pPr indent="0" lvl="0" marL="45720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Checking if a Unit is what we expect</a:t>
            </a:r>
            <a:endParaRPr/>
          </a:p>
        </p:txBody>
      </p:sp>
      <p:sp>
        <p:nvSpPr>
          <p:cNvPr id="129" name="Google Shape;129;p21"/>
          <p:cNvSpPr txBox="1"/>
          <p:nvPr>
            <p:ph idx="1" type="body"/>
          </p:nvPr>
        </p:nvSpPr>
        <p:spPr>
          <a:xfrm>
            <a:off x="387900" y="1205200"/>
            <a:ext cx="8453100" cy="24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testing of all sorts you need to check your units (classes/functions) are going to be what you expect.</a:t>
            </a:r>
            <a:endParaRPr/>
          </a:p>
          <a:p>
            <a:pPr indent="0" lvl="0" marL="0" rtl="0" algn="l">
              <a:spcBef>
                <a:spcPts val="1600"/>
              </a:spcBef>
              <a:spcAft>
                <a:spcPts val="0"/>
              </a:spcAft>
              <a:buNone/>
            </a:pPr>
            <a:r>
              <a:rPr lang="en"/>
              <a:t>We’ve discussed that we’re going to use “Chai” as our assertion library. Chai has a few assertion “styles” that we’re going to discuss: Assert, Should, and Expect.</a:t>
            </a:r>
            <a:endParaRPr/>
          </a:p>
          <a:p>
            <a:pPr indent="0" lvl="0" marL="0" rtl="0" algn="l">
              <a:spcBef>
                <a:spcPts val="1600"/>
              </a:spcBef>
              <a:spcAft>
                <a:spcPts val="1600"/>
              </a:spcAft>
              <a:buNone/>
            </a:pPr>
            <a:r>
              <a:rPr lang="en"/>
              <a:t>Once installed the way to import chai (with all of the assertion styles) into your test file is as follows:</a:t>
            </a:r>
            <a:endParaRPr/>
          </a:p>
        </p:txBody>
      </p:sp>
      <p:sp>
        <p:nvSpPr>
          <p:cNvPr id="130" name="Google Shape;130;p21"/>
          <p:cNvSpPr txBox="1"/>
          <p:nvPr/>
        </p:nvSpPr>
        <p:spPr>
          <a:xfrm>
            <a:off x="1370175" y="3836425"/>
            <a:ext cx="6129600" cy="8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DD0E1"/>
                </a:solidFill>
                <a:latin typeface="Roboto Mono"/>
                <a:ea typeface="Roboto Mono"/>
                <a:cs typeface="Roboto Mono"/>
                <a:sym typeface="Roboto Mono"/>
              </a:rPr>
              <a:t>import</a:t>
            </a:r>
            <a:r>
              <a:rPr lang="en" sz="1150">
                <a:solidFill>
                  <a:srgbClr val="ECEFF1"/>
                </a:solidFill>
                <a:latin typeface="Roboto Mono"/>
                <a:ea typeface="Roboto Mono"/>
                <a:cs typeface="Roboto Mono"/>
                <a:sym typeface="Roboto Mono"/>
              </a:rPr>
              <a:t> chai, {expect, assert} </a:t>
            </a:r>
            <a:r>
              <a:rPr lang="en" sz="1150">
                <a:solidFill>
                  <a:srgbClr val="4DD0E1"/>
                </a:solidFill>
                <a:latin typeface="Roboto Mono"/>
                <a:ea typeface="Roboto Mono"/>
                <a:cs typeface="Roboto Mono"/>
                <a:sym typeface="Roboto Mono"/>
              </a:rPr>
              <a:t>from</a:t>
            </a:r>
            <a:r>
              <a:rPr lang="en" sz="1150">
                <a:solidFill>
                  <a:srgbClr val="ECEFF1"/>
                </a:solidFill>
                <a:latin typeface="Roboto Mono"/>
                <a:ea typeface="Roboto Mono"/>
                <a:cs typeface="Roboto Mono"/>
                <a:sym typeface="Roboto Mono"/>
              </a:rPr>
              <a:t> </a:t>
            </a:r>
            <a:r>
              <a:rPr lang="en" sz="1150">
                <a:solidFill>
                  <a:srgbClr val="9CCC65"/>
                </a:solidFill>
                <a:latin typeface="Roboto Mono"/>
                <a:ea typeface="Roboto Mono"/>
                <a:cs typeface="Roboto Mono"/>
                <a:sym typeface="Roboto Mono"/>
              </a:rPr>
              <a:t>'chai'</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4DD0E1"/>
                </a:solidFill>
                <a:latin typeface="Roboto Mono"/>
                <a:ea typeface="Roboto Mono"/>
                <a:cs typeface="Roboto Mono"/>
                <a:sym typeface="Roboto Mono"/>
              </a:rPr>
              <a:t>let</a:t>
            </a:r>
            <a:r>
              <a:rPr lang="en" sz="1150">
                <a:solidFill>
                  <a:srgbClr val="ECEFF1"/>
                </a:solidFill>
                <a:latin typeface="Roboto Mono"/>
                <a:ea typeface="Roboto Mono"/>
                <a:cs typeface="Roboto Mono"/>
                <a:sym typeface="Roboto Mono"/>
              </a:rPr>
              <a:t> should = chai.should()</a:t>
            </a:r>
            <a:endParaRPr sz="1150">
              <a:solidFill>
                <a:srgbClr val="ECEFF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