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Roboto Slab"/>
      <p:regular r:id="rId27"/>
      <p:bold r:id="rId28"/>
    </p:embeddedFont>
    <p:embeddedFont>
      <p:font typeface="Roboto"/>
      <p:regular r:id="rId29"/>
      <p:bold r:id="rId30"/>
      <p:italic r:id="rId31"/>
      <p:boldItalic r:id="rId32"/>
    </p:embeddedFont>
    <p:embeddedFont>
      <p:font typeface="Roboto Mon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Slab-bold.fntdata"/><Relationship Id="rId27" Type="http://schemas.openxmlformats.org/officeDocument/2006/relationships/font" Target="fonts/RobotoSlab-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7.xml"/><Relationship Id="rId33" Type="http://schemas.openxmlformats.org/officeDocument/2006/relationships/font" Target="fonts/RobotoMono-regular.fntdata"/><Relationship Id="rId10" Type="http://schemas.openxmlformats.org/officeDocument/2006/relationships/slide" Target="slides/slide6.xml"/><Relationship Id="rId32" Type="http://schemas.openxmlformats.org/officeDocument/2006/relationships/font" Target="fonts/Roboto-boldItalic.fntdata"/><Relationship Id="rId13" Type="http://schemas.openxmlformats.org/officeDocument/2006/relationships/slide" Target="slides/slide9.xml"/><Relationship Id="rId35" Type="http://schemas.openxmlformats.org/officeDocument/2006/relationships/font" Target="fonts/RobotoMono-italic.fntdata"/><Relationship Id="rId12" Type="http://schemas.openxmlformats.org/officeDocument/2006/relationships/slide" Target="slides/slide8.xml"/><Relationship Id="rId34" Type="http://schemas.openxmlformats.org/officeDocument/2006/relationships/font" Target="fonts/RobotoMono-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RobotoMono-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e04182f6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e04182f6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e04182f6d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e04182f6d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e04182f6d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e04182f6d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cf45f2ea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cf45f2ea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cf45f2ea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cf45f2ea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cf45f2ea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cf45f2ea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6e04182f6d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e04182f6d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7cf45f2ea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cf45f2ea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6e04182f6d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6e04182f6d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6e04182f6d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6e04182f6d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ad3a4879e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ad3a4879e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7cf45f2ea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cf45f2ea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7bc0a4b2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bc0a4b2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7b7fcc622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7b7fcc622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c141908b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c141908b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ad3a487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ad3a487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cf45f2ea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cf45f2ea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cb4ced34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cb4ced34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df6c858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df6c858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cf45f2ea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cf45f2ea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e04182f6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e04182f6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google.com/search?q=pokemon+bug+catcher+traine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google.com/search?q=pokemon+bug+catcher+train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google.com/search?q=pokemon+bug+catcher+traine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en.wikipedia.org/wiki/Behavior-driven_development" TargetMode="External"/><Relationship Id="rId4" Type="http://schemas.openxmlformats.org/officeDocument/2006/relationships/hyperlink" Target="https://en.wikipedia.org/wiki/Test-driven_developmen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s://mochajs.org/" TargetMode="External"/><Relationship Id="rId4" Type="http://schemas.openxmlformats.org/officeDocument/2006/relationships/hyperlink" Target="https://www.chaijs.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en.wikipedia.org/wiki/Behavior-driven_development" TargetMode="External"/><Relationship Id="rId4" Type="http://schemas.openxmlformats.org/officeDocument/2006/relationships/hyperlink" Target="https://www.chaijs.com/api/assert/" TargetMode="External"/><Relationship Id="rId9" Type="http://schemas.openxmlformats.org/officeDocument/2006/relationships/hyperlink" Target="http://jsfiddle.net/kbjwLsab/14/" TargetMode="External"/><Relationship Id="rId5" Type="http://schemas.openxmlformats.org/officeDocument/2006/relationships/hyperlink" Target="https://www.chaijs.com/api/bdd/" TargetMode="External"/><Relationship Id="rId6" Type="http://schemas.openxmlformats.org/officeDocument/2006/relationships/hyperlink" Target="https://medium.com/welldone-software/an-overview-of-javascript-testing-in-2019-264e19514d0a" TargetMode="External"/><Relationship Id="rId7" Type="http://schemas.openxmlformats.org/officeDocument/2006/relationships/hyperlink" Target="https://gist.github.com/coder36/a5c6f37623a066e50bbe52dd258b77f0#file-sinon-to-mock-a-fetch-call-L3" TargetMode="External"/><Relationship Id="rId8" Type="http://schemas.openxmlformats.org/officeDocument/2006/relationships/hyperlink" Target="https://wanago.io/2018/08/27/testing-javascript-tutorial-types-of-tests-of-unit-testing-with-jes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bloomberg.com/news/articles/2019-07-27/latest-737-max-fault-that-alarmed-test-pilots-rooted-in-softwar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Testing in JS with Mocha, Chai and Sinon</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 DMIT 2008</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87900" y="458025"/>
            <a:ext cx="86781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testing looks like: What you’re doing now</a:t>
            </a:r>
            <a:endParaRPr/>
          </a:p>
        </p:txBody>
      </p:sp>
      <p:sp>
        <p:nvSpPr>
          <p:cNvPr id="117" name="Google Shape;117;p22"/>
          <p:cNvSpPr/>
          <p:nvPr/>
        </p:nvSpPr>
        <p:spPr>
          <a:xfrm>
            <a:off x="618800" y="2005625"/>
            <a:ext cx="614100" cy="599400"/>
          </a:xfrm>
          <a:prstGeom prst="ellipse">
            <a:avLst/>
          </a:prstGeom>
          <a:solidFill>
            <a:srgbClr val="9900FF"/>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 name="Google Shape;118;p22"/>
          <p:cNvCxnSpPr>
            <a:stCxn id="117" idx="4"/>
          </p:cNvCxnSpPr>
          <p:nvPr/>
        </p:nvCxnSpPr>
        <p:spPr>
          <a:xfrm flipH="1">
            <a:off x="924950" y="2605025"/>
            <a:ext cx="900" cy="843600"/>
          </a:xfrm>
          <a:prstGeom prst="straightConnector1">
            <a:avLst/>
          </a:prstGeom>
          <a:noFill/>
          <a:ln cap="flat" cmpd="sng" w="152400">
            <a:solidFill>
              <a:srgbClr val="9900FF"/>
            </a:solidFill>
            <a:prstDash val="solid"/>
            <a:round/>
            <a:headEnd len="med" w="med" type="none"/>
            <a:tailEnd len="med" w="med" type="none"/>
          </a:ln>
        </p:spPr>
      </p:cxnSp>
      <p:cxnSp>
        <p:nvCxnSpPr>
          <p:cNvPr id="119" name="Google Shape;119;p22"/>
          <p:cNvCxnSpPr/>
          <p:nvPr/>
        </p:nvCxnSpPr>
        <p:spPr>
          <a:xfrm>
            <a:off x="954700" y="3426525"/>
            <a:ext cx="278100" cy="981300"/>
          </a:xfrm>
          <a:prstGeom prst="straightConnector1">
            <a:avLst/>
          </a:prstGeom>
          <a:noFill/>
          <a:ln cap="flat" cmpd="sng" w="152400">
            <a:solidFill>
              <a:srgbClr val="9900FF"/>
            </a:solidFill>
            <a:prstDash val="solid"/>
            <a:round/>
            <a:headEnd len="med" w="med" type="none"/>
            <a:tailEnd len="med" w="med" type="none"/>
          </a:ln>
        </p:spPr>
      </p:cxnSp>
      <p:cxnSp>
        <p:nvCxnSpPr>
          <p:cNvPr id="120" name="Google Shape;120;p22"/>
          <p:cNvCxnSpPr/>
          <p:nvPr/>
        </p:nvCxnSpPr>
        <p:spPr>
          <a:xfrm flipH="1">
            <a:off x="618700" y="3404325"/>
            <a:ext cx="313800" cy="1003500"/>
          </a:xfrm>
          <a:prstGeom prst="straightConnector1">
            <a:avLst/>
          </a:prstGeom>
          <a:noFill/>
          <a:ln cap="flat" cmpd="sng" w="152400">
            <a:solidFill>
              <a:srgbClr val="9900FF"/>
            </a:solidFill>
            <a:prstDash val="solid"/>
            <a:round/>
            <a:headEnd len="med" w="med" type="none"/>
            <a:tailEnd len="med" w="med" type="none"/>
          </a:ln>
        </p:spPr>
      </p:cxnSp>
      <p:cxnSp>
        <p:nvCxnSpPr>
          <p:cNvPr id="121" name="Google Shape;121;p22"/>
          <p:cNvCxnSpPr/>
          <p:nvPr/>
        </p:nvCxnSpPr>
        <p:spPr>
          <a:xfrm rot="10800000">
            <a:off x="415350" y="2864075"/>
            <a:ext cx="1027800" cy="0"/>
          </a:xfrm>
          <a:prstGeom prst="straightConnector1">
            <a:avLst/>
          </a:prstGeom>
          <a:noFill/>
          <a:ln cap="flat" cmpd="sng" w="152400">
            <a:solidFill>
              <a:srgbClr val="9900FF"/>
            </a:solidFill>
            <a:prstDash val="solid"/>
            <a:round/>
            <a:headEnd len="med" w="med" type="none"/>
            <a:tailEnd len="med" w="med" type="none"/>
          </a:ln>
        </p:spPr>
      </p:cxnSp>
      <p:sp>
        <p:nvSpPr>
          <p:cNvPr id="122" name="Google Shape;122;p22"/>
          <p:cNvSpPr/>
          <p:nvPr/>
        </p:nvSpPr>
        <p:spPr>
          <a:xfrm>
            <a:off x="1740975" y="2466275"/>
            <a:ext cx="1831800" cy="5565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Writing App Code</a:t>
            </a:r>
            <a:endParaRPr>
              <a:solidFill>
                <a:srgbClr val="FFFFFF"/>
              </a:solidFill>
            </a:endParaRPr>
          </a:p>
        </p:txBody>
      </p:sp>
      <p:sp>
        <p:nvSpPr>
          <p:cNvPr id="123" name="Google Shape;123;p22"/>
          <p:cNvSpPr/>
          <p:nvPr/>
        </p:nvSpPr>
        <p:spPr>
          <a:xfrm>
            <a:off x="3996713" y="2466275"/>
            <a:ext cx="1831800" cy="5565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What you Expect it to do (in your head).</a:t>
            </a:r>
            <a:endParaRPr>
              <a:solidFill>
                <a:srgbClr val="FFFFFF"/>
              </a:solidFill>
            </a:endParaRPr>
          </a:p>
        </p:txBody>
      </p:sp>
      <p:sp>
        <p:nvSpPr>
          <p:cNvPr id="124" name="Google Shape;124;p22"/>
          <p:cNvSpPr/>
          <p:nvPr/>
        </p:nvSpPr>
        <p:spPr>
          <a:xfrm>
            <a:off x="6252450" y="2466275"/>
            <a:ext cx="2256900" cy="556500"/>
          </a:xfrm>
          <a:prstGeom prst="rect">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Test Code</a:t>
            </a:r>
            <a:br>
              <a:rPr lang="en">
                <a:solidFill>
                  <a:srgbClr val="FFFFFF"/>
                </a:solidFill>
              </a:rPr>
            </a:br>
            <a:r>
              <a:rPr lang="en">
                <a:solidFill>
                  <a:srgbClr val="FFFFFF"/>
                </a:solidFill>
              </a:rPr>
              <a:t>(in Browser)</a:t>
            </a:r>
            <a:endParaRPr>
              <a:solidFill>
                <a:srgbClr val="FFFFFF"/>
              </a:solidFill>
            </a:endParaRPr>
          </a:p>
        </p:txBody>
      </p:sp>
      <p:sp>
        <p:nvSpPr>
          <p:cNvPr id="125" name="Google Shape;125;p22"/>
          <p:cNvSpPr/>
          <p:nvPr/>
        </p:nvSpPr>
        <p:spPr>
          <a:xfrm>
            <a:off x="6252450" y="1526950"/>
            <a:ext cx="2256900" cy="5565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Failed:</a:t>
            </a:r>
            <a:br>
              <a:rPr lang="en">
                <a:solidFill>
                  <a:srgbClr val="FFFFFF"/>
                </a:solidFill>
              </a:rPr>
            </a:br>
            <a:r>
              <a:rPr lang="en">
                <a:solidFill>
                  <a:srgbClr val="FFFFFF"/>
                </a:solidFill>
              </a:rPr>
              <a:t>Not expected behaviour</a:t>
            </a:r>
            <a:endParaRPr>
              <a:solidFill>
                <a:srgbClr val="FFFFFF"/>
              </a:solidFill>
            </a:endParaRPr>
          </a:p>
        </p:txBody>
      </p:sp>
      <p:sp>
        <p:nvSpPr>
          <p:cNvPr id="126" name="Google Shape;126;p22"/>
          <p:cNvSpPr/>
          <p:nvPr/>
        </p:nvSpPr>
        <p:spPr>
          <a:xfrm>
            <a:off x="6252450" y="3488025"/>
            <a:ext cx="2256900" cy="8436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Success!</a:t>
            </a:r>
            <a:br>
              <a:rPr lang="en">
                <a:solidFill>
                  <a:srgbClr val="FFFFFF"/>
                </a:solidFill>
              </a:rPr>
            </a:br>
            <a:r>
              <a:rPr lang="en">
                <a:solidFill>
                  <a:srgbClr val="FFFFFF"/>
                </a:solidFill>
              </a:rPr>
              <a:t>Awesome let’s keep on building more stuff</a:t>
            </a:r>
            <a:endParaRPr>
              <a:solidFill>
                <a:srgbClr val="FFFFFF"/>
              </a:solidFill>
            </a:endParaRPr>
          </a:p>
        </p:txBody>
      </p:sp>
      <p:sp>
        <p:nvSpPr>
          <p:cNvPr id="127" name="Google Shape;127;p22"/>
          <p:cNvSpPr/>
          <p:nvPr/>
        </p:nvSpPr>
        <p:spPr>
          <a:xfrm rot="10800000">
            <a:off x="2405400" y="1721125"/>
            <a:ext cx="3722400" cy="6291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 name="Google Shape;128;p22"/>
          <p:cNvSpPr/>
          <p:nvPr/>
        </p:nvSpPr>
        <p:spPr>
          <a:xfrm>
            <a:off x="3604150" y="2616625"/>
            <a:ext cx="392700" cy="303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p:nvPr/>
        </p:nvSpPr>
        <p:spPr>
          <a:xfrm>
            <a:off x="5859750" y="2616625"/>
            <a:ext cx="392700" cy="303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p:nvPr/>
        </p:nvSpPr>
        <p:spPr>
          <a:xfrm>
            <a:off x="7255900" y="2123213"/>
            <a:ext cx="313800" cy="3033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p:nvPr/>
        </p:nvSpPr>
        <p:spPr>
          <a:xfrm>
            <a:off x="7224000" y="3085150"/>
            <a:ext cx="313800" cy="340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p:nvPr/>
        </p:nvSpPr>
        <p:spPr>
          <a:xfrm rot="5400000">
            <a:off x="7378525" y="4332200"/>
            <a:ext cx="562500" cy="6861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txBox="1"/>
          <p:nvPr/>
        </p:nvSpPr>
        <p:spPr>
          <a:xfrm>
            <a:off x="3290300" y="1334425"/>
            <a:ext cx="2049900" cy="34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Fix it</a:t>
            </a:r>
            <a:endParaRPr>
              <a:solidFill>
                <a:srgbClr val="FFFFFF"/>
              </a:solidFill>
              <a:latin typeface="Roboto"/>
              <a:ea typeface="Roboto"/>
              <a:cs typeface="Roboto"/>
              <a:sym typeface="Roboto"/>
            </a:endParaRPr>
          </a:p>
        </p:txBody>
      </p:sp>
      <p:sp>
        <p:nvSpPr>
          <p:cNvPr id="134" name="Google Shape;134;p22"/>
          <p:cNvSpPr txBox="1"/>
          <p:nvPr/>
        </p:nvSpPr>
        <p:spPr>
          <a:xfrm>
            <a:off x="7316725" y="2104600"/>
            <a:ext cx="2049900" cy="34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Shoot, not working!</a:t>
            </a:r>
            <a:endParaRPr sz="1200">
              <a:solidFill>
                <a:srgbClr val="FFFFFF"/>
              </a:solidFill>
              <a:latin typeface="Roboto"/>
              <a:ea typeface="Roboto"/>
              <a:cs typeface="Roboto"/>
              <a:sym typeface="Roboto"/>
            </a:endParaRPr>
          </a:p>
        </p:txBody>
      </p:sp>
      <p:sp>
        <p:nvSpPr>
          <p:cNvPr id="135" name="Google Shape;135;p22"/>
          <p:cNvSpPr txBox="1"/>
          <p:nvPr/>
        </p:nvSpPr>
        <p:spPr>
          <a:xfrm>
            <a:off x="7316725" y="3085150"/>
            <a:ext cx="2049900" cy="34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It works!</a:t>
            </a:r>
            <a:endParaRPr sz="1200">
              <a:solidFill>
                <a:srgbClr val="FFFFFF"/>
              </a:solidFill>
              <a:latin typeface="Roboto"/>
              <a:ea typeface="Roboto"/>
              <a:cs typeface="Roboto"/>
              <a:sym typeface="Roboto"/>
            </a:endParaRPr>
          </a:p>
        </p:txBody>
      </p:sp>
      <p:sp>
        <p:nvSpPr>
          <p:cNvPr id="136" name="Google Shape;136;p22"/>
          <p:cNvSpPr txBox="1"/>
          <p:nvPr/>
        </p:nvSpPr>
        <p:spPr>
          <a:xfrm>
            <a:off x="7963175" y="4517900"/>
            <a:ext cx="913200" cy="52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Next </a:t>
            </a:r>
            <a:br>
              <a:rPr lang="en" sz="1200">
                <a:solidFill>
                  <a:srgbClr val="FFFFFF"/>
                </a:solidFill>
                <a:latin typeface="Roboto"/>
                <a:ea typeface="Roboto"/>
                <a:cs typeface="Roboto"/>
                <a:sym typeface="Roboto"/>
              </a:rPr>
            </a:br>
            <a:r>
              <a:rPr lang="en" sz="1200">
                <a:solidFill>
                  <a:srgbClr val="FFFFFF"/>
                </a:solidFill>
                <a:latin typeface="Roboto"/>
                <a:ea typeface="Roboto"/>
                <a:cs typeface="Roboto"/>
                <a:sym typeface="Roboto"/>
              </a:rPr>
              <a:t>Feature</a:t>
            </a:r>
            <a:endParaRPr sz="1200">
              <a:solidFill>
                <a:srgbClr val="FFFFFF"/>
              </a:solidFill>
              <a:latin typeface="Roboto"/>
              <a:ea typeface="Roboto"/>
              <a:cs typeface="Roboto"/>
              <a:sym typeface="Roboto"/>
            </a:endParaRPr>
          </a:p>
        </p:txBody>
      </p:sp>
      <p:sp>
        <p:nvSpPr>
          <p:cNvPr id="137" name="Google Shape;137;p22"/>
          <p:cNvSpPr txBox="1"/>
          <p:nvPr>
            <p:ph idx="1" type="body"/>
          </p:nvPr>
        </p:nvSpPr>
        <p:spPr>
          <a:xfrm>
            <a:off x="90825" y="1359325"/>
            <a:ext cx="1737000" cy="562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200" u="sng">
                <a:solidFill>
                  <a:schemeClr val="hlink"/>
                </a:solidFill>
                <a:hlinkClick r:id="rId3"/>
              </a:rPr>
              <a:t>Developer/Bug Catcher/Bug trainer</a:t>
            </a:r>
            <a:endParaRPr sz="1200"/>
          </a:p>
        </p:txBody>
      </p:sp>
      <p:sp>
        <p:nvSpPr>
          <p:cNvPr id="138" name="Google Shape;138;p22"/>
          <p:cNvSpPr txBox="1"/>
          <p:nvPr>
            <p:ph idx="1" type="body"/>
          </p:nvPr>
        </p:nvSpPr>
        <p:spPr>
          <a:xfrm>
            <a:off x="1927325" y="3404325"/>
            <a:ext cx="3901200" cy="128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This is the way that you’ve been writing code whether you know it or not!</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87900" y="458025"/>
            <a:ext cx="86781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After we code (Testing After Dev, TAD)</a:t>
            </a:r>
            <a:endParaRPr/>
          </a:p>
        </p:txBody>
      </p:sp>
      <p:sp>
        <p:nvSpPr>
          <p:cNvPr id="144" name="Google Shape;144;p23"/>
          <p:cNvSpPr/>
          <p:nvPr/>
        </p:nvSpPr>
        <p:spPr>
          <a:xfrm>
            <a:off x="618800" y="2005625"/>
            <a:ext cx="614100" cy="599400"/>
          </a:xfrm>
          <a:prstGeom prst="ellipse">
            <a:avLst/>
          </a:prstGeom>
          <a:solidFill>
            <a:srgbClr val="9900FF"/>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 name="Google Shape;145;p23"/>
          <p:cNvCxnSpPr>
            <a:stCxn id="144" idx="4"/>
          </p:cNvCxnSpPr>
          <p:nvPr/>
        </p:nvCxnSpPr>
        <p:spPr>
          <a:xfrm flipH="1">
            <a:off x="924950" y="2605025"/>
            <a:ext cx="900" cy="843600"/>
          </a:xfrm>
          <a:prstGeom prst="straightConnector1">
            <a:avLst/>
          </a:prstGeom>
          <a:noFill/>
          <a:ln cap="flat" cmpd="sng" w="152400">
            <a:solidFill>
              <a:srgbClr val="9900FF"/>
            </a:solidFill>
            <a:prstDash val="solid"/>
            <a:round/>
            <a:headEnd len="med" w="med" type="none"/>
            <a:tailEnd len="med" w="med" type="none"/>
          </a:ln>
        </p:spPr>
      </p:cxnSp>
      <p:cxnSp>
        <p:nvCxnSpPr>
          <p:cNvPr id="146" name="Google Shape;146;p23"/>
          <p:cNvCxnSpPr/>
          <p:nvPr/>
        </p:nvCxnSpPr>
        <p:spPr>
          <a:xfrm>
            <a:off x="954700" y="3426525"/>
            <a:ext cx="278100" cy="981300"/>
          </a:xfrm>
          <a:prstGeom prst="straightConnector1">
            <a:avLst/>
          </a:prstGeom>
          <a:noFill/>
          <a:ln cap="flat" cmpd="sng" w="152400">
            <a:solidFill>
              <a:srgbClr val="9900FF"/>
            </a:solidFill>
            <a:prstDash val="solid"/>
            <a:round/>
            <a:headEnd len="med" w="med" type="none"/>
            <a:tailEnd len="med" w="med" type="none"/>
          </a:ln>
        </p:spPr>
      </p:cxnSp>
      <p:cxnSp>
        <p:nvCxnSpPr>
          <p:cNvPr id="147" name="Google Shape;147;p23"/>
          <p:cNvCxnSpPr/>
          <p:nvPr/>
        </p:nvCxnSpPr>
        <p:spPr>
          <a:xfrm flipH="1">
            <a:off x="618700" y="3404325"/>
            <a:ext cx="313800" cy="1003500"/>
          </a:xfrm>
          <a:prstGeom prst="straightConnector1">
            <a:avLst/>
          </a:prstGeom>
          <a:noFill/>
          <a:ln cap="flat" cmpd="sng" w="152400">
            <a:solidFill>
              <a:srgbClr val="9900FF"/>
            </a:solidFill>
            <a:prstDash val="solid"/>
            <a:round/>
            <a:headEnd len="med" w="med" type="none"/>
            <a:tailEnd len="med" w="med" type="none"/>
          </a:ln>
        </p:spPr>
      </p:cxnSp>
      <p:cxnSp>
        <p:nvCxnSpPr>
          <p:cNvPr id="148" name="Google Shape;148;p23"/>
          <p:cNvCxnSpPr/>
          <p:nvPr/>
        </p:nvCxnSpPr>
        <p:spPr>
          <a:xfrm rot="10800000">
            <a:off x="415350" y="2864075"/>
            <a:ext cx="1027800" cy="0"/>
          </a:xfrm>
          <a:prstGeom prst="straightConnector1">
            <a:avLst/>
          </a:prstGeom>
          <a:noFill/>
          <a:ln cap="flat" cmpd="sng" w="152400">
            <a:solidFill>
              <a:srgbClr val="9900FF"/>
            </a:solidFill>
            <a:prstDash val="solid"/>
            <a:round/>
            <a:headEnd len="med" w="med" type="none"/>
            <a:tailEnd len="med" w="med" type="none"/>
          </a:ln>
        </p:spPr>
      </p:cxnSp>
      <p:sp>
        <p:nvSpPr>
          <p:cNvPr id="149" name="Google Shape;149;p23"/>
          <p:cNvSpPr/>
          <p:nvPr/>
        </p:nvSpPr>
        <p:spPr>
          <a:xfrm>
            <a:off x="1740975" y="2466275"/>
            <a:ext cx="1831800" cy="5565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Writing App Code</a:t>
            </a:r>
            <a:endParaRPr>
              <a:solidFill>
                <a:srgbClr val="FFFFFF"/>
              </a:solidFill>
            </a:endParaRPr>
          </a:p>
        </p:txBody>
      </p:sp>
      <p:sp>
        <p:nvSpPr>
          <p:cNvPr id="150" name="Google Shape;150;p23"/>
          <p:cNvSpPr/>
          <p:nvPr/>
        </p:nvSpPr>
        <p:spPr>
          <a:xfrm>
            <a:off x="3996713" y="2466275"/>
            <a:ext cx="1831800" cy="5565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Write test that tests what the app does.</a:t>
            </a:r>
            <a:endParaRPr>
              <a:solidFill>
                <a:srgbClr val="FFFFFF"/>
              </a:solidFill>
            </a:endParaRPr>
          </a:p>
        </p:txBody>
      </p:sp>
      <p:sp>
        <p:nvSpPr>
          <p:cNvPr id="151" name="Google Shape;151;p23"/>
          <p:cNvSpPr/>
          <p:nvPr/>
        </p:nvSpPr>
        <p:spPr>
          <a:xfrm>
            <a:off x="6252450" y="2466275"/>
            <a:ext cx="2256900" cy="556500"/>
          </a:xfrm>
          <a:prstGeom prst="rect">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Run the </a:t>
            </a:r>
            <a:r>
              <a:rPr lang="en">
                <a:solidFill>
                  <a:srgbClr val="FFFFFF"/>
                </a:solidFill>
              </a:rPr>
              <a:t>Tests</a:t>
            </a:r>
            <a:endParaRPr>
              <a:solidFill>
                <a:srgbClr val="FFFFFF"/>
              </a:solidFill>
            </a:endParaRPr>
          </a:p>
        </p:txBody>
      </p:sp>
      <p:sp>
        <p:nvSpPr>
          <p:cNvPr id="152" name="Google Shape;152;p23"/>
          <p:cNvSpPr/>
          <p:nvPr/>
        </p:nvSpPr>
        <p:spPr>
          <a:xfrm>
            <a:off x="6252450" y="1526950"/>
            <a:ext cx="2256900" cy="5565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Failed:</a:t>
            </a:r>
            <a:br>
              <a:rPr lang="en">
                <a:solidFill>
                  <a:srgbClr val="FFFFFF"/>
                </a:solidFill>
              </a:rPr>
            </a:br>
            <a:r>
              <a:rPr lang="en">
                <a:solidFill>
                  <a:srgbClr val="FFFFFF"/>
                </a:solidFill>
              </a:rPr>
              <a:t>Errors are shown!</a:t>
            </a:r>
            <a:endParaRPr>
              <a:solidFill>
                <a:srgbClr val="FFFFFF"/>
              </a:solidFill>
            </a:endParaRPr>
          </a:p>
        </p:txBody>
      </p:sp>
      <p:sp>
        <p:nvSpPr>
          <p:cNvPr id="153" name="Google Shape;153;p23"/>
          <p:cNvSpPr/>
          <p:nvPr/>
        </p:nvSpPr>
        <p:spPr>
          <a:xfrm>
            <a:off x="6252450" y="3488025"/>
            <a:ext cx="2256900" cy="8436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Success!</a:t>
            </a:r>
            <a:br>
              <a:rPr lang="en">
                <a:solidFill>
                  <a:srgbClr val="FFFFFF"/>
                </a:solidFill>
              </a:rPr>
            </a:br>
            <a:r>
              <a:rPr lang="en">
                <a:solidFill>
                  <a:srgbClr val="FFFFFF"/>
                </a:solidFill>
              </a:rPr>
              <a:t>All Tests passed, we can run all of them at once </a:t>
            </a:r>
            <a:endParaRPr>
              <a:solidFill>
                <a:srgbClr val="FFFFFF"/>
              </a:solidFill>
            </a:endParaRPr>
          </a:p>
        </p:txBody>
      </p:sp>
      <p:sp>
        <p:nvSpPr>
          <p:cNvPr id="154" name="Google Shape;154;p23"/>
          <p:cNvSpPr/>
          <p:nvPr/>
        </p:nvSpPr>
        <p:spPr>
          <a:xfrm rot="10800000">
            <a:off x="2405400" y="1721125"/>
            <a:ext cx="3722400" cy="6291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5" name="Google Shape;155;p23"/>
          <p:cNvSpPr/>
          <p:nvPr/>
        </p:nvSpPr>
        <p:spPr>
          <a:xfrm>
            <a:off x="3604150" y="2616625"/>
            <a:ext cx="392700" cy="303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a:off x="5859750" y="2616625"/>
            <a:ext cx="392700" cy="303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a:off x="7255900" y="2123213"/>
            <a:ext cx="313800" cy="3033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a:off x="7224000" y="3085150"/>
            <a:ext cx="313800" cy="340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rot="5400000">
            <a:off x="7378525" y="4332200"/>
            <a:ext cx="562500" cy="6861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txBox="1"/>
          <p:nvPr/>
        </p:nvSpPr>
        <p:spPr>
          <a:xfrm>
            <a:off x="3290300" y="1334425"/>
            <a:ext cx="2049900" cy="34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Fix it</a:t>
            </a:r>
            <a:endParaRPr>
              <a:solidFill>
                <a:srgbClr val="FFFFFF"/>
              </a:solidFill>
              <a:latin typeface="Roboto"/>
              <a:ea typeface="Roboto"/>
              <a:cs typeface="Roboto"/>
              <a:sym typeface="Roboto"/>
            </a:endParaRPr>
          </a:p>
        </p:txBody>
      </p:sp>
      <p:sp>
        <p:nvSpPr>
          <p:cNvPr id="161" name="Google Shape;161;p23"/>
          <p:cNvSpPr txBox="1"/>
          <p:nvPr/>
        </p:nvSpPr>
        <p:spPr>
          <a:xfrm>
            <a:off x="7316725" y="2104600"/>
            <a:ext cx="2049900" cy="34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Shoot, not working!</a:t>
            </a:r>
            <a:endParaRPr sz="1200">
              <a:solidFill>
                <a:srgbClr val="FFFFFF"/>
              </a:solidFill>
              <a:latin typeface="Roboto"/>
              <a:ea typeface="Roboto"/>
              <a:cs typeface="Roboto"/>
              <a:sym typeface="Roboto"/>
            </a:endParaRPr>
          </a:p>
        </p:txBody>
      </p:sp>
      <p:sp>
        <p:nvSpPr>
          <p:cNvPr id="162" name="Google Shape;162;p23"/>
          <p:cNvSpPr txBox="1"/>
          <p:nvPr/>
        </p:nvSpPr>
        <p:spPr>
          <a:xfrm>
            <a:off x="7316725" y="3085150"/>
            <a:ext cx="2049900" cy="34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It works!</a:t>
            </a:r>
            <a:endParaRPr sz="1200">
              <a:solidFill>
                <a:srgbClr val="FFFFFF"/>
              </a:solidFill>
              <a:latin typeface="Roboto"/>
              <a:ea typeface="Roboto"/>
              <a:cs typeface="Roboto"/>
              <a:sym typeface="Roboto"/>
            </a:endParaRPr>
          </a:p>
        </p:txBody>
      </p:sp>
      <p:sp>
        <p:nvSpPr>
          <p:cNvPr id="163" name="Google Shape;163;p23"/>
          <p:cNvSpPr txBox="1"/>
          <p:nvPr/>
        </p:nvSpPr>
        <p:spPr>
          <a:xfrm>
            <a:off x="7963175" y="4517900"/>
            <a:ext cx="913200" cy="52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Next </a:t>
            </a:r>
            <a:br>
              <a:rPr lang="en" sz="1200">
                <a:solidFill>
                  <a:srgbClr val="FFFFFF"/>
                </a:solidFill>
                <a:latin typeface="Roboto"/>
                <a:ea typeface="Roboto"/>
                <a:cs typeface="Roboto"/>
                <a:sym typeface="Roboto"/>
              </a:rPr>
            </a:br>
            <a:r>
              <a:rPr lang="en" sz="1200">
                <a:solidFill>
                  <a:srgbClr val="FFFFFF"/>
                </a:solidFill>
                <a:latin typeface="Roboto"/>
                <a:ea typeface="Roboto"/>
                <a:cs typeface="Roboto"/>
                <a:sym typeface="Roboto"/>
              </a:rPr>
              <a:t>Feature</a:t>
            </a:r>
            <a:endParaRPr sz="1200">
              <a:solidFill>
                <a:srgbClr val="FFFFFF"/>
              </a:solidFill>
              <a:latin typeface="Roboto"/>
              <a:ea typeface="Roboto"/>
              <a:cs typeface="Roboto"/>
              <a:sym typeface="Roboto"/>
            </a:endParaRPr>
          </a:p>
        </p:txBody>
      </p:sp>
      <p:sp>
        <p:nvSpPr>
          <p:cNvPr id="164" name="Google Shape;164;p23"/>
          <p:cNvSpPr txBox="1"/>
          <p:nvPr>
            <p:ph idx="1" type="body"/>
          </p:nvPr>
        </p:nvSpPr>
        <p:spPr>
          <a:xfrm>
            <a:off x="1927325" y="3404325"/>
            <a:ext cx="3901200" cy="128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We can automate all the tests that we’ve discussed even though we’re primarily going to focus on unit tests.</a:t>
            </a:r>
            <a:br>
              <a:rPr lang="en" sz="1200"/>
            </a:br>
            <a:br>
              <a:rPr lang="en" sz="1200"/>
            </a:br>
            <a:r>
              <a:rPr lang="en" sz="1200"/>
              <a:t>This way of writing code is called “Testing After Developemnt” (TAD), it’s a good way to test but there is one that you’ve heard of that you we’re </a:t>
            </a:r>
            <a:endParaRPr sz="1200"/>
          </a:p>
        </p:txBody>
      </p:sp>
      <p:sp>
        <p:nvSpPr>
          <p:cNvPr id="165" name="Google Shape;165;p23"/>
          <p:cNvSpPr txBox="1"/>
          <p:nvPr>
            <p:ph idx="1" type="body"/>
          </p:nvPr>
        </p:nvSpPr>
        <p:spPr>
          <a:xfrm>
            <a:off x="90825" y="1359325"/>
            <a:ext cx="1737000" cy="562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200" u="sng">
                <a:solidFill>
                  <a:schemeClr val="hlink"/>
                </a:solidFill>
                <a:hlinkClick r:id="rId3"/>
              </a:rPr>
              <a:t>Developer/Bug Catcher/Bug trainer</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387900" y="458025"/>
            <a:ext cx="86781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Before we code (Test Driven Dev, TDD)</a:t>
            </a:r>
            <a:endParaRPr/>
          </a:p>
        </p:txBody>
      </p:sp>
      <p:sp>
        <p:nvSpPr>
          <p:cNvPr id="171" name="Google Shape;171;p24"/>
          <p:cNvSpPr/>
          <p:nvPr/>
        </p:nvSpPr>
        <p:spPr>
          <a:xfrm>
            <a:off x="618800" y="2005625"/>
            <a:ext cx="614100" cy="599400"/>
          </a:xfrm>
          <a:prstGeom prst="ellipse">
            <a:avLst/>
          </a:prstGeom>
          <a:solidFill>
            <a:srgbClr val="9900FF"/>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2" name="Google Shape;172;p24"/>
          <p:cNvCxnSpPr>
            <a:stCxn id="171" idx="4"/>
          </p:cNvCxnSpPr>
          <p:nvPr/>
        </p:nvCxnSpPr>
        <p:spPr>
          <a:xfrm flipH="1">
            <a:off x="924950" y="2605025"/>
            <a:ext cx="900" cy="843600"/>
          </a:xfrm>
          <a:prstGeom prst="straightConnector1">
            <a:avLst/>
          </a:prstGeom>
          <a:noFill/>
          <a:ln cap="flat" cmpd="sng" w="152400">
            <a:solidFill>
              <a:srgbClr val="9900FF"/>
            </a:solidFill>
            <a:prstDash val="solid"/>
            <a:round/>
            <a:headEnd len="med" w="med" type="none"/>
            <a:tailEnd len="med" w="med" type="none"/>
          </a:ln>
        </p:spPr>
      </p:cxnSp>
      <p:cxnSp>
        <p:nvCxnSpPr>
          <p:cNvPr id="173" name="Google Shape;173;p24"/>
          <p:cNvCxnSpPr/>
          <p:nvPr/>
        </p:nvCxnSpPr>
        <p:spPr>
          <a:xfrm>
            <a:off x="954700" y="3426525"/>
            <a:ext cx="278100" cy="981300"/>
          </a:xfrm>
          <a:prstGeom prst="straightConnector1">
            <a:avLst/>
          </a:prstGeom>
          <a:noFill/>
          <a:ln cap="flat" cmpd="sng" w="152400">
            <a:solidFill>
              <a:srgbClr val="9900FF"/>
            </a:solidFill>
            <a:prstDash val="solid"/>
            <a:round/>
            <a:headEnd len="med" w="med" type="none"/>
            <a:tailEnd len="med" w="med" type="none"/>
          </a:ln>
        </p:spPr>
      </p:cxnSp>
      <p:cxnSp>
        <p:nvCxnSpPr>
          <p:cNvPr id="174" name="Google Shape;174;p24"/>
          <p:cNvCxnSpPr/>
          <p:nvPr/>
        </p:nvCxnSpPr>
        <p:spPr>
          <a:xfrm flipH="1">
            <a:off x="618700" y="3404325"/>
            <a:ext cx="313800" cy="1003500"/>
          </a:xfrm>
          <a:prstGeom prst="straightConnector1">
            <a:avLst/>
          </a:prstGeom>
          <a:noFill/>
          <a:ln cap="flat" cmpd="sng" w="152400">
            <a:solidFill>
              <a:srgbClr val="9900FF"/>
            </a:solidFill>
            <a:prstDash val="solid"/>
            <a:round/>
            <a:headEnd len="med" w="med" type="none"/>
            <a:tailEnd len="med" w="med" type="none"/>
          </a:ln>
        </p:spPr>
      </p:cxnSp>
      <p:cxnSp>
        <p:nvCxnSpPr>
          <p:cNvPr id="175" name="Google Shape;175;p24"/>
          <p:cNvCxnSpPr/>
          <p:nvPr/>
        </p:nvCxnSpPr>
        <p:spPr>
          <a:xfrm rot="10800000">
            <a:off x="415350" y="2864075"/>
            <a:ext cx="1027800" cy="0"/>
          </a:xfrm>
          <a:prstGeom prst="straightConnector1">
            <a:avLst/>
          </a:prstGeom>
          <a:noFill/>
          <a:ln cap="flat" cmpd="sng" w="152400">
            <a:solidFill>
              <a:srgbClr val="9900FF"/>
            </a:solidFill>
            <a:prstDash val="solid"/>
            <a:round/>
            <a:headEnd len="med" w="med" type="none"/>
            <a:tailEnd len="med" w="med" type="none"/>
          </a:ln>
        </p:spPr>
      </p:cxnSp>
      <p:sp>
        <p:nvSpPr>
          <p:cNvPr id="176" name="Google Shape;176;p24"/>
          <p:cNvSpPr/>
          <p:nvPr/>
        </p:nvSpPr>
        <p:spPr>
          <a:xfrm>
            <a:off x="4012400" y="2466275"/>
            <a:ext cx="1831800" cy="5565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Writing App Code</a:t>
            </a:r>
            <a:endParaRPr>
              <a:solidFill>
                <a:srgbClr val="FFFFFF"/>
              </a:solidFill>
            </a:endParaRPr>
          </a:p>
        </p:txBody>
      </p:sp>
      <p:sp>
        <p:nvSpPr>
          <p:cNvPr id="177" name="Google Shape;177;p24"/>
          <p:cNvSpPr/>
          <p:nvPr/>
        </p:nvSpPr>
        <p:spPr>
          <a:xfrm>
            <a:off x="6252450" y="2466275"/>
            <a:ext cx="2256900" cy="556500"/>
          </a:xfrm>
          <a:prstGeom prst="rect">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Run the Tests</a:t>
            </a:r>
            <a:endParaRPr>
              <a:solidFill>
                <a:srgbClr val="FFFFFF"/>
              </a:solidFill>
            </a:endParaRPr>
          </a:p>
        </p:txBody>
      </p:sp>
      <p:sp>
        <p:nvSpPr>
          <p:cNvPr id="178" name="Google Shape;178;p24"/>
          <p:cNvSpPr/>
          <p:nvPr/>
        </p:nvSpPr>
        <p:spPr>
          <a:xfrm>
            <a:off x="6252450" y="1526950"/>
            <a:ext cx="2256900" cy="5565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Failed:</a:t>
            </a:r>
            <a:br>
              <a:rPr lang="en">
                <a:solidFill>
                  <a:srgbClr val="FFFFFF"/>
                </a:solidFill>
              </a:rPr>
            </a:br>
            <a:r>
              <a:rPr lang="en">
                <a:solidFill>
                  <a:srgbClr val="FFFFFF"/>
                </a:solidFill>
              </a:rPr>
              <a:t>Errors are shown!</a:t>
            </a:r>
            <a:endParaRPr>
              <a:solidFill>
                <a:srgbClr val="FFFFFF"/>
              </a:solidFill>
            </a:endParaRPr>
          </a:p>
        </p:txBody>
      </p:sp>
      <p:sp>
        <p:nvSpPr>
          <p:cNvPr id="179" name="Google Shape;179;p24"/>
          <p:cNvSpPr/>
          <p:nvPr/>
        </p:nvSpPr>
        <p:spPr>
          <a:xfrm>
            <a:off x="6252450" y="3488025"/>
            <a:ext cx="2256900" cy="8436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Success!</a:t>
            </a:r>
            <a:br>
              <a:rPr lang="en">
                <a:solidFill>
                  <a:srgbClr val="FFFFFF"/>
                </a:solidFill>
              </a:rPr>
            </a:br>
            <a:r>
              <a:rPr lang="en">
                <a:solidFill>
                  <a:srgbClr val="FFFFFF"/>
                </a:solidFill>
              </a:rPr>
              <a:t>All Tests passed, we can run all of them at once </a:t>
            </a:r>
            <a:endParaRPr>
              <a:solidFill>
                <a:srgbClr val="FFFFFF"/>
              </a:solidFill>
            </a:endParaRPr>
          </a:p>
        </p:txBody>
      </p:sp>
      <p:sp>
        <p:nvSpPr>
          <p:cNvPr id="180" name="Google Shape;180;p24"/>
          <p:cNvSpPr/>
          <p:nvPr/>
        </p:nvSpPr>
        <p:spPr>
          <a:xfrm rot="10800000">
            <a:off x="4841100" y="1721125"/>
            <a:ext cx="1286700" cy="6291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1" name="Google Shape;181;p24"/>
          <p:cNvSpPr/>
          <p:nvPr/>
        </p:nvSpPr>
        <p:spPr>
          <a:xfrm>
            <a:off x="3604150" y="2616625"/>
            <a:ext cx="392700" cy="303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4"/>
          <p:cNvSpPr/>
          <p:nvPr/>
        </p:nvSpPr>
        <p:spPr>
          <a:xfrm>
            <a:off x="5859750" y="2616625"/>
            <a:ext cx="392700" cy="303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p:nvPr/>
        </p:nvSpPr>
        <p:spPr>
          <a:xfrm>
            <a:off x="7255900" y="2123213"/>
            <a:ext cx="313800" cy="3033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4"/>
          <p:cNvSpPr/>
          <p:nvPr/>
        </p:nvSpPr>
        <p:spPr>
          <a:xfrm>
            <a:off x="7224000" y="3085150"/>
            <a:ext cx="313800" cy="340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p:nvPr/>
        </p:nvSpPr>
        <p:spPr>
          <a:xfrm rot="5400000">
            <a:off x="7378525" y="4332200"/>
            <a:ext cx="562500" cy="6861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4"/>
          <p:cNvSpPr txBox="1"/>
          <p:nvPr/>
        </p:nvSpPr>
        <p:spPr>
          <a:xfrm>
            <a:off x="4202550" y="1165288"/>
            <a:ext cx="2049900" cy="34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Fix it with the minimum amount of code</a:t>
            </a:r>
            <a:endParaRPr>
              <a:solidFill>
                <a:srgbClr val="FFFFFF"/>
              </a:solidFill>
              <a:latin typeface="Roboto"/>
              <a:ea typeface="Roboto"/>
              <a:cs typeface="Roboto"/>
              <a:sym typeface="Roboto"/>
            </a:endParaRPr>
          </a:p>
        </p:txBody>
      </p:sp>
      <p:sp>
        <p:nvSpPr>
          <p:cNvPr id="187" name="Google Shape;187;p24"/>
          <p:cNvSpPr txBox="1"/>
          <p:nvPr/>
        </p:nvSpPr>
        <p:spPr>
          <a:xfrm>
            <a:off x="7316725" y="2104600"/>
            <a:ext cx="2049900" cy="34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Shoot, not working!</a:t>
            </a:r>
            <a:endParaRPr sz="1200">
              <a:solidFill>
                <a:srgbClr val="FFFFFF"/>
              </a:solidFill>
              <a:latin typeface="Roboto"/>
              <a:ea typeface="Roboto"/>
              <a:cs typeface="Roboto"/>
              <a:sym typeface="Roboto"/>
            </a:endParaRPr>
          </a:p>
        </p:txBody>
      </p:sp>
      <p:sp>
        <p:nvSpPr>
          <p:cNvPr id="188" name="Google Shape;188;p24"/>
          <p:cNvSpPr txBox="1"/>
          <p:nvPr/>
        </p:nvSpPr>
        <p:spPr>
          <a:xfrm>
            <a:off x="7316725" y="3085150"/>
            <a:ext cx="2049900" cy="34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It works!</a:t>
            </a:r>
            <a:endParaRPr sz="1200">
              <a:solidFill>
                <a:srgbClr val="FFFFFF"/>
              </a:solidFill>
              <a:latin typeface="Roboto"/>
              <a:ea typeface="Roboto"/>
              <a:cs typeface="Roboto"/>
              <a:sym typeface="Roboto"/>
            </a:endParaRPr>
          </a:p>
        </p:txBody>
      </p:sp>
      <p:sp>
        <p:nvSpPr>
          <p:cNvPr id="189" name="Google Shape;189;p24"/>
          <p:cNvSpPr txBox="1"/>
          <p:nvPr/>
        </p:nvSpPr>
        <p:spPr>
          <a:xfrm>
            <a:off x="7963175" y="4517900"/>
            <a:ext cx="1102800" cy="52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Next </a:t>
            </a:r>
            <a:br>
              <a:rPr lang="en" sz="1200">
                <a:solidFill>
                  <a:srgbClr val="FFFFFF"/>
                </a:solidFill>
                <a:latin typeface="Roboto"/>
                <a:ea typeface="Roboto"/>
                <a:cs typeface="Roboto"/>
                <a:sym typeface="Roboto"/>
              </a:rPr>
            </a:br>
            <a:r>
              <a:rPr lang="en" sz="1200">
                <a:solidFill>
                  <a:srgbClr val="FFFFFF"/>
                </a:solidFill>
                <a:latin typeface="Roboto"/>
                <a:ea typeface="Roboto"/>
                <a:cs typeface="Roboto"/>
                <a:sym typeface="Roboto"/>
              </a:rPr>
              <a:t>Feature/Test</a:t>
            </a:r>
            <a:endParaRPr sz="1200">
              <a:solidFill>
                <a:srgbClr val="FFFFFF"/>
              </a:solidFill>
              <a:latin typeface="Roboto"/>
              <a:ea typeface="Roboto"/>
              <a:cs typeface="Roboto"/>
              <a:sym typeface="Roboto"/>
            </a:endParaRPr>
          </a:p>
        </p:txBody>
      </p:sp>
      <p:sp>
        <p:nvSpPr>
          <p:cNvPr id="190" name="Google Shape;190;p24"/>
          <p:cNvSpPr txBox="1"/>
          <p:nvPr>
            <p:ph idx="1" type="body"/>
          </p:nvPr>
        </p:nvSpPr>
        <p:spPr>
          <a:xfrm>
            <a:off x="1958550" y="3138825"/>
            <a:ext cx="3901200" cy="128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This is a slight difference but this really flips code on its head and really makes you think “how do I want to call my code” rather than “how do I build my code”.</a:t>
            </a:r>
            <a:endParaRPr sz="1200"/>
          </a:p>
          <a:p>
            <a:pPr indent="0" lvl="0" marL="0" rtl="0" algn="l">
              <a:spcBef>
                <a:spcPts val="1600"/>
              </a:spcBef>
              <a:spcAft>
                <a:spcPts val="0"/>
              </a:spcAft>
              <a:buNone/>
            </a:pPr>
            <a:r>
              <a:rPr lang="en" sz="1200"/>
              <a:t>Your first test should always fail, and then you should write the minimum amount of code to make the tests pass.</a:t>
            </a:r>
            <a:endParaRPr sz="1200"/>
          </a:p>
          <a:p>
            <a:pPr indent="0" lvl="0" marL="0" rtl="0" algn="l">
              <a:spcBef>
                <a:spcPts val="1600"/>
              </a:spcBef>
              <a:spcAft>
                <a:spcPts val="1600"/>
              </a:spcAft>
              <a:buNone/>
            </a:pPr>
            <a:r>
              <a:t/>
            </a:r>
            <a:endParaRPr sz="1200"/>
          </a:p>
        </p:txBody>
      </p:sp>
      <p:sp>
        <p:nvSpPr>
          <p:cNvPr id="191" name="Google Shape;191;p24"/>
          <p:cNvSpPr/>
          <p:nvPr/>
        </p:nvSpPr>
        <p:spPr>
          <a:xfrm>
            <a:off x="1706738" y="2490025"/>
            <a:ext cx="1831800" cy="5565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Write test that tests what the app does.</a:t>
            </a:r>
            <a:endParaRPr>
              <a:solidFill>
                <a:srgbClr val="FFFFFF"/>
              </a:solidFill>
            </a:endParaRPr>
          </a:p>
        </p:txBody>
      </p:sp>
      <p:sp>
        <p:nvSpPr>
          <p:cNvPr id="192" name="Google Shape;192;p24"/>
          <p:cNvSpPr txBox="1"/>
          <p:nvPr>
            <p:ph idx="1" type="body"/>
          </p:nvPr>
        </p:nvSpPr>
        <p:spPr>
          <a:xfrm>
            <a:off x="90825" y="1359325"/>
            <a:ext cx="1737000" cy="562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200" u="sng">
                <a:solidFill>
                  <a:schemeClr val="hlink"/>
                </a:solidFill>
                <a:hlinkClick r:id="rId3"/>
              </a:rPr>
              <a:t>Developer/Bug Catcher/Bug trainer</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248400" y="144002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Where are we?</a:t>
            </a:r>
            <a:endParaRPr/>
          </a:p>
        </p:txBody>
      </p:sp>
      <p:sp>
        <p:nvSpPr>
          <p:cNvPr id="198" name="Google Shape;198;p25"/>
          <p:cNvSpPr txBox="1"/>
          <p:nvPr>
            <p:ph idx="2" type="body"/>
          </p:nvPr>
        </p:nvSpPr>
        <p:spPr>
          <a:xfrm>
            <a:off x="4946900" y="1086825"/>
            <a:ext cx="4297200" cy="36951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AutoNum type="arabicPeriod"/>
            </a:pPr>
            <a:r>
              <a:rPr lang="en" sz="1600"/>
              <a:t>Expectations</a:t>
            </a:r>
            <a:endParaRPr sz="1600"/>
          </a:p>
          <a:p>
            <a:pPr indent="-330200" lvl="0" marL="457200" rtl="0" algn="l">
              <a:spcBef>
                <a:spcPts val="0"/>
              </a:spcBef>
              <a:spcAft>
                <a:spcPts val="0"/>
              </a:spcAft>
              <a:buSzPts val="1600"/>
              <a:buAutoNum type="arabicPeriod"/>
            </a:pPr>
            <a:r>
              <a:rPr lang="en" sz="1600"/>
              <a:t>Why is Testing Important?</a:t>
            </a:r>
            <a:endParaRPr sz="1600"/>
          </a:p>
          <a:p>
            <a:pPr indent="-330200" lvl="0" marL="457200" rtl="0" algn="l">
              <a:spcBef>
                <a:spcPts val="0"/>
              </a:spcBef>
              <a:spcAft>
                <a:spcPts val="0"/>
              </a:spcAft>
              <a:buSzPts val="1600"/>
              <a:buAutoNum type="arabicPeriod"/>
            </a:pPr>
            <a:r>
              <a:rPr lang="en" sz="1600"/>
              <a:t>What are Tests and why Types are out there?</a:t>
            </a:r>
            <a:endParaRPr sz="1600"/>
          </a:p>
          <a:p>
            <a:pPr indent="-330200" lvl="0" marL="457200" rtl="0" algn="l">
              <a:spcBef>
                <a:spcPts val="0"/>
              </a:spcBef>
              <a:spcAft>
                <a:spcPts val="0"/>
              </a:spcAft>
              <a:buSzPts val="1600"/>
              <a:buAutoNum type="arabicPeriod"/>
            </a:pPr>
            <a:r>
              <a:rPr lang="en" sz="1600"/>
              <a:t>Testing (and Unit Testing) How it looks:</a:t>
            </a:r>
            <a:endParaRPr sz="1600"/>
          </a:p>
          <a:p>
            <a:pPr indent="-330200" lvl="1" marL="914400" rtl="0" algn="l">
              <a:spcBef>
                <a:spcPts val="0"/>
              </a:spcBef>
              <a:spcAft>
                <a:spcPts val="0"/>
              </a:spcAft>
              <a:buSzPts val="1600"/>
              <a:buAutoNum type="alphaLcPeriod"/>
            </a:pPr>
            <a:r>
              <a:rPr lang="en" sz="1600"/>
              <a:t>What you’re doing now</a:t>
            </a:r>
            <a:endParaRPr sz="1600"/>
          </a:p>
          <a:p>
            <a:pPr indent="-330200" lvl="1" marL="914400" rtl="0" algn="l">
              <a:spcBef>
                <a:spcPts val="0"/>
              </a:spcBef>
              <a:spcAft>
                <a:spcPts val="0"/>
              </a:spcAft>
              <a:buSzPts val="1600"/>
              <a:buAutoNum type="alphaLcPeriod"/>
            </a:pPr>
            <a:r>
              <a:rPr lang="en" sz="1600"/>
              <a:t>Test After Development (TAD)</a:t>
            </a:r>
            <a:endParaRPr sz="1600"/>
          </a:p>
          <a:p>
            <a:pPr indent="-330200" lvl="1" marL="914400" rtl="0" algn="l">
              <a:spcBef>
                <a:spcPts val="0"/>
              </a:spcBef>
              <a:spcAft>
                <a:spcPts val="0"/>
              </a:spcAft>
              <a:buSzPts val="1600"/>
              <a:buAutoNum type="alphaLcPeriod"/>
            </a:pPr>
            <a:r>
              <a:rPr lang="en" sz="1600"/>
              <a:t>Test Driven Development (TDD)</a:t>
            </a:r>
            <a:endParaRPr sz="1600"/>
          </a:p>
          <a:p>
            <a:pPr indent="-330200" lvl="0" marL="457200" rtl="0" algn="l">
              <a:spcBef>
                <a:spcPts val="0"/>
              </a:spcBef>
              <a:spcAft>
                <a:spcPts val="0"/>
              </a:spcAft>
              <a:buSzPts val="1600"/>
              <a:buAutoNum type="arabicPeriod"/>
            </a:pPr>
            <a:r>
              <a:rPr lang="en" sz="1600"/>
              <a:t>TDD and Behaviour Driven Development (BDD)</a:t>
            </a:r>
            <a:endParaRPr sz="1600"/>
          </a:p>
          <a:p>
            <a:pPr indent="-330200" lvl="0" marL="457200" rtl="0" algn="l">
              <a:spcBef>
                <a:spcPts val="0"/>
              </a:spcBef>
              <a:spcAft>
                <a:spcPts val="0"/>
              </a:spcAft>
              <a:buSzPts val="1600"/>
              <a:buAutoNum type="arabicPeriod"/>
            </a:pPr>
            <a:r>
              <a:rPr lang="en" sz="1600"/>
              <a:t>Let’s test now!</a:t>
            </a:r>
            <a:endParaRPr sz="1600"/>
          </a:p>
          <a:p>
            <a:pPr indent="-330200" lvl="0" marL="457200" rtl="0" algn="l">
              <a:spcBef>
                <a:spcPts val="0"/>
              </a:spcBef>
              <a:spcAft>
                <a:spcPts val="0"/>
              </a:spcAft>
              <a:buSzPts val="1600"/>
              <a:buAutoNum type="arabicPeriod"/>
            </a:pPr>
            <a:r>
              <a:rPr lang="en" sz="1600"/>
              <a:t>Installing NPM and Chai</a:t>
            </a:r>
            <a:endParaRPr sz="1600"/>
          </a:p>
          <a:p>
            <a:pPr indent="-330200" lvl="0" marL="457200" rtl="0" algn="l">
              <a:spcBef>
                <a:spcPts val="0"/>
              </a:spcBef>
              <a:spcAft>
                <a:spcPts val="0"/>
              </a:spcAft>
              <a:buSzPts val="1600"/>
              <a:buAutoNum type="arabicPeriod"/>
            </a:pPr>
            <a:r>
              <a:rPr lang="en" sz="1600"/>
              <a:t>Writing Our First Test</a:t>
            </a:r>
            <a:endParaRPr sz="1600"/>
          </a:p>
          <a:p>
            <a:pPr indent="-330200" lvl="0" marL="457200" rtl="0" algn="l">
              <a:spcBef>
                <a:spcPts val="0"/>
              </a:spcBef>
              <a:spcAft>
                <a:spcPts val="0"/>
              </a:spcAft>
              <a:buSzPts val="1600"/>
              <a:buAutoNum type="arabicPeriod"/>
            </a:pPr>
            <a:r>
              <a:rPr lang="en" sz="1600"/>
              <a:t>Executing our First Test.</a:t>
            </a:r>
            <a:endParaRPr sz="1600"/>
          </a:p>
          <a:p>
            <a:pPr indent="-330200" lvl="0" marL="457200" rtl="0" algn="l">
              <a:spcBef>
                <a:spcPts val="0"/>
              </a:spcBef>
              <a:spcAft>
                <a:spcPts val="0"/>
              </a:spcAft>
              <a:buSzPts val="1600"/>
              <a:buAutoNum type="arabicPeriod"/>
            </a:pPr>
            <a:r>
              <a:rPr lang="en" sz="1600"/>
              <a:t>Examples</a:t>
            </a:r>
            <a:endParaRPr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6"/>
          <p:cNvSpPr txBox="1"/>
          <p:nvPr>
            <p:ph type="title"/>
          </p:nvPr>
        </p:nvSpPr>
        <p:spPr>
          <a:xfrm>
            <a:off x="387900" y="458025"/>
            <a:ext cx="85455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TDD and Behaviour Driven Dev (BDD)</a:t>
            </a:r>
            <a:endParaRPr/>
          </a:p>
        </p:txBody>
      </p:sp>
      <p:sp>
        <p:nvSpPr>
          <p:cNvPr id="204" name="Google Shape;204;p26"/>
          <p:cNvSpPr txBox="1"/>
          <p:nvPr>
            <p:ph idx="1" type="body"/>
          </p:nvPr>
        </p:nvSpPr>
        <p:spPr>
          <a:xfrm>
            <a:off x="387900" y="1261225"/>
            <a:ext cx="3999900" cy="264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In Test Driven Development, we flip the script of how we write code by following this process:</a:t>
            </a:r>
            <a:endParaRPr sz="1200"/>
          </a:p>
          <a:p>
            <a:pPr indent="-304800" lvl="0" marL="457200" rtl="0" algn="l">
              <a:spcBef>
                <a:spcPts val="1600"/>
              </a:spcBef>
              <a:spcAft>
                <a:spcPts val="0"/>
              </a:spcAft>
              <a:buSzPts val="1200"/>
              <a:buAutoNum type="arabicPeriod"/>
            </a:pPr>
            <a:r>
              <a:rPr lang="en" sz="1200"/>
              <a:t>Define a unit test</a:t>
            </a:r>
            <a:endParaRPr sz="1200"/>
          </a:p>
          <a:p>
            <a:pPr indent="-304800" lvl="0" marL="457200" rtl="0" algn="l">
              <a:spcBef>
                <a:spcPts val="0"/>
              </a:spcBef>
              <a:spcAft>
                <a:spcPts val="0"/>
              </a:spcAft>
              <a:buSzPts val="1200"/>
              <a:buAutoNum type="arabicPeriod"/>
            </a:pPr>
            <a:r>
              <a:rPr lang="en" sz="1200"/>
              <a:t>Make the tests fail</a:t>
            </a:r>
            <a:endParaRPr sz="1200"/>
          </a:p>
          <a:p>
            <a:pPr indent="-304800" lvl="0" marL="457200" rtl="0" algn="l">
              <a:spcBef>
                <a:spcPts val="0"/>
              </a:spcBef>
              <a:spcAft>
                <a:spcPts val="0"/>
              </a:spcAft>
              <a:buSzPts val="1200"/>
              <a:buAutoNum type="arabicPeriod"/>
            </a:pPr>
            <a:r>
              <a:rPr lang="en" sz="1200"/>
              <a:t>Implement the unit (function or class)</a:t>
            </a:r>
            <a:endParaRPr sz="1200"/>
          </a:p>
          <a:p>
            <a:pPr indent="-304800" lvl="0" marL="457200" rtl="0" algn="l">
              <a:spcBef>
                <a:spcPts val="0"/>
              </a:spcBef>
              <a:spcAft>
                <a:spcPts val="0"/>
              </a:spcAft>
              <a:buSzPts val="1200"/>
              <a:buAutoNum type="arabicPeriod"/>
            </a:pPr>
            <a:r>
              <a:rPr lang="en" sz="1200"/>
              <a:t>Make the tests pass.</a:t>
            </a:r>
            <a:endParaRPr sz="1200"/>
          </a:p>
          <a:p>
            <a:pPr indent="0" lvl="0" marL="0" rtl="0" algn="l">
              <a:spcBef>
                <a:spcPts val="1600"/>
              </a:spcBef>
              <a:spcAft>
                <a:spcPts val="1600"/>
              </a:spcAft>
              <a:buNone/>
            </a:pPr>
            <a:r>
              <a:rPr lang="en" sz="1200"/>
              <a:t>Behaviour driven Development is going to build upon the concept of test driven development. The addition is to write the test in a domain specific language.</a:t>
            </a:r>
            <a:endParaRPr sz="1200"/>
          </a:p>
        </p:txBody>
      </p:sp>
      <p:sp>
        <p:nvSpPr>
          <p:cNvPr id="205" name="Google Shape;205;p26"/>
          <p:cNvSpPr txBox="1"/>
          <p:nvPr>
            <p:ph idx="2" type="body"/>
          </p:nvPr>
        </p:nvSpPr>
        <p:spPr>
          <a:xfrm>
            <a:off x="4756200" y="12612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In Behaviour Driven Development we specify tests in a way that is more </a:t>
            </a:r>
            <a:endParaRPr sz="1200"/>
          </a:p>
          <a:p>
            <a:pPr indent="-304800" lvl="0" marL="457200" rtl="0" algn="l">
              <a:spcBef>
                <a:spcPts val="1600"/>
              </a:spcBef>
              <a:spcAft>
                <a:spcPts val="0"/>
              </a:spcAft>
              <a:buSzPts val="1200"/>
              <a:buAutoNum type="arabicPeriod"/>
            </a:pPr>
            <a:r>
              <a:rPr lang="en" sz="1200"/>
              <a:t>Title (of feature)</a:t>
            </a:r>
            <a:endParaRPr sz="1200"/>
          </a:p>
          <a:p>
            <a:pPr indent="-304800" lvl="0" marL="457200" rtl="0" algn="l">
              <a:spcBef>
                <a:spcPts val="0"/>
              </a:spcBef>
              <a:spcAft>
                <a:spcPts val="0"/>
              </a:spcAft>
              <a:buSzPts val="1200"/>
              <a:buAutoNum type="arabicPeriod"/>
            </a:pPr>
            <a:r>
              <a:rPr lang="en" sz="1200"/>
              <a:t>Narrative (description of feature in a readable way)</a:t>
            </a:r>
            <a:endParaRPr sz="1200"/>
          </a:p>
          <a:p>
            <a:pPr indent="-304800" lvl="1" marL="914400" rtl="0" algn="l">
              <a:spcBef>
                <a:spcPts val="0"/>
              </a:spcBef>
              <a:spcAft>
                <a:spcPts val="0"/>
              </a:spcAft>
              <a:buSzPts val="1200"/>
              <a:buAutoNum type="alphaLcPeriod"/>
            </a:pPr>
            <a:r>
              <a:rPr lang="en"/>
              <a:t>As a person/role X</a:t>
            </a:r>
            <a:endParaRPr/>
          </a:p>
          <a:p>
            <a:pPr indent="-304800" lvl="1" marL="914400" rtl="0" algn="l">
              <a:spcBef>
                <a:spcPts val="0"/>
              </a:spcBef>
              <a:spcAft>
                <a:spcPts val="0"/>
              </a:spcAft>
              <a:buSzPts val="1200"/>
              <a:buAutoNum type="alphaLcPeriod"/>
            </a:pPr>
            <a:r>
              <a:rPr lang="en"/>
              <a:t>I want/would like feature Y</a:t>
            </a:r>
            <a:endParaRPr/>
          </a:p>
          <a:p>
            <a:pPr indent="-304800" lvl="1" marL="914400" rtl="0" algn="l">
              <a:spcBef>
                <a:spcPts val="0"/>
              </a:spcBef>
              <a:spcAft>
                <a:spcPts val="0"/>
              </a:spcAft>
              <a:buSzPts val="1200"/>
              <a:buAutoNum type="alphaLcPeriod"/>
            </a:pPr>
            <a:r>
              <a:rPr lang="en"/>
              <a:t>So that Z happens (presumed benefit)</a:t>
            </a:r>
            <a:endParaRPr/>
          </a:p>
          <a:p>
            <a:pPr indent="-304800" lvl="0" marL="457200" rtl="0" algn="l">
              <a:spcBef>
                <a:spcPts val="0"/>
              </a:spcBef>
              <a:spcAft>
                <a:spcPts val="0"/>
              </a:spcAft>
              <a:buSzPts val="1200"/>
              <a:buAutoNum type="arabicPeriod"/>
            </a:pPr>
            <a:r>
              <a:rPr lang="en" sz="1200"/>
              <a:t>Acceptance criteria</a:t>
            </a:r>
            <a:r>
              <a:rPr lang="en" sz="1200"/>
              <a:t> (A description of each specific scenario </a:t>
            </a:r>
            <a:endParaRPr sz="1200"/>
          </a:p>
          <a:p>
            <a:pPr indent="-304800" lvl="1" marL="914400" rtl="0" algn="l">
              <a:spcBef>
                <a:spcPts val="0"/>
              </a:spcBef>
              <a:spcAft>
                <a:spcPts val="0"/>
              </a:spcAft>
              <a:buSzPts val="1200"/>
              <a:buAutoNum type="alphaLcPeriod"/>
            </a:pPr>
            <a:r>
              <a:rPr lang="en"/>
              <a:t>Given: initial context of scenario</a:t>
            </a:r>
            <a:endParaRPr/>
          </a:p>
          <a:p>
            <a:pPr indent="-304800" lvl="1" marL="914400" rtl="0" algn="l">
              <a:spcBef>
                <a:spcPts val="0"/>
              </a:spcBef>
              <a:spcAft>
                <a:spcPts val="0"/>
              </a:spcAft>
              <a:buSzPts val="1200"/>
              <a:buAutoNum type="alphaLcPeriod"/>
            </a:pPr>
            <a:r>
              <a:rPr lang="en"/>
              <a:t>When: event that triggers the scenario</a:t>
            </a:r>
            <a:endParaRPr/>
          </a:p>
          <a:p>
            <a:pPr indent="-304800" lvl="1" marL="914400" rtl="0" algn="l">
              <a:spcBef>
                <a:spcPts val="0"/>
              </a:spcBef>
              <a:spcAft>
                <a:spcPts val="0"/>
              </a:spcAft>
              <a:buSzPts val="1200"/>
              <a:buAutoNum type="alphaLcPeriod"/>
            </a:pPr>
            <a:r>
              <a:rPr lang="en"/>
              <a:t>Then: expected outcome.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sz="1200"/>
          </a:p>
        </p:txBody>
      </p:sp>
      <p:sp>
        <p:nvSpPr>
          <p:cNvPr id="206" name="Google Shape;206;p26"/>
          <p:cNvSpPr txBox="1"/>
          <p:nvPr>
            <p:ph idx="1" type="body"/>
          </p:nvPr>
        </p:nvSpPr>
        <p:spPr>
          <a:xfrm>
            <a:off x="387900" y="3977700"/>
            <a:ext cx="4994400" cy="10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More reading on these two topics:</a:t>
            </a:r>
            <a:endParaRPr sz="1200"/>
          </a:p>
          <a:p>
            <a:pPr indent="-304800" lvl="0" marL="457200" rtl="0" algn="l">
              <a:spcBef>
                <a:spcPts val="1600"/>
              </a:spcBef>
              <a:spcAft>
                <a:spcPts val="0"/>
              </a:spcAft>
              <a:buSzPts val="1200"/>
              <a:buChar char="●"/>
            </a:pPr>
            <a:r>
              <a:rPr lang="en" sz="1200" u="sng">
                <a:solidFill>
                  <a:schemeClr val="hlink"/>
                </a:solidFill>
                <a:hlinkClick r:id="rId3"/>
              </a:rPr>
              <a:t>https://en.wikipedia.org/wiki/Behavior-driven_development</a:t>
            </a:r>
            <a:r>
              <a:rPr lang="en" sz="1200"/>
              <a:t> </a:t>
            </a:r>
            <a:endParaRPr sz="1200"/>
          </a:p>
          <a:p>
            <a:pPr indent="-304800" lvl="0" marL="457200" rtl="0" algn="l">
              <a:spcBef>
                <a:spcPts val="0"/>
              </a:spcBef>
              <a:spcAft>
                <a:spcPts val="0"/>
              </a:spcAft>
              <a:buSzPts val="1200"/>
              <a:buChar char="●"/>
            </a:pPr>
            <a:r>
              <a:rPr lang="en" sz="1100" u="sng">
                <a:solidFill>
                  <a:schemeClr val="hlink"/>
                </a:solidFill>
                <a:latin typeface="Arial"/>
                <a:ea typeface="Arial"/>
                <a:cs typeface="Arial"/>
                <a:sym typeface="Arial"/>
                <a:hlinkClick r:id="rId4"/>
              </a:rPr>
              <a:t>https://en.wikipedia.org/wiki/Test-driven_development</a:t>
            </a:r>
            <a:r>
              <a:rPr lang="en" sz="1200"/>
              <a:t> </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7"/>
          <p:cNvSpPr txBox="1"/>
          <p:nvPr>
            <p:ph type="title"/>
          </p:nvPr>
        </p:nvSpPr>
        <p:spPr>
          <a:xfrm>
            <a:off x="248400" y="144002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Where are we?</a:t>
            </a:r>
            <a:endParaRPr/>
          </a:p>
        </p:txBody>
      </p:sp>
      <p:sp>
        <p:nvSpPr>
          <p:cNvPr id="212" name="Google Shape;212;p27"/>
          <p:cNvSpPr txBox="1"/>
          <p:nvPr>
            <p:ph idx="2" type="body"/>
          </p:nvPr>
        </p:nvSpPr>
        <p:spPr>
          <a:xfrm>
            <a:off x="4946900" y="1086825"/>
            <a:ext cx="4297200" cy="36951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AutoNum type="arabicPeriod"/>
            </a:pPr>
            <a:r>
              <a:rPr lang="en" sz="1600"/>
              <a:t>Expectations</a:t>
            </a:r>
            <a:endParaRPr sz="1600"/>
          </a:p>
          <a:p>
            <a:pPr indent="-330200" lvl="0" marL="457200" rtl="0" algn="l">
              <a:spcBef>
                <a:spcPts val="0"/>
              </a:spcBef>
              <a:spcAft>
                <a:spcPts val="0"/>
              </a:spcAft>
              <a:buSzPts val="1600"/>
              <a:buAutoNum type="arabicPeriod"/>
            </a:pPr>
            <a:r>
              <a:rPr lang="en" sz="1600"/>
              <a:t>Why is Testing Important?</a:t>
            </a:r>
            <a:endParaRPr sz="1600"/>
          </a:p>
          <a:p>
            <a:pPr indent="-330200" lvl="0" marL="457200" rtl="0" algn="l">
              <a:spcBef>
                <a:spcPts val="0"/>
              </a:spcBef>
              <a:spcAft>
                <a:spcPts val="0"/>
              </a:spcAft>
              <a:buSzPts val="1600"/>
              <a:buAutoNum type="arabicPeriod"/>
            </a:pPr>
            <a:r>
              <a:rPr lang="en" sz="1600"/>
              <a:t>What are Tests and why Types are out there?</a:t>
            </a:r>
            <a:endParaRPr sz="1600"/>
          </a:p>
          <a:p>
            <a:pPr indent="-330200" lvl="0" marL="457200" rtl="0" algn="l">
              <a:spcBef>
                <a:spcPts val="0"/>
              </a:spcBef>
              <a:spcAft>
                <a:spcPts val="0"/>
              </a:spcAft>
              <a:buSzPts val="1600"/>
              <a:buAutoNum type="arabicPeriod"/>
            </a:pPr>
            <a:r>
              <a:rPr lang="en" sz="1600"/>
              <a:t>Testing (and Unit Testing) How it looks:</a:t>
            </a:r>
            <a:endParaRPr sz="1600"/>
          </a:p>
          <a:p>
            <a:pPr indent="-330200" lvl="1" marL="914400" rtl="0" algn="l">
              <a:spcBef>
                <a:spcPts val="0"/>
              </a:spcBef>
              <a:spcAft>
                <a:spcPts val="0"/>
              </a:spcAft>
              <a:buSzPts val="1600"/>
              <a:buAutoNum type="alphaLcPeriod"/>
            </a:pPr>
            <a:r>
              <a:rPr lang="en" sz="1600"/>
              <a:t>What you’re doing now</a:t>
            </a:r>
            <a:endParaRPr sz="1600"/>
          </a:p>
          <a:p>
            <a:pPr indent="-330200" lvl="1" marL="914400" rtl="0" algn="l">
              <a:spcBef>
                <a:spcPts val="0"/>
              </a:spcBef>
              <a:spcAft>
                <a:spcPts val="0"/>
              </a:spcAft>
              <a:buSzPts val="1600"/>
              <a:buAutoNum type="alphaLcPeriod"/>
            </a:pPr>
            <a:r>
              <a:rPr lang="en" sz="1600"/>
              <a:t>Test After Development (TAD)</a:t>
            </a:r>
            <a:endParaRPr sz="1600"/>
          </a:p>
          <a:p>
            <a:pPr indent="-330200" lvl="1" marL="914400" rtl="0" algn="l">
              <a:spcBef>
                <a:spcPts val="0"/>
              </a:spcBef>
              <a:spcAft>
                <a:spcPts val="0"/>
              </a:spcAft>
              <a:buSzPts val="1600"/>
              <a:buAutoNum type="alphaLcPeriod"/>
            </a:pPr>
            <a:r>
              <a:rPr lang="en" sz="1600"/>
              <a:t>Test Driven Development (TDD)</a:t>
            </a:r>
            <a:endParaRPr sz="1600"/>
          </a:p>
          <a:p>
            <a:pPr indent="-330200" lvl="0" marL="457200" rtl="0" algn="l">
              <a:spcBef>
                <a:spcPts val="0"/>
              </a:spcBef>
              <a:spcAft>
                <a:spcPts val="0"/>
              </a:spcAft>
              <a:buSzPts val="1600"/>
              <a:buAutoNum type="arabicPeriod"/>
            </a:pPr>
            <a:r>
              <a:rPr lang="en" sz="1600"/>
              <a:t>TDD and Behaviour Driven Development (BDD)</a:t>
            </a:r>
            <a:endParaRPr sz="1600"/>
          </a:p>
          <a:p>
            <a:pPr indent="-330200" lvl="0" marL="457200" rtl="0" algn="l">
              <a:spcBef>
                <a:spcPts val="0"/>
              </a:spcBef>
              <a:spcAft>
                <a:spcPts val="0"/>
              </a:spcAft>
              <a:buSzPts val="1600"/>
              <a:buAutoNum type="arabicPeriod"/>
            </a:pPr>
            <a:r>
              <a:rPr lang="en" sz="1600"/>
              <a:t>Let’s test now!</a:t>
            </a:r>
            <a:endParaRPr sz="1600"/>
          </a:p>
          <a:p>
            <a:pPr indent="-330200" lvl="0" marL="457200" rtl="0" algn="l">
              <a:spcBef>
                <a:spcPts val="0"/>
              </a:spcBef>
              <a:spcAft>
                <a:spcPts val="0"/>
              </a:spcAft>
              <a:buSzPts val="1600"/>
              <a:buAutoNum type="arabicPeriod"/>
            </a:pPr>
            <a:r>
              <a:rPr lang="en" sz="1600"/>
              <a:t>Installing NPM and Chai</a:t>
            </a:r>
            <a:endParaRPr sz="1600"/>
          </a:p>
          <a:p>
            <a:pPr indent="-330200" lvl="0" marL="457200" rtl="0" algn="l">
              <a:spcBef>
                <a:spcPts val="0"/>
              </a:spcBef>
              <a:spcAft>
                <a:spcPts val="0"/>
              </a:spcAft>
              <a:buSzPts val="1600"/>
              <a:buAutoNum type="arabicPeriod"/>
            </a:pPr>
            <a:r>
              <a:rPr lang="en" sz="1600"/>
              <a:t>Writing Our First Test</a:t>
            </a:r>
            <a:endParaRPr sz="1600"/>
          </a:p>
          <a:p>
            <a:pPr indent="-330200" lvl="0" marL="457200" rtl="0" algn="l">
              <a:spcBef>
                <a:spcPts val="0"/>
              </a:spcBef>
              <a:spcAft>
                <a:spcPts val="0"/>
              </a:spcAft>
              <a:buSzPts val="1600"/>
              <a:buAutoNum type="arabicPeriod"/>
            </a:pPr>
            <a:r>
              <a:rPr lang="en" sz="1600"/>
              <a:t>Executing our First Test.</a:t>
            </a:r>
            <a:endParaRPr sz="1600"/>
          </a:p>
          <a:p>
            <a:pPr indent="-330200" lvl="0" marL="457200" rtl="0" algn="l">
              <a:spcBef>
                <a:spcPts val="0"/>
              </a:spcBef>
              <a:spcAft>
                <a:spcPts val="0"/>
              </a:spcAft>
              <a:buSzPts val="1600"/>
              <a:buAutoNum type="arabicPeriod"/>
            </a:pPr>
            <a:r>
              <a:rPr lang="en" sz="1600"/>
              <a:t>Examples</a:t>
            </a:r>
            <a:endParaRPr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387900" y="458025"/>
            <a:ext cx="85218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 want to write tests now!</a:t>
            </a:r>
            <a:endParaRPr/>
          </a:p>
        </p:txBody>
      </p:sp>
      <p:sp>
        <p:nvSpPr>
          <p:cNvPr id="218" name="Google Shape;218;p28"/>
          <p:cNvSpPr txBox="1"/>
          <p:nvPr>
            <p:ph idx="1" type="body"/>
          </p:nvPr>
        </p:nvSpPr>
        <p:spPr>
          <a:xfrm>
            <a:off x="387900" y="1187349"/>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We’re going to need a couple of libraries to be able to do testing in our code. We also are going to discuss some of the parts of tests that we’re going to need.</a:t>
            </a:r>
            <a:endParaRPr sz="1400"/>
          </a:p>
          <a:p>
            <a:pPr indent="-317500" lvl="0" marL="457200" rtl="0" algn="l">
              <a:spcBef>
                <a:spcPts val="1600"/>
              </a:spcBef>
              <a:spcAft>
                <a:spcPts val="0"/>
              </a:spcAft>
              <a:buSzPts val="1400"/>
              <a:buAutoNum type="arabicPeriod"/>
            </a:pPr>
            <a:r>
              <a:rPr lang="en" sz="1400"/>
              <a:t>A Test Runner (or Test Environment)</a:t>
            </a:r>
            <a:br>
              <a:rPr lang="en" sz="1400"/>
            </a:br>
            <a:r>
              <a:rPr lang="en" sz="1400"/>
              <a:t>This is a package that’s going to run all of your tests.</a:t>
            </a:r>
            <a:endParaRPr sz="1400"/>
          </a:p>
          <a:p>
            <a:pPr indent="-317500" lvl="0" marL="457200" rtl="0" algn="l">
              <a:spcBef>
                <a:spcPts val="0"/>
              </a:spcBef>
              <a:spcAft>
                <a:spcPts val="0"/>
              </a:spcAft>
              <a:buSzPts val="1400"/>
              <a:buAutoNum type="arabicPeriod"/>
            </a:pPr>
            <a:r>
              <a:rPr lang="en" sz="1400"/>
              <a:t>An Assertion Library</a:t>
            </a:r>
            <a:br>
              <a:rPr lang="en" sz="1400"/>
            </a:br>
            <a:r>
              <a:rPr lang="en" sz="1400"/>
              <a:t>This is a package (sometimes the same as above) that we’re basically sees if when we test our unit (function or class) is equal to something that we expect.</a:t>
            </a:r>
            <a:endParaRPr sz="1400"/>
          </a:p>
          <a:p>
            <a:pPr indent="-317500" lvl="0" marL="457200" rtl="0" algn="l">
              <a:spcBef>
                <a:spcPts val="0"/>
              </a:spcBef>
              <a:spcAft>
                <a:spcPts val="0"/>
              </a:spcAft>
              <a:buSzPts val="1400"/>
              <a:buAutoNum type="arabicPeriod"/>
            </a:pPr>
            <a:r>
              <a:rPr lang="en" sz="1400"/>
              <a:t>Headless Browser</a:t>
            </a:r>
            <a:br>
              <a:rPr lang="en" sz="1400"/>
            </a:br>
            <a:r>
              <a:rPr lang="en" sz="1400"/>
              <a:t>This is not for Unit tests whatsoever so we can ignore this for now, but it’s basically a browser that you can program for functional and end to end tests.</a:t>
            </a:r>
            <a:endParaRPr sz="1400"/>
          </a:p>
          <a:p>
            <a:pPr indent="0" lvl="0" marL="0" rtl="0" algn="l">
              <a:spcBef>
                <a:spcPts val="1600"/>
              </a:spcBef>
              <a:spcAft>
                <a:spcPts val="1600"/>
              </a:spcAft>
              <a:buNone/>
            </a:pPr>
            <a:r>
              <a:rPr lang="en" sz="1400"/>
              <a:t>In this class we’re going use the package “</a:t>
            </a:r>
            <a:r>
              <a:rPr b="1" lang="en" sz="1400"/>
              <a:t>Mocha</a:t>
            </a:r>
            <a:r>
              <a:rPr lang="en" sz="1400"/>
              <a:t>” (as a Test Runner) and we’re going to use the package “</a:t>
            </a:r>
            <a:r>
              <a:rPr b="1" lang="en" sz="1400"/>
              <a:t>Chai</a:t>
            </a:r>
            <a:r>
              <a:rPr lang="en" sz="1400"/>
              <a:t>” (as our Assertion Library). For your own projects you can use this or you can use “</a:t>
            </a:r>
            <a:r>
              <a:rPr b="1" lang="en" sz="1400"/>
              <a:t>Jest</a:t>
            </a:r>
            <a:r>
              <a:rPr lang="en" sz="1400"/>
              <a:t>” which is both an assertion library and a test runner.</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9"/>
          <p:cNvSpPr txBox="1"/>
          <p:nvPr>
            <p:ph type="title"/>
          </p:nvPr>
        </p:nvSpPr>
        <p:spPr>
          <a:xfrm>
            <a:off x="248400" y="144002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Where are we?</a:t>
            </a:r>
            <a:endParaRPr/>
          </a:p>
        </p:txBody>
      </p:sp>
      <p:sp>
        <p:nvSpPr>
          <p:cNvPr id="224" name="Google Shape;224;p29"/>
          <p:cNvSpPr txBox="1"/>
          <p:nvPr>
            <p:ph idx="2" type="body"/>
          </p:nvPr>
        </p:nvSpPr>
        <p:spPr>
          <a:xfrm>
            <a:off x="4946900" y="1086825"/>
            <a:ext cx="4297200" cy="36951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AutoNum type="arabicPeriod"/>
            </a:pPr>
            <a:r>
              <a:rPr lang="en" sz="1600"/>
              <a:t>Expectations</a:t>
            </a:r>
            <a:endParaRPr sz="1600"/>
          </a:p>
          <a:p>
            <a:pPr indent="-330200" lvl="0" marL="457200" rtl="0" algn="l">
              <a:spcBef>
                <a:spcPts val="0"/>
              </a:spcBef>
              <a:spcAft>
                <a:spcPts val="0"/>
              </a:spcAft>
              <a:buSzPts val="1600"/>
              <a:buAutoNum type="arabicPeriod"/>
            </a:pPr>
            <a:r>
              <a:rPr lang="en" sz="1600"/>
              <a:t>Why is Testing Important?</a:t>
            </a:r>
            <a:endParaRPr sz="1600"/>
          </a:p>
          <a:p>
            <a:pPr indent="-330200" lvl="0" marL="457200" rtl="0" algn="l">
              <a:spcBef>
                <a:spcPts val="0"/>
              </a:spcBef>
              <a:spcAft>
                <a:spcPts val="0"/>
              </a:spcAft>
              <a:buSzPts val="1600"/>
              <a:buAutoNum type="arabicPeriod"/>
            </a:pPr>
            <a:r>
              <a:rPr lang="en" sz="1600"/>
              <a:t>What are Tests and why Types are out there?</a:t>
            </a:r>
            <a:endParaRPr sz="1600"/>
          </a:p>
          <a:p>
            <a:pPr indent="-330200" lvl="0" marL="457200" rtl="0" algn="l">
              <a:spcBef>
                <a:spcPts val="0"/>
              </a:spcBef>
              <a:spcAft>
                <a:spcPts val="0"/>
              </a:spcAft>
              <a:buSzPts val="1600"/>
              <a:buAutoNum type="arabicPeriod"/>
            </a:pPr>
            <a:r>
              <a:rPr lang="en" sz="1600"/>
              <a:t>Testing (and Unit Testing) How it looks:</a:t>
            </a:r>
            <a:endParaRPr sz="1600"/>
          </a:p>
          <a:p>
            <a:pPr indent="-330200" lvl="1" marL="914400" rtl="0" algn="l">
              <a:spcBef>
                <a:spcPts val="0"/>
              </a:spcBef>
              <a:spcAft>
                <a:spcPts val="0"/>
              </a:spcAft>
              <a:buSzPts val="1600"/>
              <a:buAutoNum type="alphaLcPeriod"/>
            </a:pPr>
            <a:r>
              <a:rPr lang="en" sz="1600"/>
              <a:t>What you’re doing now</a:t>
            </a:r>
            <a:endParaRPr sz="1600"/>
          </a:p>
          <a:p>
            <a:pPr indent="-330200" lvl="1" marL="914400" rtl="0" algn="l">
              <a:spcBef>
                <a:spcPts val="0"/>
              </a:spcBef>
              <a:spcAft>
                <a:spcPts val="0"/>
              </a:spcAft>
              <a:buSzPts val="1600"/>
              <a:buAutoNum type="alphaLcPeriod"/>
            </a:pPr>
            <a:r>
              <a:rPr lang="en" sz="1600"/>
              <a:t>Test After Development (TAD)</a:t>
            </a:r>
            <a:endParaRPr sz="1600"/>
          </a:p>
          <a:p>
            <a:pPr indent="-330200" lvl="1" marL="914400" rtl="0" algn="l">
              <a:spcBef>
                <a:spcPts val="0"/>
              </a:spcBef>
              <a:spcAft>
                <a:spcPts val="0"/>
              </a:spcAft>
              <a:buSzPts val="1600"/>
              <a:buAutoNum type="alphaLcPeriod"/>
            </a:pPr>
            <a:r>
              <a:rPr lang="en" sz="1600"/>
              <a:t>Test Driven Development (TDD)</a:t>
            </a:r>
            <a:endParaRPr sz="1600"/>
          </a:p>
          <a:p>
            <a:pPr indent="-330200" lvl="0" marL="457200" rtl="0" algn="l">
              <a:spcBef>
                <a:spcPts val="0"/>
              </a:spcBef>
              <a:spcAft>
                <a:spcPts val="0"/>
              </a:spcAft>
              <a:buSzPts val="1600"/>
              <a:buAutoNum type="arabicPeriod"/>
            </a:pPr>
            <a:r>
              <a:rPr lang="en" sz="1600"/>
              <a:t>TDD and Behaviour Driven Development (BDD)</a:t>
            </a:r>
            <a:endParaRPr sz="1600"/>
          </a:p>
          <a:p>
            <a:pPr indent="-330200" lvl="0" marL="457200" rtl="0" algn="l">
              <a:spcBef>
                <a:spcPts val="0"/>
              </a:spcBef>
              <a:spcAft>
                <a:spcPts val="0"/>
              </a:spcAft>
              <a:buSzPts val="1600"/>
              <a:buAutoNum type="arabicPeriod"/>
            </a:pPr>
            <a:r>
              <a:rPr lang="en" sz="1600"/>
              <a:t>Let’s test now!</a:t>
            </a:r>
            <a:endParaRPr sz="1600"/>
          </a:p>
          <a:p>
            <a:pPr indent="-330200" lvl="0" marL="457200" rtl="0" algn="l">
              <a:spcBef>
                <a:spcPts val="0"/>
              </a:spcBef>
              <a:spcAft>
                <a:spcPts val="0"/>
              </a:spcAft>
              <a:buSzPts val="1600"/>
              <a:buAutoNum type="arabicPeriod"/>
            </a:pPr>
            <a:r>
              <a:rPr lang="en" sz="1600"/>
              <a:t>Installing NPM and Chai</a:t>
            </a:r>
            <a:endParaRPr sz="1600"/>
          </a:p>
          <a:p>
            <a:pPr indent="-330200" lvl="0" marL="457200" rtl="0" algn="l">
              <a:spcBef>
                <a:spcPts val="0"/>
              </a:spcBef>
              <a:spcAft>
                <a:spcPts val="0"/>
              </a:spcAft>
              <a:buSzPts val="1600"/>
              <a:buAutoNum type="arabicPeriod"/>
            </a:pPr>
            <a:r>
              <a:rPr lang="en" sz="1600"/>
              <a:t>Writing Our First Test</a:t>
            </a:r>
            <a:endParaRPr sz="1600"/>
          </a:p>
          <a:p>
            <a:pPr indent="-330200" lvl="0" marL="457200" rtl="0" algn="l">
              <a:spcBef>
                <a:spcPts val="0"/>
              </a:spcBef>
              <a:spcAft>
                <a:spcPts val="0"/>
              </a:spcAft>
              <a:buSzPts val="1600"/>
              <a:buAutoNum type="arabicPeriod"/>
            </a:pPr>
            <a:r>
              <a:rPr lang="en" sz="1600"/>
              <a:t>Executing our First Test.</a:t>
            </a:r>
            <a:endParaRPr sz="1600"/>
          </a:p>
          <a:p>
            <a:pPr indent="-330200" lvl="0" marL="457200" rtl="0" algn="l">
              <a:spcBef>
                <a:spcPts val="0"/>
              </a:spcBef>
              <a:spcAft>
                <a:spcPts val="0"/>
              </a:spcAft>
              <a:buSzPts val="1600"/>
              <a:buAutoNum type="arabicPeriod"/>
            </a:pPr>
            <a:r>
              <a:rPr lang="en" sz="1600"/>
              <a:t>Examples</a:t>
            </a:r>
            <a:endParaRPr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Installing Mocha and Chai</a:t>
            </a:r>
            <a:endParaRPr/>
          </a:p>
        </p:txBody>
      </p:sp>
      <p:sp>
        <p:nvSpPr>
          <p:cNvPr id="230" name="Google Shape;230;p30"/>
          <p:cNvSpPr txBox="1"/>
          <p:nvPr>
            <p:ph idx="1" type="body"/>
          </p:nvPr>
        </p:nvSpPr>
        <p:spPr>
          <a:xfrm>
            <a:off x="387900" y="1185025"/>
            <a:ext cx="3999900" cy="373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t>Mocha</a:t>
            </a:r>
            <a:endParaRPr b="1"/>
          </a:p>
        </p:txBody>
      </p:sp>
      <p:sp>
        <p:nvSpPr>
          <p:cNvPr id="231" name="Google Shape;231;p30"/>
          <p:cNvSpPr txBox="1"/>
          <p:nvPr>
            <p:ph idx="2" type="body"/>
          </p:nvPr>
        </p:nvSpPr>
        <p:spPr>
          <a:xfrm>
            <a:off x="4756200" y="1185025"/>
            <a:ext cx="3999900" cy="373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t>Chai</a:t>
            </a:r>
            <a:endParaRPr b="1"/>
          </a:p>
        </p:txBody>
      </p:sp>
      <p:sp>
        <p:nvSpPr>
          <p:cNvPr id="232" name="Google Shape;232;p30"/>
          <p:cNvSpPr txBox="1"/>
          <p:nvPr>
            <p:ph idx="1" type="body"/>
          </p:nvPr>
        </p:nvSpPr>
        <p:spPr>
          <a:xfrm>
            <a:off x="387900" y="2632825"/>
            <a:ext cx="3999900" cy="60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Go learn more:</a:t>
            </a:r>
            <a:br>
              <a:rPr lang="en"/>
            </a:br>
            <a:r>
              <a:rPr lang="en" u="sng">
                <a:solidFill>
                  <a:schemeClr val="hlink"/>
                </a:solidFill>
                <a:hlinkClick r:id="rId3"/>
              </a:rPr>
              <a:t>https://mochajs.org/</a:t>
            </a:r>
            <a:r>
              <a:rPr lang="en"/>
              <a:t> </a:t>
            </a:r>
            <a:endParaRPr/>
          </a:p>
        </p:txBody>
      </p:sp>
      <p:sp>
        <p:nvSpPr>
          <p:cNvPr id="233" name="Google Shape;233;p30"/>
          <p:cNvSpPr txBox="1"/>
          <p:nvPr>
            <p:ph idx="2" type="body"/>
          </p:nvPr>
        </p:nvSpPr>
        <p:spPr>
          <a:xfrm>
            <a:off x="4756200" y="2632825"/>
            <a:ext cx="3999900" cy="60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Go learn more:</a:t>
            </a:r>
            <a:br>
              <a:rPr lang="en"/>
            </a:br>
            <a:r>
              <a:rPr lang="en" u="sng">
                <a:solidFill>
                  <a:schemeClr val="hlink"/>
                </a:solidFill>
                <a:hlinkClick r:id="rId4"/>
              </a:rPr>
              <a:t>https://www.chaijs.com/</a:t>
            </a:r>
            <a:r>
              <a:rPr lang="en"/>
              <a:t> </a:t>
            </a:r>
            <a:endParaRPr/>
          </a:p>
        </p:txBody>
      </p:sp>
      <p:sp>
        <p:nvSpPr>
          <p:cNvPr id="234" name="Google Shape;234;p30"/>
          <p:cNvSpPr txBox="1"/>
          <p:nvPr>
            <p:ph idx="1" type="body"/>
          </p:nvPr>
        </p:nvSpPr>
        <p:spPr>
          <a:xfrm>
            <a:off x="379950" y="1671825"/>
            <a:ext cx="3999900" cy="3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Using NPM use the following command to install Mocha:</a:t>
            </a:r>
            <a:endParaRPr/>
          </a:p>
        </p:txBody>
      </p:sp>
      <p:sp>
        <p:nvSpPr>
          <p:cNvPr id="235" name="Google Shape;235;p30"/>
          <p:cNvSpPr txBox="1"/>
          <p:nvPr>
            <p:ph idx="2" type="body"/>
          </p:nvPr>
        </p:nvSpPr>
        <p:spPr>
          <a:xfrm>
            <a:off x="4748250" y="1671825"/>
            <a:ext cx="3999900" cy="55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Using NPM use the following command to install Mocha:</a:t>
            </a:r>
            <a:endParaRPr/>
          </a:p>
        </p:txBody>
      </p:sp>
      <p:sp>
        <p:nvSpPr>
          <p:cNvPr id="236" name="Google Shape;236;p30"/>
          <p:cNvSpPr txBox="1"/>
          <p:nvPr/>
        </p:nvSpPr>
        <p:spPr>
          <a:xfrm>
            <a:off x="387900" y="2284000"/>
            <a:ext cx="3000000" cy="33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DCDCDC"/>
                </a:solidFill>
                <a:latin typeface="Consolas"/>
                <a:ea typeface="Consolas"/>
                <a:cs typeface="Consolas"/>
                <a:sym typeface="Consolas"/>
              </a:rPr>
              <a:t>npm install mocha --save-dev</a:t>
            </a:r>
            <a:br>
              <a:rPr lang="en" sz="1100">
                <a:solidFill>
                  <a:srgbClr val="DCDCDC"/>
                </a:solidFill>
                <a:latin typeface="Consolas"/>
                <a:ea typeface="Consolas"/>
                <a:cs typeface="Consolas"/>
                <a:sym typeface="Consolas"/>
              </a:rPr>
            </a:br>
            <a:endParaRPr/>
          </a:p>
        </p:txBody>
      </p:sp>
      <p:sp>
        <p:nvSpPr>
          <p:cNvPr id="237" name="Google Shape;237;p30"/>
          <p:cNvSpPr txBox="1"/>
          <p:nvPr/>
        </p:nvSpPr>
        <p:spPr>
          <a:xfrm>
            <a:off x="4756200" y="2284000"/>
            <a:ext cx="3000000" cy="33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DCDCDC"/>
                </a:solidFill>
                <a:latin typeface="Consolas"/>
                <a:ea typeface="Consolas"/>
                <a:cs typeface="Consolas"/>
                <a:sym typeface="Consolas"/>
              </a:rPr>
              <a:t>npm install chai --save-dev</a:t>
            </a:r>
            <a:endParaRPr/>
          </a:p>
        </p:txBody>
      </p:sp>
      <p:sp>
        <p:nvSpPr>
          <p:cNvPr id="238" name="Google Shape;238;p30"/>
          <p:cNvSpPr txBox="1"/>
          <p:nvPr>
            <p:ph idx="1" type="body"/>
          </p:nvPr>
        </p:nvSpPr>
        <p:spPr>
          <a:xfrm>
            <a:off x="452725" y="3752525"/>
            <a:ext cx="8368200" cy="3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 ES6 with mocha you’re going to need all the babel we had in the past but we’re also going to have to download one more part of babel which is “</a:t>
            </a:r>
            <a:r>
              <a:rPr lang="en" sz="1100">
                <a:solidFill>
                  <a:srgbClr val="DCDCDC"/>
                </a:solidFill>
                <a:latin typeface="Consolas"/>
                <a:ea typeface="Consolas"/>
                <a:cs typeface="Consolas"/>
                <a:sym typeface="Consolas"/>
              </a:rPr>
              <a:t>@babel/register</a:t>
            </a:r>
            <a:r>
              <a:rPr lang="en"/>
              <a:t>” (you can also use </a:t>
            </a:r>
            <a:r>
              <a:rPr lang="en"/>
              <a:t>“</a:t>
            </a:r>
            <a:r>
              <a:rPr lang="en" sz="1100">
                <a:solidFill>
                  <a:srgbClr val="DCDCDC"/>
                </a:solidFill>
                <a:latin typeface="Consolas"/>
                <a:ea typeface="Consolas"/>
                <a:cs typeface="Consolas"/>
                <a:sym typeface="Consolas"/>
              </a:rPr>
              <a:t>esm</a:t>
            </a:r>
            <a:r>
              <a:rPr lang="en"/>
              <a:t>”</a:t>
            </a:r>
            <a:r>
              <a:rPr lang="en"/>
              <a:t> as well.) which you can install with the following command:</a:t>
            </a:r>
            <a:endParaRPr/>
          </a:p>
        </p:txBody>
      </p:sp>
      <p:sp>
        <p:nvSpPr>
          <p:cNvPr id="239" name="Google Shape;239;p30"/>
          <p:cNvSpPr txBox="1"/>
          <p:nvPr>
            <p:ph idx="1" type="body"/>
          </p:nvPr>
        </p:nvSpPr>
        <p:spPr>
          <a:xfrm>
            <a:off x="2572050" y="3302200"/>
            <a:ext cx="3999900" cy="373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t>Other dependencies we’ll need</a:t>
            </a:r>
            <a:endParaRPr b="1"/>
          </a:p>
        </p:txBody>
      </p:sp>
      <p:sp>
        <p:nvSpPr>
          <p:cNvPr id="240" name="Google Shape;240;p30"/>
          <p:cNvSpPr txBox="1"/>
          <p:nvPr/>
        </p:nvSpPr>
        <p:spPr>
          <a:xfrm>
            <a:off x="1004325" y="4524650"/>
            <a:ext cx="4481400" cy="37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DCDCDC"/>
                </a:solidFill>
                <a:latin typeface="Consolas"/>
                <a:ea typeface="Consolas"/>
                <a:cs typeface="Consolas"/>
                <a:sym typeface="Consolas"/>
              </a:rPr>
              <a:t>npm install @babel/register --save-dev</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Writing our First Test (After we develop)</a:t>
            </a:r>
            <a:endParaRPr/>
          </a:p>
        </p:txBody>
      </p:sp>
      <p:sp>
        <p:nvSpPr>
          <p:cNvPr id="246" name="Google Shape;246;p31"/>
          <p:cNvSpPr txBox="1"/>
          <p:nvPr>
            <p:ph idx="1" type="body"/>
          </p:nvPr>
        </p:nvSpPr>
        <p:spPr>
          <a:xfrm>
            <a:off x="387900" y="1261225"/>
            <a:ext cx="3999900" cy="31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Example App Code (js/main.js)</a:t>
            </a:r>
            <a:endParaRPr/>
          </a:p>
        </p:txBody>
      </p:sp>
      <p:sp>
        <p:nvSpPr>
          <p:cNvPr id="247" name="Google Shape;247;p31"/>
          <p:cNvSpPr txBox="1"/>
          <p:nvPr>
            <p:ph idx="2" type="body"/>
          </p:nvPr>
        </p:nvSpPr>
        <p:spPr>
          <a:xfrm>
            <a:off x="4756200" y="1261225"/>
            <a:ext cx="3999900" cy="3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Test Code (test/main_test.js)</a:t>
            </a:r>
            <a:endParaRPr/>
          </a:p>
          <a:p>
            <a:pPr indent="0" lvl="0" marL="0" rtl="0" algn="l">
              <a:spcBef>
                <a:spcPts val="1600"/>
              </a:spcBef>
              <a:spcAft>
                <a:spcPts val="1600"/>
              </a:spcAft>
              <a:buNone/>
            </a:pPr>
            <a:r>
              <a:t/>
            </a:r>
            <a:endParaRPr/>
          </a:p>
        </p:txBody>
      </p:sp>
      <p:sp>
        <p:nvSpPr>
          <p:cNvPr id="248" name="Google Shape;248;p31"/>
          <p:cNvSpPr txBox="1"/>
          <p:nvPr/>
        </p:nvSpPr>
        <p:spPr>
          <a:xfrm>
            <a:off x="387900" y="1783600"/>
            <a:ext cx="3654600" cy="20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our first app code.</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this will add multiple numbers</a:t>
            </a:r>
            <a:br>
              <a:rPr lang="en" sz="1150">
                <a:solidFill>
                  <a:srgbClr val="F06292"/>
                </a:solidFill>
                <a:latin typeface="Roboto Mono"/>
                <a:ea typeface="Roboto Mono"/>
                <a:cs typeface="Roboto Mono"/>
                <a:sym typeface="Roboto Mono"/>
              </a:rPr>
            </a:br>
            <a:r>
              <a:rPr lang="en" sz="1150">
                <a:solidFill>
                  <a:srgbClr val="F06292"/>
                </a:solidFill>
                <a:latin typeface="Roboto Mono"/>
                <a:ea typeface="Roboto Mono"/>
                <a:cs typeface="Roboto Mono"/>
                <a:sym typeface="Roboto Mono"/>
              </a:rPr>
              <a:t>// as well note we’ve exported the func</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4DD0E1"/>
                </a:solidFill>
                <a:latin typeface="Roboto Mono"/>
                <a:ea typeface="Roboto Mono"/>
                <a:cs typeface="Roboto Mono"/>
                <a:sym typeface="Roboto Mono"/>
              </a:rPr>
              <a:t>export</a:t>
            </a: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function</a:t>
            </a:r>
            <a:r>
              <a:rPr lang="en" sz="1150">
                <a:solidFill>
                  <a:srgbClr val="ECEFF1"/>
                </a:solidFill>
                <a:latin typeface="Roboto Mono"/>
                <a:ea typeface="Roboto Mono"/>
                <a:cs typeface="Roboto Mono"/>
                <a:sym typeface="Roboto Mono"/>
              </a:rPr>
              <a:t> addNumbers(...numbers)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let</a:t>
            </a:r>
            <a:r>
              <a:rPr lang="en" sz="1150">
                <a:solidFill>
                  <a:srgbClr val="ECEFF1"/>
                </a:solidFill>
                <a:latin typeface="Roboto Mono"/>
                <a:ea typeface="Roboto Mono"/>
                <a:cs typeface="Roboto Mono"/>
                <a:sym typeface="Roboto Mono"/>
              </a:rPr>
              <a:t> total = </a:t>
            </a:r>
            <a:r>
              <a:rPr lang="en" sz="1150">
                <a:solidFill>
                  <a:srgbClr val="FBC02D"/>
                </a:solidFill>
                <a:latin typeface="Roboto Mono"/>
                <a:ea typeface="Roboto Mono"/>
                <a:cs typeface="Roboto Mono"/>
                <a:sym typeface="Roboto Mono"/>
              </a:rPr>
              <a:t>0</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numbers.forEach((number) =&gt;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total += number;</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return</a:t>
            </a:r>
            <a:r>
              <a:rPr lang="en" sz="1150">
                <a:solidFill>
                  <a:srgbClr val="ECEFF1"/>
                </a:solidFill>
                <a:latin typeface="Roboto Mono"/>
                <a:ea typeface="Roboto Mono"/>
                <a:cs typeface="Roboto Mono"/>
                <a:sym typeface="Roboto Mono"/>
              </a:rPr>
              <a:t> total;</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p:txBody>
      </p:sp>
      <p:sp>
        <p:nvSpPr>
          <p:cNvPr id="249" name="Google Shape;249;p31"/>
          <p:cNvSpPr txBox="1"/>
          <p:nvPr/>
        </p:nvSpPr>
        <p:spPr>
          <a:xfrm>
            <a:off x="4578175" y="1578925"/>
            <a:ext cx="44985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we’re going to import chai </a:t>
            </a:r>
            <a:br>
              <a:rPr lang="en" sz="1150">
                <a:solidFill>
                  <a:srgbClr val="4DD0E1"/>
                </a:solidFill>
                <a:latin typeface="Roboto Mono"/>
                <a:ea typeface="Roboto Mono"/>
                <a:cs typeface="Roboto Mono"/>
                <a:sym typeface="Roboto Mono"/>
              </a:rPr>
            </a:br>
            <a:r>
              <a:rPr lang="en" sz="1150">
                <a:solidFill>
                  <a:srgbClr val="4DD0E1"/>
                </a:solidFill>
                <a:latin typeface="Roboto Mono"/>
                <a:ea typeface="Roboto Mono"/>
                <a:cs typeface="Roboto Mono"/>
                <a:sym typeface="Roboto Mono"/>
              </a:rPr>
              <a:t>import</a:t>
            </a:r>
            <a:r>
              <a:rPr lang="en" sz="1150">
                <a:solidFill>
                  <a:srgbClr val="ECEFF1"/>
                </a:solidFill>
                <a:latin typeface="Roboto Mono"/>
                <a:ea typeface="Roboto Mono"/>
                <a:cs typeface="Roboto Mono"/>
                <a:sym typeface="Roboto Mono"/>
              </a:rPr>
              <a:t> { expect, assert } </a:t>
            </a:r>
            <a:r>
              <a:rPr lang="en" sz="1150">
                <a:solidFill>
                  <a:srgbClr val="4DD0E1"/>
                </a:solidFill>
                <a:latin typeface="Roboto Mono"/>
                <a:ea typeface="Roboto Mono"/>
                <a:cs typeface="Roboto Mono"/>
                <a:sym typeface="Roboto Mono"/>
              </a:rPr>
              <a:t>from</a:t>
            </a:r>
            <a:r>
              <a:rPr lang="en" sz="1150">
                <a:solidFill>
                  <a:srgbClr val="ECEFF1"/>
                </a:solidFill>
                <a:latin typeface="Roboto Mono"/>
                <a:ea typeface="Roboto Mono"/>
                <a:cs typeface="Roboto Mono"/>
                <a:sym typeface="Roboto Mono"/>
              </a:rPr>
              <a:t> </a:t>
            </a:r>
            <a:r>
              <a:rPr lang="en" sz="1150">
                <a:solidFill>
                  <a:srgbClr val="9CCC65"/>
                </a:solidFill>
                <a:latin typeface="Roboto Mono"/>
                <a:ea typeface="Roboto Mono"/>
                <a:cs typeface="Roboto Mono"/>
                <a:sym typeface="Roboto Mono"/>
              </a:rPr>
              <a:t>'chai'</a:t>
            </a:r>
            <a:r>
              <a:rPr lang="en" sz="1150">
                <a:solidFill>
                  <a:srgbClr val="ECEFF1"/>
                </a:solidFill>
                <a:latin typeface="Roboto Mono"/>
                <a:ea typeface="Roboto Mono"/>
                <a:cs typeface="Roboto Mono"/>
                <a:sym typeface="Roboto Mono"/>
              </a:rPr>
              <a:t>;</a:t>
            </a:r>
            <a:br>
              <a:rPr lang="en" sz="1150">
                <a:solidFill>
                  <a:srgbClr val="ECEFF1"/>
                </a:solidFill>
                <a:latin typeface="Roboto Mono"/>
                <a:ea typeface="Roboto Mono"/>
                <a:cs typeface="Roboto Mono"/>
                <a:sym typeface="Roboto Mono"/>
              </a:rPr>
            </a:br>
            <a:r>
              <a:rPr lang="en" sz="1150">
                <a:solidFill>
                  <a:srgbClr val="F06292"/>
                </a:solidFill>
                <a:latin typeface="Roboto Mono"/>
                <a:ea typeface="Roboto Mono"/>
                <a:cs typeface="Roboto Mono"/>
                <a:sym typeface="Roboto Mono"/>
              </a:rPr>
              <a:t>// we’re going to import our function.</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4DD0E1"/>
                </a:solidFill>
                <a:latin typeface="Roboto Mono"/>
                <a:ea typeface="Roboto Mono"/>
                <a:cs typeface="Roboto Mono"/>
                <a:sym typeface="Roboto Mono"/>
              </a:rPr>
              <a:t>import</a:t>
            </a:r>
            <a:r>
              <a:rPr lang="en" sz="1150">
                <a:solidFill>
                  <a:srgbClr val="ECEFF1"/>
                </a:solidFill>
                <a:latin typeface="Roboto Mono"/>
                <a:ea typeface="Roboto Mono"/>
                <a:cs typeface="Roboto Mono"/>
                <a:sym typeface="Roboto Mono"/>
              </a:rPr>
              <a:t> { addNumbers } </a:t>
            </a:r>
            <a:r>
              <a:rPr lang="en" sz="1150">
                <a:solidFill>
                  <a:srgbClr val="4DD0E1"/>
                </a:solidFill>
                <a:latin typeface="Roboto Mono"/>
                <a:ea typeface="Roboto Mono"/>
                <a:cs typeface="Roboto Mono"/>
                <a:sym typeface="Roboto Mono"/>
              </a:rPr>
              <a:t>from</a:t>
            </a:r>
            <a:r>
              <a:rPr lang="en" sz="1150">
                <a:solidFill>
                  <a:srgbClr val="ECEFF1"/>
                </a:solidFill>
                <a:latin typeface="Roboto Mono"/>
                <a:ea typeface="Roboto Mono"/>
                <a:cs typeface="Roboto Mono"/>
                <a:sym typeface="Roboto Mono"/>
              </a:rPr>
              <a:t> </a:t>
            </a:r>
            <a:r>
              <a:rPr lang="en" sz="1150">
                <a:solidFill>
                  <a:srgbClr val="9CCC65"/>
                </a:solidFill>
                <a:latin typeface="Roboto Mono"/>
                <a:ea typeface="Roboto Mono"/>
                <a:cs typeface="Roboto Mono"/>
                <a:sym typeface="Roboto Mono"/>
              </a:rPr>
              <a:t>'../js/main.js'</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describe the group of tests in a readable way.</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describe(</a:t>
            </a:r>
            <a:r>
              <a:rPr lang="en" sz="1150">
                <a:solidFill>
                  <a:srgbClr val="9CCC65"/>
                </a:solidFill>
                <a:latin typeface="Roboto Mono"/>
                <a:ea typeface="Roboto Mono"/>
                <a:cs typeface="Roboto Mono"/>
                <a:sym typeface="Roboto Mono"/>
              </a:rPr>
              <a:t>"Test our main.js file"</a:t>
            </a: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function</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br>
              <a:rPr lang="en" sz="1150">
                <a:solidFill>
                  <a:srgbClr val="ECEFF1"/>
                </a:solidFill>
                <a:latin typeface="Roboto Mono"/>
                <a:ea typeface="Roboto Mono"/>
                <a:cs typeface="Roboto Mono"/>
                <a:sym typeface="Roboto Mono"/>
              </a:rPr>
            </a:br>
            <a:r>
              <a:rPr lang="en" sz="1150">
                <a:solidFill>
                  <a:srgbClr val="ECEFF1"/>
                </a:solidFill>
                <a:latin typeface="Roboto Mono"/>
                <a:ea typeface="Roboto Mono"/>
                <a:cs typeface="Roboto Mono"/>
                <a:sym typeface="Roboto Mono"/>
              </a:rPr>
              <a:t>  </a:t>
            </a:r>
            <a:r>
              <a:rPr lang="en" sz="1150">
                <a:solidFill>
                  <a:srgbClr val="F06292"/>
                </a:solidFill>
                <a:latin typeface="Roboto Mono"/>
                <a:ea typeface="Roboto Mono"/>
                <a:cs typeface="Roboto Mono"/>
                <a:sym typeface="Roboto Mono"/>
              </a:rPr>
              <a:t>// describe the test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it(</a:t>
            </a:r>
            <a:r>
              <a:rPr lang="en" sz="1150">
                <a:solidFill>
                  <a:srgbClr val="9CCC65"/>
                </a:solidFill>
                <a:latin typeface="Roboto Mono"/>
                <a:ea typeface="Roboto Mono"/>
                <a:cs typeface="Roboto Mono"/>
                <a:sym typeface="Roboto Mono"/>
              </a:rPr>
              <a:t>"test 2 numbers in addNumbers"</a:t>
            </a: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function</a:t>
            </a:r>
            <a:r>
              <a:rPr lang="en" sz="1150">
                <a:solidFill>
                  <a:srgbClr val="ECEFF1"/>
                </a:solidFill>
                <a:latin typeface="Roboto Mono"/>
                <a:ea typeface="Roboto Mono"/>
                <a:cs typeface="Roboto Mono"/>
                <a:sym typeface="Roboto Mono"/>
              </a:rPr>
              <a: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let</a:t>
            </a:r>
            <a:r>
              <a:rPr lang="en" sz="1150">
                <a:solidFill>
                  <a:srgbClr val="ECEFF1"/>
                </a:solidFill>
                <a:latin typeface="Roboto Mono"/>
                <a:ea typeface="Roboto Mono"/>
                <a:cs typeface="Roboto Mono"/>
                <a:sym typeface="Roboto Mono"/>
              </a:rPr>
              <a:t> expectedSum = </a:t>
            </a:r>
            <a:r>
              <a:rPr lang="en" sz="1150">
                <a:solidFill>
                  <a:srgbClr val="FBC02D"/>
                </a:solidFill>
                <a:latin typeface="Roboto Mono"/>
                <a:ea typeface="Roboto Mono"/>
                <a:cs typeface="Roboto Mono"/>
                <a:sym typeface="Roboto Mono"/>
              </a:rPr>
              <a:t>5</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F06292"/>
                </a:solidFill>
                <a:latin typeface="Roboto Mono"/>
                <a:ea typeface="Roboto Mono"/>
                <a:cs typeface="Roboto Mono"/>
                <a:sym typeface="Roboto Mono"/>
              </a:rPr>
              <a:t>// assert.equal from chai, we check if the</a:t>
            </a:r>
            <a:endParaRPr sz="1150">
              <a:solidFill>
                <a:srgbClr val="F06292"/>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 function gives the same as our expectedSum</a:t>
            </a:r>
            <a:br>
              <a:rPr lang="en" sz="1150">
                <a:solidFill>
                  <a:srgbClr val="F06292"/>
                </a:solidFill>
                <a:latin typeface="Roboto Mono"/>
                <a:ea typeface="Roboto Mono"/>
                <a:cs typeface="Roboto Mono"/>
                <a:sym typeface="Roboto Mono"/>
              </a:rPr>
            </a:br>
            <a:endParaRPr sz="1150">
              <a:solidFill>
                <a:srgbClr val="F06292"/>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assert.equal(addNumbers(</a:t>
            </a:r>
            <a:r>
              <a:rPr lang="en" sz="1150">
                <a:solidFill>
                  <a:srgbClr val="FBC02D"/>
                </a:solidFill>
                <a:latin typeface="Roboto Mono"/>
                <a:ea typeface="Roboto Mono"/>
                <a:cs typeface="Roboto Mono"/>
                <a:sym typeface="Roboto Mono"/>
              </a:rPr>
              <a:t>2</a:t>
            </a:r>
            <a:r>
              <a:rPr lang="en" sz="1150">
                <a:solidFill>
                  <a:srgbClr val="ECEFF1"/>
                </a:solidFill>
                <a:latin typeface="Roboto Mono"/>
                <a:ea typeface="Roboto Mono"/>
                <a:cs typeface="Roboto Mono"/>
                <a:sym typeface="Roboto Mono"/>
              </a:rPr>
              <a:t>,</a:t>
            </a:r>
            <a:r>
              <a:rPr lang="en" sz="1150">
                <a:solidFill>
                  <a:srgbClr val="FBC02D"/>
                </a:solidFill>
                <a:latin typeface="Roboto Mono"/>
                <a:ea typeface="Roboto Mono"/>
                <a:cs typeface="Roboto Mono"/>
                <a:sym typeface="Roboto Mono"/>
              </a:rPr>
              <a:t>3</a:t>
            </a:r>
            <a:r>
              <a:rPr lang="en" sz="1150">
                <a:solidFill>
                  <a:srgbClr val="ECEFF1"/>
                </a:solidFill>
                <a:latin typeface="Roboto Mono"/>
                <a:ea typeface="Roboto Mono"/>
                <a:cs typeface="Roboto Mono"/>
                <a:sym typeface="Roboto Mono"/>
              </a:rPr>
              <a:t>), expectedSum);</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p:txBody>
      </p:sp>
      <p:sp>
        <p:nvSpPr>
          <p:cNvPr id="250" name="Google Shape;250;p31"/>
          <p:cNvSpPr txBox="1"/>
          <p:nvPr>
            <p:ph idx="1" type="body"/>
          </p:nvPr>
        </p:nvSpPr>
        <p:spPr>
          <a:xfrm>
            <a:off x="387900" y="4010575"/>
            <a:ext cx="3999900" cy="31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Note: We have to export our functions so that we can import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Announcements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Executing Our First Test</a:t>
            </a:r>
            <a:endParaRPr/>
          </a:p>
        </p:txBody>
      </p:sp>
      <p:sp>
        <p:nvSpPr>
          <p:cNvPr id="256" name="Google Shape;256;p32"/>
          <p:cNvSpPr txBox="1"/>
          <p:nvPr>
            <p:ph idx="1" type="body"/>
          </p:nvPr>
        </p:nvSpPr>
        <p:spPr>
          <a:xfrm>
            <a:off x="387900" y="1185013"/>
            <a:ext cx="3999900" cy="30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 have our code and our tests written, we need to be able to run our tests.</a:t>
            </a:r>
            <a:endParaRPr/>
          </a:p>
          <a:p>
            <a:pPr indent="0" lvl="0" marL="0" rtl="0" algn="l">
              <a:spcBef>
                <a:spcPts val="1600"/>
              </a:spcBef>
              <a:spcAft>
                <a:spcPts val="0"/>
              </a:spcAft>
              <a:buNone/>
            </a:pPr>
            <a:r>
              <a:rPr lang="en"/>
              <a:t>We are going to use the Mocha test runner to execute the package with the following command:</a:t>
            </a:r>
            <a:br>
              <a:rPr lang="en"/>
            </a:br>
            <a:r>
              <a:rPr lang="en"/>
              <a:t>“</a:t>
            </a:r>
            <a:r>
              <a:rPr lang="en" sz="1100">
                <a:solidFill>
                  <a:srgbClr val="DCDCDC"/>
                </a:solidFill>
                <a:latin typeface="Consolas"/>
                <a:ea typeface="Consolas"/>
                <a:cs typeface="Consolas"/>
                <a:sym typeface="Consolas"/>
              </a:rPr>
              <a:t>npx mocha --require @babel/register</a:t>
            </a:r>
            <a:r>
              <a:rPr lang="en"/>
              <a:t>”</a:t>
            </a:r>
            <a:endParaRPr/>
          </a:p>
          <a:p>
            <a:pPr indent="0" lvl="0" marL="0" rtl="0" algn="l">
              <a:spcBef>
                <a:spcPts val="1600"/>
              </a:spcBef>
              <a:spcAft>
                <a:spcPts val="1600"/>
              </a:spcAft>
              <a:buNone/>
            </a:pPr>
            <a:r>
              <a:rPr lang="en"/>
              <a:t>Note: the “</a:t>
            </a:r>
            <a:r>
              <a:rPr lang="en" sz="1100">
                <a:solidFill>
                  <a:srgbClr val="DCDCDC"/>
                </a:solidFill>
                <a:latin typeface="Consolas"/>
                <a:ea typeface="Consolas"/>
                <a:cs typeface="Consolas"/>
                <a:sym typeface="Consolas"/>
              </a:rPr>
              <a:t>--require @babel/register</a:t>
            </a:r>
            <a:r>
              <a:rPr lang="en"/>
              <a:t>” will transform the code into es5 code to be tested. Into the “preset”.</a:t>
            </a:r>
            <a:endParaRPr/>
          </a:p>
        </p:txBody>
      </p:sp>
      <p:sp>
        <p:nvSpPr>
          <p:cNvPr id="257" name="Google Shape;257;p32"/>
          <p:cNvSpPr txBox="1"/>
          <p:nvPr>
            <p:ph idx="2" type="body"/>
          </p:nvPr>
        </p:nvSpPr>
        <p:spPr>
          <a:xfrm>
            <a:off x="4756200" y="1185025"/>
            <a:ext cx="3999900" cy="3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Output of command</a:t>
            </a:r>
            <a:br>
              <a:rPr lang="en"/>
            </a:br>
            <a:r>
              <a:rPr lang="en" sz="1100">
                <a:solidFill>
                  <a:srgbClr val="DCDCDC"/>
                </a:solidFill>
                <a:latin typeface="Consolas"/>
                <a:ea typeface="Consolas"/>
                <a:cs typeface="Consolas"/>
                <a:sym typeface="Consolas"/>
              </a:rPr>
              <a:t>npx mocha --require @babel/register</a:t>
            </a:r>
            <a:endParaRPr/>
          </a:p>
          <a:p>
            <a:pPr indent="0" lvl="0" marL="0" rtl="0" algn="l">
              <a:spcBef>
                <a:spcPts val="1600"/>
              </a:spcBef>
              <a:spcAft>
                <a:spcPts val="1600"/>
              </a:spcAft>
              <a:buNone/>
            </a:pPr>
            <a:r>
              <a:t/>
            </a:r>
            <a:endParaRPr/>
          </a:p>
        </p:txBody>
      </p:sp>
      <p:pic>
        <p:nvPicPr>
          <p:cNvPr id="258" name="Google Shape;258;p32"/>
          <p:cNvPicPr preferRelativeResize="0"/>
          <p:nvPr/>
        </p:nvPicPr>
        <p:blipFill>
          <a:blip r:embed="rId3">
            <a:alphaModFix/>
          </a:blip>
          <a:stretch>
            <a:fillRect/>
          </a:stretch>
        </p:blipFill>
        <p:spPr>
          <a:xfrm>
            <a:off x="4817075" y="1752163"/>
            <a:ext cx="3774200" cy="1804075"/>
          </a:xfrm>
          <a:prstGeom prst="rect">
            <a:avLst/>
          </a:prstGeom>
          <a:noFill/>
          <a:ln>
            <a:noFill/>
          </a:ln>
        </p:spPr>
      </p:pic>
      <p:sp>
        <p:nvSpPr>
          <p:cNvPr id="259" name="Google Shape;259;p32"/>
          <p:cNvSpPr txBox="1"/>
          <p:nvPr>
            <p:ph idx="2" type="body"/>
          </p:nvPr>
        </p:nvSpPr>
        <p:spPr>
          <a:xfrm>
            <a:off x="4756200" y="3590700"/>
            <a:ext cx="4217100" cy="31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As well we don’t want to remember this command every type we run a test: change package.json</a:t>
            </a:r>
            <a:endParaRPr/>
          </a:p>
        </p:txBody>
      </p:sp>
      <p:sp>
        <p:nvSpPr>
          <p:cNvPr id="260" name="Google Shape;260;p32"/>
          <p:cNvSpPr txBox="1"/>
          <p:nvPr/>
        </p:nvSpPr>
        <p:spPr>
          <a:xfrm>
            <a:off x="4817075" y="4164275"/>
            <a:ext cx="4257600" cy="68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D69D85"/>
                </a:solidFill>
                <a:latin typeface="Consolas"/>
                <a:ea typeface="Consolas"/>
                <a:cs typeface="Consolas"/>
                <a:sym typeface="Consolas"/>
              </a:rPr>
              <a:t>  </a:t>
            </a:r>
            <a:r>
              <a:rPr lang="en" sz="1100">
                <a:solidFill>
                  <a:srgbClr val="D69D85"/>
                </a:solidFill>
                <a:latin typeface="Consolas"/>
                <a:ea typeface="Consolas"/>
                <a:cs typeface="Consolas"/>
                <a:sym typeface="Consolas"/>
              </a:rPr>
              <a:t>"scripts"</a:t>
            </a:r>
            <a:r>
              <a:rPr lang="en" sz="1100">
                <a:solidFill>
                  <a:srgbClr val="DCDCDC"/>
                </a:solidFill>
                <a:latin typeface="Consolas"/>
                <a:ea typeface="Consolas"/>
                <a:cs typeface="Consolas"/>
                <a:sym typeface="Consolas"/>
              </a:rPr>
              <a:t>: {</a:t>
            </a:r>
            <a:br>
              <a:rPr lang="en" sz="1100">
                <a:solidFill>
                  <a:srgbClr val="DCDCDC"/>
                </a:solidFill>
                <a:latin typeface="Consolas"/>
                <a:ea typeface="Consolas"/>
                <a:cs typeface="Consolas"/>
                <a:sym typeface="Consolas"/>
              </a:rPr>
            </a:br>
            <a:r>
              <a:rPr lang="en" sz="1100">
                <a:solidFill>
                  <a:srgbClr val="DCDCDC"/>
                </a:solidFill>
                <a:latin typeface="Consolas"/>
                <a:ea typeface="Consolas"/>
                <a:cs typeface="Consolas"/>
                <a:sym typeface="Consolas"/>
              </a:rPr>
              <a:t>    </a:t>
            </a:r>
            <a:r>
              <a:rPr lang="en" sz="1100">
                <a:solidFill>
                  <a:srgbClr val="9CDCFE"/>
                </a:solidFill>
                <a:latin typeface="Consolas"/>
                <a:ea typeface="Consolas"/>
                <a:cs typeface="Consolas"/>
                <a:sym typeface="Consolas"/>
              </a:rPr>
              <a:t>"test"</a:t>
            </a:r>
            <a:r>
              <a:rPr lang="en" sz="1100">
                <a:solidFill>
                  <a:srgbClr val="DCDCDC"/>
                </a:solidFill>
                <a:latin typeface="Consolas"/>
                <a:ea typeface="Consolas"/>
                <a:cs typeface="Consolas"/>
                <a:sym typeface="Consolas"/>
              </a:rPr>
              <a:t>: </a:t>
            </a:r>
            <a:r>
              <a:rPr lang="en" sz="1100">
                <a:solidFill>
                  <a:srgbClr val="D69D85"/>
                </a:solidFill>
                <a:latin typeface="Consolas"/>
                <a:ea typeface="Consolas"/>
                <a:cs typeface="Consolas"/>
                <a:sym typeface="Consolas"/>
              </a:rPr>
              <a:t>"npx mocha --require @babel/register"</a:t>
            </a:r>
            <a:br>
              <a:rPr lang="en" sz="1100">
                <a:solidFill>
                  <a:srgbClr val="DCDCDC"/>
                </a:solidFill>
                <a:latin typeface="Consolas"/>
                <a:ea typeface="Consolas"/>
                <a:cs typeface="Consolas"/>
                <a:sym typeface="Consolas"/>
              </a:rPr>
            </a:br>
            <a:r>
              <a:rPr lang="en" sz="1100">
                <a:solidFill>
                  <a:srgbClr val="DCDCDC"/>
                </a:solidFill>
                <a:latin typeface="Consolas"/>
                <a:ea typeface="Consolas"/>
                <a:cs typeface="Consolas"/>
                <a:sym typeface="Consolas"/>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Examples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Reading </a:t>
            </a:r>
            <a:endParaRPr/>
          </a:p>
        </p:txBody>
      </p:sp>
      <p:sp>
        <p:nvSpPr>
          <p:cNvPr id="271" name="Google Shape;271;p34"/>
          <p:cNvSpPr txBox="1"/>
          <p:nvPr>
            <p:ph idx="1" type="body"/>
          </p:nvPr>
        </p:nvSpPr>
        <p:spPr>
          <a:xfrm>
            <a:off x="387900" y="1289999"/>
            <a:ext cx="8368200" cy="3078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Behaviour Driven Development:</a:t>
            </a:r>
            <a:br>
              <a:rPr lang="en" sz="1200"/>
            </a:br>
            <a:r>
              <a:rPr lang="en" sz="1200" u="sng">
                <a:solidFill>
                  <a:schemeClr val="hlink"/>
                </a:solidFill>
                <a:hlinkClick r:id="rId3"/>
              </a:rPr>
              <a:t>https://en.wikipedia.org/wiki/Behavior-driven_development</a:t>
            </a:r>
            <a:r>
              <a:rPr lang="en" sz="1200"/>
              <a:t> </a:t>
            </a:r>
            <a:endParaRPr sz="1200"/>
          </a:p>
          <a:p>
            <a:pPr indent="-304800" lvl="0" marL="457200" rtl="0" algn="l">
              <a:spcBef>
                <a:spcPts val="0"/>
              </a:spcBef>
              <a:spcAft>
                <a:spcPts val="0"/>
              </a:spcAft>
              <a:buSzPts val="1200"/>
              <a:buChar char="●"/>
            </a:pPr>
            <a:r>
              <a:rPr lang="en" sz="1200"/>
              <a:t>Chai Assert, Expect, and Should all different ways they can be used.</a:t>
            </a:r>
            <a:endParaRPr sz="1200"/>
          </a:p>
          <a:p>
            <a:pPr indent="-304800" lvl="1" marL="914400" rtl="0" algn="l">
              <a:spcBef>
                <a:spcPts val="0"/>
              </a:spcBef>
              <a:spcAft>
                <a:spcPts val="0"/>
              </a:spcAft>
              <a:buSzPts val="1200"/>
              <a:buChar char="○"/>
            </a:pPr>
            <a:r>
              <a:rPr lang="en" sz="1200"/>
              <a:t>Assert is more of a Test Driven Development Ideas.</a:t>
            </a:r>
            <a:br>
              <a:rPr lang="en" sz="1200"/>
            </a:br>
            <a:r>
              <a:rPr lang="en" sz="1200" u="sng">
                <a:solidFill>
                  <a:schemeClr val="hlink"/>
                </a:solidFill>
                <a:hlinkClick r:id="rId4"/>
              </a:rPr>
              <a:t>https://www.chaijs.com/api/assert/</a:t>
            </a:r>
            <a:r>
              <a:rPr lang="en" sz="1200"/>
              <a:t> </a:t>
            </a:r>
            <a:endParaRPr sz="1200"/>
          </a:p>
          <a:p>
            <a:pPr indent="-304800" lvl="1" marL="914400" rtl="0" algn="l">
              <a:spcBef>
                <a:spcPts val="0"/>
              </a:spcBef>
              <a:spcAft>
                <a:spcPts val="0"/>
              </a:spcAft>
              <a:buSzPts val="1200"/>
              <a:buChar char="○"/>
            </a:pPr>
            <a:r>
              <a:rPr lang="en" sz="1200"/>
              <a:t>Expect, and Should are more Behaviour Driven Development ideas  </a:t>
            </a:r>
            <a:r>
              <a:rPr lang="en" sz="1200" u="sng">
                <a:solidFill>
                  <a:schemeClr val="hlink"/>
                </a:solidFill>
                <a:hlinkClick r:id="rId5"/>
              </a:rPr>
              <a:t>https://www.chaijs.com/api/bdd/</a:t>
            </a:r>
            <a:r>
              <a:rPr lang="en" sz="1200"/>
              <a:t> </a:t>
            </a:r>
            <a:endParaRPr sz="1200"/>
          </a:p>
          <a:p>
            <a:pPr indent="-304800" lvl="0" marL="457200" rtl="0" algn="l">
              <a:spcBef>
                <a:spcPts val="0"/>
              </a:spcBef>
              <a:spcAft>
                <a:spcPts val="0"/>
              </a:spcAft>
              <a:buSzPts val="1200"/>
              <a:buChar char="●"/>
            </a:pPr>
            <a:r>
              <a:rPr lang="en" sz="1200"/>
              <a:t>Testing What and Why</a:t>
            </a:r>
            <a:br>
              <a:rPr lang="en" sz="1200"/>
            </a:br>
            <a:r>
              <a:rPr lang="en" sz="1200" u="sng">
                <a:solidFill>
                  <a:schemeClr val="hlink"/>
                </a:solidFill>
                <a:hlinkClick r:id="rId6"/>
              </a:rPr>
              <a:t>https://medium.com/welldone-software/an-overview-of-javascript-testing-in-2019-264e19514d0a</a:t>
            </a:r>
            <a:r>
              <a:rPr lang="en" sz="1200"/>
              <a:t> </a:t>
            </a:r>
            <a:endParaRPr sz="1200"/>
          </a:p>
          <a:p>
            <a:pPr indent="-304800" lvl="0" marL="457200" rtl="0" algn="l">
              <a:spcBef>
                <a:spcPts val="0"/>
              </a:spcBef>
              <a:spcAft>
                <a:spcPts val="0"/>
              </a:spcAft>
              <a:buSzPts val="1200"/>
              <a:buChar char="●"/>
            </a:pPr>
            <a:r>
              <a:rPr lang="en" sz="1200"/>
              <a:t>Mocking fetch with sinon.</a:t>
            </a:r>
            <a:br>
              <a:rPr lang="en" sz="1200"/>
            </a:br>
            <a:r>
              <a:rPr lang="en" sz="1200" u="sng">
                <a:solidFill>
                  <a:schemeClr val="hlink"/>
                </a:solidFill>
                <a:hlinkClick r:id="rId7"/>
              </a:rPr>
              <a:t>https://gist.github.com/coder36/a5c6f37623a066e50bbe52dd258b77f0#file-sinon-to-mock-a-fetch-call-L3</a:t>
            </a:r>
            <a:r>
              <a:rPr lang="en" sz="1200"/>
              <a:t> </a:t>
            </a:r>
            <a:endParaRPr sz="1200"/>
          </a:p>
          <a:p>
            <a:pPr indent="-304800" lvl="0" marL="457200" rtl="0" algn="l">
              <a:spcBef>
                <a:spcPts val="0"/>
              </a:spcBef>
              <a:spcAft>
                <a:spcPts val="0"/>
              </a:spcAft>
              <a:buSzPts val="1200"/>
              <a:buChar char="●"/>
            </a:pPr>
            <a:r>
              <a:rPr lang="en" sz="1200"/>
              <a:t>Alternative Testing with jest (rather than mocha chai and sinon)</a:t>
            </a:r>
            <a:br>
              <a:rPr lang="en" sz="1200"/>
            </a:br>
            <a:r>
              <a:rPr lang="en" sz="1200" u="sng">
                <a:solidFill>
                  <a:schemeClr val="hlink"/>
                </a:solidFill>
                <a:hlinkClick r:id="rId8"/>
              </a:rPr>
              <a:t>https://wanago.io/2018/08/27/testing-javascript-tutorial-types-of-tests-of-unit-testing-with-jest/</a:t>
            </a:r>
            <a:r>
              <a:rPr lang="en" sz="1200"/>
              <a:t> </a:t>
            </a:r>
            <a:endParaRPr sz="1200"/>
          </a:p>
          <a:p>
            <a:pPr indent="-304800" lvl="0" marL="457200" rtl="0" algn="l">
              <a:spcBef>
                <a:spcPts val="0"/>
              </a:spcBef>
              <a:spcAft>
                <a:spcPts val="0"/>
              </a:spcAft>
              <a:buSzPts val="1200"/>
              <a:buChar char="●"/>
            </a:pPr>
            <a:r>
              <a:rPr lang="en" sz="1200"/>
              <a:t>Integrating with JSFiddle for mocha and chai</a:t>
            </a:r>
            <a:br>
              <a:rPr lang="en" sz="1200"/>
            </a:br>
            <a:r>
              <a:rPr lang="en" sz="1200" u="sng">
                <a:solidFill>
                  <a:schemeClr val="hlink"/>
                </a:solidFill>
                <a:hlinkClick r:id="rId9"/>
              </a:rPr>
              <a:t>http://jsfiddle.net/kbjwLsab/14/</a:t>
            </a:r>
            <a:r>
              <a:rPr lang="en" sz="1200"/>
              <a:t>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248400" y="144002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Where are we?</a:t>
            </a:r>
            <a:endParaRPr/>
          </a:p>
        </p:txBody>
      </p:sp>
      <p:sp>
        <p:nvSpPr>
          <p:cNvPr id="75" name="Google Shape;75;p15"/>
          <p:cNvSpPr txBox="1"/>
          <p:nvPr>
            <p:ph idx="2" type="body"/>
          </p:nvPr>
        </p:nvSpPr>
        <p:spPr>
          <a:xfrm>
            <a:off x="4946900" y="1086825"/>
            <a:ext cx="4297200" cy="36951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AutoNum type="arabicPeriod"/>
            </a:pPr>
            <a:r>
              <a:rPr lang="en" sz="1600"/>
              <a:t>Expectations</a:t>
            </a:r>
            <a:endParaRPr sz="1600"/>
          </a:p>
          <a:p>
            <a:pPr indent="-330200" lvl="0" marL="457200" rtl="0" algn="l">
              <a:spcBef>
                <a:spcPts val="0"/>
              </a:spcBef>
              <a:spcAft>
                <a:spcPts val="0"/>
              </a:spcAft>
              <a:buSzPts val="1600"/>
              <a:buAutoNum type="arabicPeriod"/>
            </a:pPr>
            <a:r>
              <a:rPr lang="en" sz="1600"/>
              <a:t>Why is Testing Important?</a:t>
            </a:r>
            <a:endParaRPr sz="1600"/>
          </a:p>
          <a:p>
            <a:pPr indent="-330200" lvl="0" marL="457200" rtl="0" algn="l">
              <a:spcBef>
                <a:spcPts val="0"/>
              </a:spcBef>
              <a:spcAft>
                <a:spcPts val="0"/>
              </a:spcAft>
              <a:buSzPts val="1600"/>
              <a:buAutoNum type="arabicPeriod"/>
            </a:pPr>
            <a:r>
              <a:rPr lang="en" sz="1600"/>
              <a:t>What are Tests and why Types are out there?</a:t>
            </a:r>
            <a:endParaRPr sz="1600"/>
          </a:p>
          <a:p>
            <a:pPr indent="-330200" lvl="0" marL="457200" rtl="0" algn="l">
              <a:spcBef>
                <a:spcPts val="0"/>
              </a:spcBef>
              <a:spcAft>
                <a:spcPts val="0"/>
              </a:spcAft>
              <a:buSzPts val="1600"/>
              <a:buAutoNum type="arabicPeriod"/>
            </a:pPr>
            <a:r>
              <a:rPr lang="en" sz="1600"/>
              <a:t>Testing (and Unit Testing) How it looks:</a:t>
            </a:r>
            <a:endParaRPr sz="1600"/>
          </a:p>
          <a:p>
            <a:pPr indent="-330200" lvl="1" marL="914400" rtl="0" algn="l">
              <a:spcBef>
                <a:spcPts val="0"/>
              </a:spcBef>
              <a:spcAft>
                <a:spcPts val="0"/>
              </a:spcAft>
              <a:buSzPts val="1600"/>
              <a:buAutoNum type="alphaLcPeriod"/>
            </a:pPr>
            <a:r>
              <a:rPr lang="en" sz="1600"/>
              <a:t>What you’re doing now</a:t>
            </a:r>
            <a:endParaRPr sz="1600"/>
          </a:p>
          <a:p>
            <a:pPr indent="-330200" lvl="1" marL="914400" rtl="0" algn="l">
              <a:spcBef>
                <a:spcPts val="0"/>
              </a:spcBef>
              <a:spcAft>
                <a:spcPts val="0"/>
              </a:spcAft>
              <a:buSzPts val="1600"/>
              <a:buAutoNum type="alphaLcPeriod"/>
            </a:pPr>
            <a:r>
              <a:rPr lang="en" sz="1600"/>
              <a:t>Test After Development (TAD)</a:t>
            </a:r>
            <a:endParaRPr sz="1600"/>
          </a:p>
          <a:p>
            <a:pPr indent="-330200" lvl="1" marL="914400" rtl="0" algn="l">
              <a:spcBef>
                <a:spcPts val="0"/>
              </a:spcBef>
              <a:spcAft>
                <a:spcPts val="0"/>
              </a:spcAft>
              <a:buSzPts val="1600"/>
              <a:buAutoNum type="alphaLcPeriod"/>
            </a:pPr>
            <a:r>
              <a:rPr lang="en" sz="1600"/>
              <a:t>Test Driven Development (TDD)</a:t>
            </a:r>
            <a:endParaRPr sz="1600"/>
          </a:p>
          <a:p>
            <a:pPr indent="-330200" lvl="0" marL="457200" rtl="0" algn="l">
              <a:spcBef>
                <a:spcPts val="0"/>
              </a:spcBef>
              <a:spcAft>
                <a:spcPts val="0"/>
              </a:spcAft>
              <a:buSzPts val="1600"/>
              <a:buAutoNum type="arabicPeriod"/>
            </a:pPr>
            <a:r>
              <a:rPr lang="en" sz="1600"/>
              <a:t>TDD and Behaviour Driven Development (BDD)</a:t>
            </a:r>
            <a:endParaRPr sz="1600"/>
          </a:p>
          <a:p>
            <a:pPr indent="-330200" lvl="0" marL="457200" rtl="0" algn="l">
              <a:spcBef>
                <a:spcPts val="0"/>
              </a:spcBef>
              <a:spcAft>
                <a:spcPts val="0"/>
              </a:spcAft>
              <a:buSzPts val="1600"/>
              <a:buAutoNum type="arabicPeriod"/>
            </a:pPr>
            <a:r>
              <a:rPr lang="en" sz="1600"/>
              <a:t>Let’s test now!</a:t>
            </a:r>
            <a:endParaRPr sz="1600"/>
          </a:p>
          <a:p>
            <a:pPr indent="-330200" lvl="0" marL="457200" rtl="0" algn="l">
              <a:spcBef>
                <a:spcPts val="0"/>
              </a:spcBef>
              <a:spcAft>
                <a:spcPts val="0"/>
              </a:spcAft>
              <a:buSzPts val="1600"/>
              <a:buAutoNum type="arabicPeriod"/>
            </a:pPr>
            <a:r>
              <a:rPr lang="en" sz="1600"/>
              <a:t>Installing NPM and Chai</a:t>
            </a:r>
            <a:endParaRPr sz="1600"/>
          </a:p>
          <a:p>
            <a:pPr indent="-330200" lvl="0" marL="457200" rtl="0" algn="l">
              <a:spcBef>
                <a:spcPts val="0"/>
              </a:spcBef>
              <a:spcAft>
                <a:spcPts val="0"/>
              </a:spcAft>
              <a:buSzPts val="1600"/>
              <a:buAutoNum type="arabicPeriod"/>
            </a:pPr>
            <a:r>
              <a:rPr lang="en" sz="1600"/>
              <a:t>Writing Our First Test</a:t>
            </a:r>
            <a:endParaRPr sz="1600"/>
          </a:p>
          <a:p>
            <a:pPr indent="-330200" lvl="0" marL="457200" rtl="0" algn="l">
              <a:spcBef>
                <a:spcPts val="0"/>
              </a:spcBef>
              <a:spcAft>
                <a:spcPts val="0"/>
              </a:spcAft>
              <a:buSzPts val="1600"/>
              <a:buAutoNum type="arabicPeriod"/>
            </a:pPr>
            <a:r>
              <a:rPr lang="en" sz="1600"/>
              <a:t>Executing our First Test.</a:t>
            </a:r>
            <a:endParaRPr sz="1600"/>
          </a:p>
          <a:p>
            <a:pPr indent="-330200" lvl="0" marL="457200" rtl="0" algn="l">
              <a:spcBef>
                <a:spcPts val="0"/>
              </a:spcBef>
              <a:spcAft>
                <a:spcPts val="0"/>
              </a:spcAft>
              <a:buSzPts val="1600"/>
              <a:buAutoNum type="arabicPeriod"/>
            </a:pPr>
            <a:r>
              <a:rPr lang="en" sz="1600"/>
              <a:t>Examples</a:t>
            </a:r>
            <a:endParaRPr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Expectations - What I expect from you</a:t>
            </a:r>
            <a:endParaRPr/>
          </a:p>
        </p:txBody>
      </p:sp>
      <p:sp>
        <p:nvSpPr>
          <p:cNvPr id="81" name="Google Shape;81;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No Late Assignments</a:t>
            </a:r>
            <a:endParaRPr/>
          </a:p>
          <a:p>
            <a:pPr indent="-342900" lvl="0" marL="457200" rtl="0" algn="l">
              <a:spcBef>
                <a:spcPts val="0"/>
              </a:spcBef>
              <a:spcAft>
                <a:spcPts val="0"/>
              </a:spcAft>
              <a:buSzPts val="1800"/>
              <a:buAutoNum type="arabicPeriod"/>
            </a:pPr>
            <a:r>
              <a:rPr lang="en"/>
              <a:t>No Cheating</a:t>
            </a:r>
            <a:endParaRPr/>
          </a:p>
          <a:p>
            <a:pPr indent="-342900" lvl="0" marL="457200" rtl="0" algn="l">
              <a:spcBef>
                <a:spcPts val="0"/>
              </a:spcBef>
              <a:spcAft>
                <a:spcPts val="0"/>
              </a:spcAft>
              <a:buSzPts val="1800"/>
              <a:buAutoNum type="arabicPeriod"/>
            </a:pPr>
            <a:r>
              <a:rPr lang="en"/>
              <a:t>Be a good classmate</a:t>
            </a:r>
            <a:endParaRPr/>
          </a:p>
          <a:p>
            <a:pPr indent="-342900" lvl="0" marL="457200" rtl="0" algn="l">
              <a:spcBef>
                <a:spcPts val="0"/>
              </a:spcBef>
              <a:spcAft>
                <a:spcPts val="0"/>
              </a:spcAft>
              <a:buSzPts val="1800"/>
              <a:buAutoNum type="arabicPeriod"/>
            </a:pPr>
            <a:r>
              <a:rPr lang="en"/>
              <a:t>Don’t go to stupid sites in class </a:t>
            </a:r>
            <a:endParaRPr/>
          </a:p>
          <a:p>
            <a:pPr indent="-342900" lvl="0" marL="457200" rtl="0" algn="l">
              <a:spcBef>
                <a:spcPts val="0"/>
              </a:spcBef>
              <a:spcAft>
                <a:spcPts val="0"/>
              </a:spcAft>
              <a:buSzPts val="1800"/>
              <a:buAutoNum type="arabicPeriod"/>
            </a:pPr>
            <a:r>
              <a:rPr lang="en"/>
              <a:t>Show up to class </a:t>
            </a:r>
            <a:br>
              <a:rPr lang="en"/>
            </a:br>
            <a:r>
              <a:rPr lang="en"/>
              <a:t>(10 mins I shut the door. Send me a message if you show up all the time or if you get in an accident and I’ll let you in.)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248400" y="144002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Where are we?</a:t>
            </a:r>
            <a:endParaRPr/>
          </a:p>
        </p:txBody>
      </p:sp>
      <p:sp>
        <p:nvSpPr>
          <p:cNvPr id="87" name="Google Shape;87;p17"/>
          <p:cNvSpPr txBox="1"/>
          <p:nvPr>
            <p:ph idx="2" type="body"/>
          </p:nvPr>
        </p:nvSpPr>
        <p:spPr>
          <a:xfrm>
            <a:off x="4946900" y="1086825"/>
            <a:ext cx="4297200" cy="36951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AutoNum type="arabicPeriod"/>
            </a:pPr>
            <a:r>
              <a:rPr lang="en" sz="1600"/>
              <a:t>Expectations</a:t>
            </a:r>
            <a:endParaRPr sz="1600"/>
          </a:p>
          <a:p>
            <a:pPr indent="-330200" lvl="0" marL="457200" rtl="0" algn="l">
              <a:spcBef>
                <a:spcPts val="0"/>
              </a:spcBef>
              <a:spcAft>
                <a:spcPts val="0"/>
              </a:spcAft>
              <a:buSzPts val="1600"/>
              <a:buAutoNum type="arabicPeriod"/>
            </a:pPr>
            <a:r>
              <a:rPr lang="en" sz="1600"/>
              <a:t>Why is Testing Important?</a:t>
            </a:r>
            <a:endParaRPr sz="1600"/>
          </a:p>
          <a:p>
            <a:pPr indent="-330200" lvl="0" marL="457200" rtl="0" algn="l">
              <a:spcBef>
                <a:spcPts val="0"/>
              </a:spcBef>
              <a:spcAft>
                <a:spcPts val="0"/>
              </a:spcAft>
              <a:buSzPts val="1600"/>
              <a:buAutoNum type="arabicPeriod"/>
            </a:pPr>
            <a:r>
              <a:rPr lang="en" sz="1600"/>
              <a:t>What are Tests and why Types are out there?</a:t>
            </a:r>
            <a:endParaRPr sz="1600"/>
          </a:p>
          <a:p>
            <a:pPr indent="-330200" lvl="0" marL="457200" rtl="0" algn="l">
              <a:spcBef>
                <a:spcPts val="0"/>
              </a:spcBef>
              <a:spcAft>
                <a:spcPts val="0"/>
              </a:spcAft>
              <a:buSzPts val="1600"/>
              <a:buAutoNum type="arabicPeriod"/>
            </a:pPr>
            <a:r>
              <a:rPr lang="en" sz="1600"/>
              <a:t>Testing (and Unit Testing) How it looks:</a:t>
            </a:r>
            <a:endParaRPr sz="1600"/>
          </a:p>
          <a:p>
            <a:pPr indent="-330200" lvl="1" marL="914400" rtl="0" algn="l">
              <a:spcBef>
                <a:spcPts val="0"/>
              </a:spcBef>
              <a:spcAft>
                <a:spcPts val="0"/>
              </a:spcAft>
              <a:buSzPts val="1600"/>
              <a:buAutoNum type="alphaLcPeriod"/>
            </a:pPr>
            <a:r>
              <a:rPr lang="en" sz="1600"/>
              <a:t>What you’re doing now</a:t>
            </a:r>
            <a:endParaRPr sz="1600"/>
          </a:p>
          <a:p>
            <a:pPr indent="-330200" lvl="1" marL="914400" rtl="0" algn="l">
              <a:spcBef>
                <a:spcPts val="0"/>
              </a:spcBef>
              <a:spcAft>
                <a:spcPts val="0"/>
              </a:spcAft>
              <a:buSzPts val="1600"/>
              <a:buAutoNum type="alphaLcPeriod"/>
            </a:pPr>
            <a:r>
              <a:rPr lang="en" sz="1600"/>
              <a:t>Test After Development (TAD)</a:t>
            </a:r>
            <a:endParaRPr sz="1600"/>
          </a:p>
          <a:p>
            <a:pPr indent="-330200" lvl="1" marL="914400" rtl="0" algn="l">
              <a:spcBef>
                <a:spcPts val="0"/>
              </a:spcBef>
              <a:spcAft>
                <a:spcPts val="0"/>
              </a:spcAft>
              <a:buSzPts val="1600"/>
              <a:buAutoNum type="alphaLcPeriod"/>
            </a:pPr>
            <a:r>
              <a:rPr lang="en" sz="1600"/>
              <a:t>Test Driven Development (TDD)</a:t>
            </a:r>
            <a:endParaRPr sz="1600"/>
          </a:p>
          <a:p>
            <a:pPr indent="-330200" lvl="0" marL="457200" rtl="0" algn="l">
              <a:spcBef>
                <a:spcPts val="0"/>
              </a:spcBef>
              <a:spcAft>
                <a:spcPts val="0"/>
              </a:spcAft>
              <a:buSzPts val="1600"/>
              <a:buAutoNum type="arabicPeriod"/>
            </a:pPr>
            <a:r>
              <a:rPr lang="en" sz="1600"/>
              <a:t>TDD and Behaviour Driven Development (BDD)</a:t>
            </a:r>
            <a:endParaRPr sz="1600"/>
          </a:p>
          <a:p>
            <a:pPr indent="-330200" lvl="0" marL="457200" rtl="0" algn="l">
              <a:spcBef>
                <a:spcPts val="0"/>
              </a:spcBef>
              <a:spcAft>
                <a:spcPts val="0"/>
              </a:spcAft>
              <a:buSzPts val="1600"/>
              <a:buAutoNum type="arabicPeriod"/>
            </a:pPr>
            <a:r>
              <a:rPr lang="en" sz="1600"/>
              <a:t>Let’s test now!</a:t>
            </a:r>
            <a:endParaRPr sz="1600"/>
          </a:p>
          <a:p>
            <a:pPr indent="-330200" lvl="0" marL="457200" rtl="0" algn="l">
              <a:spcBef>
                <a:spcPts val="0"/>
              </a:spcBef>
              <a:spcAft>
                <a:spcPts val="0"/>
              </a:spcAft>
              <a:buSzPts val="1600"/>
              <a:buAutoNum type="arabicPeriod"/>
            </a:pPr>
            <a:r>
              <a:rPr lang="en" sz="1600"/>
              <a:t>Installing NPM and Chai</a:t>
            </a:r>
            <a:endParaRPr sz="1600"/>
          </a:p>
          <a:p>
            <a:pPr indent="-330200" lvl="0" marL="457200" rtl="0" algn="l">
              <a:spcBef>
                <a:spcPts val="0"/>
              </a:spcBef>
              <a:spcAft>
                <a:spcPts val="0"/>
              </a:spcAft>
              <a:buSzPts val="1600"/>
              <a:buAutoNum type="arabicPeriod"/>
            </a:pPr>
            <a:r>
              <a:rPr lang="en" sz="1600"/>
              <a:t>Writing Our First Test</a:t>
            </a:r>
            <a:endParaRPr sz="1600"/>
          </a:p>
          <a:p>
            <a:pPr indent="-330200" lvl="0" marL="457200" rtl="0" algn="l">
              <a:spcBef>
                <a:spcPts val="0"/>
              </a:spcBef>
              <a:spcAft>
                <a:spcPts val="0"/>
              </a:spcAft>
              <a:buSzPts val="1600"/>
              <a:buAutoNum type="arabicPeriod"/>
            </a:pPr>
            <a:r>
              <a:rPr lang="en" sz="1600"/>
              <a:t>Executing our First Test.</a:t>
            </a:r>
            <a:endParaRPr sz="1600"/>
          </a:p>
          <a:p>
            <a:pPr indent="-330200" lvl="0" marL="457200" rtl="0" algn="l">
              <a:spcBef>
                <a:spcPts val="0"/>
              </a:spcBef>
              <a:spcAft>
                <a:spcPts val="0"/>
              </a:spcAft>
              <a:buSzPts val="1600"/>
              <a:buAutoNum type="arabicPeriod"/>
            </a:pPr>
            <a:r>
              <a:rPr lang="en" sz="1600"/>
              <a:t>Examples</a:t>
            </a:r>
            <a:endParaRPr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87900" y="458025"/>
            <a:ext cx="85218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is Testing Important?</a:t>
            </a:r>
            <a:endParaRPr/>
          </a:p>
        </p:txBody>
      </p:sp>
      <p:sp>
        <p:nvSpPr>
          <p:cNvPr id="93" name="Google Shape;93;p18"/>
          <p:cNvSpPr txBox="1"/>
          <p:nvPr>
            <p:ph idx="1" type="body"/>
          </p:nvPr>
        </p:nvSpPr>
        <p:spPr>
          <a:xfrm>
            <a:off x="387900" y="11850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Software is hard, which means bugs happen. We want to minimize this as much as possible as bugs in software can lead to large monetary losses, or losses in human life (like </a:t>
            </a:r>
            <a:r>
              <a:rPr lang="en" sz="1400" u="sng">
                <a:solidFill>
                  <a:schemeClr val="hlink"/>
                </a:solidFill>
                <a:hlinkClick r:id="rId3"/>
              </a:rPr>
              <a:t>boeing</a:t>
            </a:r>
            <a:r>
              <a:rPr lang="en" sz="1400"/>
              <a:t>).</a:t>
            </a:r>
            <a:endParaRPr sz="1400"/>
          </a:p>
          <a:p>
            <a:pPr indent="0" lvl="0" marL="0" rtl="0" algn="l">
              <a:spcBef>
                <a:spcPts val="1600"/>
              </a:spcBef>
              <a:spcAft>
                <a:spcPts val="0"/>
              </a:spcAft>
              <a:buNone/>
            </a:pPr>
            <a:r>
              <a:rPr lang="en" sz="1400"/>
              <a:t>Testing each piece of the software (unit testing each function) to testing the software as whole (functional/end to end tests) gives us software that tests the software we’ve built.</a:t>
            </a:r>
            <a:endParaRPr sz="1400"/>
          </a:p>
          <a:p>
            <a:pPr indent="0" lvl="0" marL="0" rtl="0" algn="l">
              <a:spcBef>
                <a:spcPts val="1600"/>
              </a:spcBef>
              <a:spcAft>
                <a:spcPts val="0"/>
              </a:spcAft>
              <a:buNone/>
            </a:pPr>
            <a:r>
              <a:rPr lang="en" sz="1400"/>
              <a:t>Having software tests is intertwined with the term “software quality”, basically it’s great to have tests because they can act as a check to make sure you don’t break things and can act as documentation. Other reasons why it’s great:</a:t>
            </a:r>
            <a:endParaRPr sz="1400"/>
          </a:p>
          <a:p>
            <a:pPr indent="-317500" lvl="0" marL="457200" rtl="0" algn="l">
              <a:spcBef>
                <a:spcPts val="1600"/>
              </a:spcBef>
              <a:spcAft>
                <a:spcPts val="0"/>
              </a:spcAft>
              <a:buSzPts val="1400"/>
              <a:buChar char="●"/>
            </a:pPr>
            <a:r>
              <a:rPr lang="en" sz="1400"/>
              <a:t>If you make an error that’s going to break the code somewhere else and you run all of your tests that error should show up.</a:t>
            </a:r>
            <a:endParaRPr sz="1400"/>
          </a:p>
          <a:p>
            <a:pPr indent="-317500" lvl="0" marL="457200" rtl="0" algn="l">
              <a:spcBef>
                <a:spcPts val="0"/>
              </a:spcBef>
              <a:spcAft>
                <a:spcPts val="0"/>
              </a:spcAft>
              <a:buSzPts val="1400"/>
              <a:buChar char="●"/>
            </a:pPr>
            <a:r>
              <a:rPr lang="en" sz="1400"/>
              <a:t>You should save time by doing the above and not introducing as many bugs.</a:t>
            </a:r>
            <a:endParaRPr sz="1400"/>
          </a:p>
          <a:p>
            <a:pPr indent="-317500" lvl="0" marL="457200" rtl="0" algn="l">
              <a:spcBef>
                <a:spcPts val="0"/>
              </a:spcBef>
              <a:spcAft>
                <a:spcPts val="0"/>
              </a:spcAft>
              <a:buSzPts val="1400"/>
              <a:buChar char="●"/>
            </a:pPr>
            <a:r>
              <a:rPr lang="en" sz="1400"/>
              <a:t>It makes you think about possible bugs that you’re going to come into.</a:t>
            </a:r>
            <a:endParaRPr sz="1400"/>
          </a:p>
          <a:p>
            <a:pPr indent="-317500" lvl="0" marL="457200" rtl="0" algn="l">
              <a:spcBef>
                <a:spcPts val="0"/>
              </a:spcBef>
              <a:spcAft>
                <a:spcPts val="0"/>
              </a:spcAft>
              <a:buSzPts val="1400"/>
              <a:buChar char="●"/>
            </a:pPr>
            <a:r>
              <a:rPr lang="en" sz="1400"/>
              <a:t>You can build this into a workflow which deploys your code if your tests pass.</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87900" y="458025"/>
            <a:ext cx="85218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are tests and what types are out there?</a:t>
            </a:r>
            <a:endParaRPr/>
          </a:p>
        </p:txBody>
      </p:sp>
      <p:sp>
        <p:nvSpPr>
          <p:cNvPr id="99" name="Google Shape;99;p19"/>
          <p:cNvSpPr txBox="1"/>
          <p:nvPr>
            <p:ph idx="1" type="body"/>
          </p:nvPr>
        </p:nvSpPr>
        <p:spPr>
          <a:xfrm>
            <a:off x="299100" y="1220324"/>
            <a:ext cx="8368200" cy="3078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Unit Tests</a:t>
            </a:r>
            <a:br>
              <a:rPr lang="en" sz="1600"/>
            </a:br>
            <a:r>
              <a:rPr lang="en" sz="1600"/>
              <a:t>This tests individual units of the code so each function or class by giving sample expected input. You’re going to write a lot of these.</a:t>
            </a:r>
            <a:br>
              <a:rPr lang="en" sz="1600"/>
            </a:br>
            <a:endParaRPr sz="1600"/>
          </a:p>
          <a:p>
            <a:pPr indent="-330200" lvl="0" marL="457200" rtl="0" algn="l">
              <a:spcBef>
                <a:spcPts val="0"/>
              </a:spcBef>
              <a:spcAft>
                <a:spcPts val="0"/>
              </a:spcAft>
              <a:buSzPts val="1600"/>
              <a:buChar char="●"/>
            </a:pPr>
            <a:r>
              <a:rPr b="1" lang="en" sz="1600"/>
              <a:t>Integration Tests</a:t>
            </a:r>
            <a:br>
              <a:rPr b="1" lang="en" sz="1600"/>
            </a:br>
            <a:r>
              <a:rPr lang="en" sz="1600"/>
              <a:t>This will test multiple units together, to see the units working together observing side effects and output. You’re going to write some of these.</a:t>
            </a:r>
            <a:br>
              <a:rPr b="1" lang="en" sz="1600"/>
            </a:br>
            <a:endParaRPr b="1" sz="1600"/>
          </a:p>
          <a:p>
            <a:pPr indent="-330200" lvl="0" marL="457200" rtl="0" algn="l">
              <a:spcBef>
                <a:spcPts val="0"/>
              </a:spcBef>
              <a:spcAft>
                <a:spcPts val="0"/>
              </a:spcAft>
              <a:buSzPts val="1600"/>
              <a:buChar char="●"/>
            </a:pPr>
            <a:r>
              <a:rPr b="1" lang="en" sz="1600"/>
              <a:t>Functional Tests</a:t>
            </a:r>
            <a:br>
              <a:rPr b="1" lang="en" sz="1600"/>
            </a:br>
            <a:r>
              <a:rPr lang="en" sz="1600"/>
              <a:t>A full test of the product itself by firing up a browser, this would be like giving to a QA department (or using Selenium). You’re going to write very few of these.</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248400" y="144002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Where are we?</a:t>
            </a:r>
            <a:endParaRPr/>
          </a:p>
        </p:txBody>
      </p:sp>
      <p:sp>
        <p:nvSpPr>
          <p:cNvPr id="105" name="Google Shape;105;p20"/>
          <p:cNvSpPr txBox="1"/>
          <p:nvPr>
            <p:ph idx="2" type="body"/>
          </p:nvPr>
        </p:nvSpPr>
        <p:spPr>
          <a:xfrm>
            <a:off x="4946900" y="1086825"/>
            <a:ext cx="4297200" cy="36951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AutoNum type="arabicPeriod"/>
            </a:pPr>
            <a:r>
              <a:rPr lang="en" sz="1600"/>
              <a:t>Expectations</a:t>
            </a:r>
            <a:endParaRPr sz="1600"/>
          </a:p>
          <a:p>
            <a:pPr indent="-330200" lvl="0" marL="457200" rtl="0" algn="l">
              <a:spcBef>
                <a:spcPts val="0"/>
              </a:spcBef>
              <a:spcAft>
                <a:spcPts val="0"/>
              </a:spcAft>
              <a:buSzPts val="1600"/>
              <a:buAutoNum type="arabicPeriod"/>
            </a:pPr>
            <a:r>
              <a:rPr lang="en" sz="1600"/>
              <a:t>Why is Testing Important?</a:t>
            </a:r>
            <a:endParaRPr sz="1600"/>
          </a:p>
          <a:p>
            <a:pPr indent="-330200" lvl="0" marL="457200" rtl="0" algn="l">
              <a:spcBef>
                <a:spcPts val="0"/>
              </a:spcBef>
              <a:spcAft>
                <a:spcPts val="0"/>
              </a:spcAft>
              <a:buSzPts val="1600"/>
              <a:buAutoNum type="arabicPeriod"/>
            </a:pPr>
            <a:r>
              <a:rPr lang="en" sz="1600"/>
              <a:t>What are Tests and why Types are out there?</a:t>
            </a:r>
            <a:endParaRPr sz="1600"/>
          </a:p>
          <a:p>
            <a:pPr indent="-330200" lvl="0" marL="457200" rtl="0" algn="l">
              <a:spcBef>
                <a:spcPts val="0"/>
              </a:spcBef>
              <a:spcAft>
                <a:spcPts val="0"/>
              </a:spcAft>
              <a:buSzPts val="1600"/>
              <a:buAutoNum type="arabicPeriod"/>
            </a:pPr>
            <a:r>
              <a:rPr lang="en" sz="1600"/>
              <a:t>Testing (and Unit Testing) How it looks:</a:t>
            </a:r>
            <a:endParaRPr sz="1600"/>
          </a:p>
          <a:p>
            <a:pPr indent="-330200" lvl="1" marL="914400" rtl="0" algn="l">
              <a:spcBef>
                <a:spcPts val="0"/>
              </a:spcBef>
              <a:spcAft>
                <a:spcPts val="0"/>
              </a:spcAft>
              <a:buSzPts val="1600"/>
              <a:buAutoNum type="alphaLcPeriod"/>
            </a:pPr>
            <a:r>
              <a:rPr lang="en" sz="1600"/>
              <a:t>What you’re doing now</a:t>
            </a:r>
            <a:endParaRPr sz="1600"/>
          </a:p>
          <a:p>
            <a:pPr indent="-330200" lvl="1" marL="914400" rtl="0" algn="l">
              <a:spcBef>
                <a:spcPts val="0"/>
              </a:spcBef>
              <a:spcAft>
                <a:spcPts val="0"/>
              </a:spcAft>
              <a:buSzPts val="1600"/>
              <a:buAutoNum type="alphaLcPeriod"/>
            </a:pPr>
            <a:r>
              <a:rPr lang="en" sz="1600"/>
              <a:t>Test After Development (TAD)</a:t>
            </a:r>
            <a:endParaRPr sz="1600"/>
          </a:p>
          <a:p>
            <a:pPr indent="-330200" lvl="1" marL="914400" rtl="0" algn="l">
              <a:spcBef>
                <a:spcPts val="0"/>
              </a:spcBef>
              <a:spcAft>
                <a:spcPts val="0"/>
              </a:spcAft>
              <a:buSzPts val="1600"/>
              <a:buAutoNum type="alphaLcPeriod"/>
            </a:pPr>
            <a:r>
              <a:rPr lang="en" sz="1600"/>
              <a:t>Test Driven Development (TDD)</a:t>
            </a:r>
            <a:endParaRPr sz="1600"/>
          </a:p>
          <a:p>
            <a:pPr indent="-330200" lvl="0" marL="457200" rtl="0" algn="l">
              <a:spcBef>
                <a:spcPts val="0"/>
              </a:spcBef>
              <a:spcAft>
                <a:spcPts val="0"/>
              </a:spcAft>
              <a:buSzPts val="1600"/>
              <a:buAutoNum type="arabicPeriod"/>
            </a:pPr>
            <a:r>
              <a:rPr lang="en" sz="1600"/>
              <a:t>TDD and Behaviour Driven Development (BDD)</a:t>
            </a:r>
            <a:endParaRPr sz="1600"/>
          </a:p>
          <a:p>
            <a:pPr indent="-330200" lvl="0" marL="457200" rtl="0" algn="l">
              <a:spcBef>
                <a:spcPts val="0"/>
              </a:spcBef>
              <a:spcAft>
                <a:spcPts val="0"/>
              </a:spcAft>
              <a:buSzPts val="1600"/>
              <a:buAutoNum type="arabicPeriod"/>
            </a:pPr>
            <a:r>
              <a:rPr lang="en" sz="1600"/>
              <a:t>Let’s test now!</a:t>
            </a:r>
            <a:endParaRPr sz="1600"/>
          </a:p>
          <a:p>
            <a:pPr indent="-330200" lvl="0" marL="457200" rtl="0" algn="l">
              <a:spcBef>
                <a:spcPts val="0"/>
              </a:spcBef>
              <a:spcAft>
                <a:spcPts val="0"/>
              </a:spcAft>
              <a:buSzPts val="1600"/>
              <a:buAutoNum type="arabicPeriod"/>
            </a:pPr>
            <a:r>
              <a:rPr lang="en" sz="1600"/>
              <a:t>Installing NPM and Chai</a:t>
            </a:r>
            <a:endParaRPr sz="1600"/>
          </a:p>
          <a:p>
            <a:pPr indent="-330200" lvl="0" marL="457200" rtl="0" algn="l">
              <a:spcBef>
                <a:spcPts val="0"/>
              </a:spcBef>
              <a:spcAft>
                <a:spcPts val="0"/>
              </a:spcAft>
              <a:buSzPts val="1600"/>
              <a:buAutoNum type="arabicPeriod"/>
            </a:pPr>
            <a:r>
              <a:rPr lang="en" sz="1600"/>
              <a:t>Writing Our First Test</a:t>
            </a:r>
            <a:endParaRPr sz="1600"/>
          </a:p>
          <a:p>
            <a:pPr indent="-330200" lvl="0" marL="457200" rtl="0" algn="l">
              <a:spcBef>
                <a:spcPts val="0"/>
              </a:spcBef>
              <a:spcAft>
                <a:spcPts val="0"/>
              </a:spcAft>
              <a:buSzPts val="1600"/>
              <a:buAutoNum type="arabicPeriod"/>
            </a:pPr>
            <a:r>
              <a:rPr lang="en" sz="1600"/>
              <a:t>Executing our First Test.</a:t>
            </a:r>
            <a:endParaRPr sz="1600"/>
          </a:p>
          <a:p>
            <a:pPr indent="-330200" lvl="0" marL="457200" rtl="0" algn="l">
              <a:spcBef>
                <a:spcPts val="0"/>
              </a:spcBef>
              <a:spcAft>
                <a:spcPts val="0"/>
              </a:spcAft>
              <a:buSzPts val="1600"/>
              <a:buAutoNum type="arabicPeriod"/>
            </a:pPr>
            <a:r>
              <a:rPr lang="en" sz="1600"/>
              <a:t>Examples</a:t>
            </a:r>
            <a:endParaRPr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87900" y="458025"/>
            <a:ext cx="85218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we test now vs. Unit Testing</a:t>
            </a:r>
            <a:endParaRPr/>
          </a:p>
        </p:txBody>
      </p:sp>
      <p:sp>
        <p:nvSpPr>
          <p:cNvPr id="111" name="Google Shape;111;p21"/>
          <p:cNvSpPr txBox="1"/>
          <p:nvPr>
            <p:ph idx="1" type="body"/>
          </p:nvPr>
        </p:nvSpPr>
        <p:spPr>
          <a:xfrm>
            <a:off x="387900" y="1187349"/>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One thing to note about unit tests is that we’re not testing anything external to just this unit. In unit tests we never touch things that go to a database or over a network, and most time external packages (more on this in the future!)</a:t>
            </a:r>
            <a:endParaRPr sz="1400"/>
          </a:p>
          <a:p>
            <a:pPr indent="0" lvl="0" marL="0" rtl="0" algn="l">
              <a:spcBef>
                <a:spcPts val="1600"/>
              </a:spcBef>
              <a:spcAft>
                <a:spcPts val="0"/>
              </a:spcAft>
              <a:buNone/>
            </a:pPr>
            <a:r>
              <a:rPr lang="en" sz="1400"/>
              <a:t>We’re going to take a look at unit testing and different ways to test things. To be a little bit more specific we’re going to take a look at:</a:t>
            </a:r>
            <a:endParaRPr sz="1400"/>
          </a:p>
          <a:p>
            <a:pPr indent="-317500" lvl="0" marL="457200" rtl="0" algn="l">
              <a:spcBef>
                <a:spcPts val="1600"/>
              </a:spcBef>
              <a:spcAft>
                <a:spcPts val="0"/>
              </a:spcAft>
              <a:buSzPts val="1400"/>
              <a:buChar char="●"/>
            </a:pPr>
            <a:r>
              <a:rPr lang="en" sz="1400"/>
              <a:t>How you’re testing stuff now.</a:t>
            </a:r>
            <a:br>
              <a:rPr lang="en" sz="1400"/>
            </a:br>
            <a:r>
              <a:rPr lang="en" sz="1400"/>
              <a:t>Whether you know it or not you’re testing your code.</a:t>
            </a:r>
            <a:endParaRPr sz="1400"/>
          </a:p>
          <a:p>
            <a:pPr indent="-317500" lvl="0" marL="457200" rtl="0" algn="l">
              <a:spcBef>
                <a:spcPts val="0"/>
              </a:spcBef>
              <a:spcAft>
                <a:spcPts val="0"/>
              </a:spcAft>
              <a:buSzPts val="1400"/>
              <a:buChar char="●"/>
            </a:pPr>
            <a:r>
              <a:rPr lang="en" sz="1400"/>
              <a:t>Testing After Development (TAD)</a:t>
            </a:r>
            <a:br>
              <a:rPr lang="en" sz="1400"/>
            </a:br>
            <a:r>
              <a:rPr lang="en" sz="1400"/>
              <a:t>This is writing your application code and then testing it afterwards.</a:t>
            </a:r>
            <a:endParaRPr sz="1400"/>
          </a:p>
          <a:p>
            <a:pPr indent="-317500" lvl="0" marL="457200" rtl="0" algn="l">
              <a:spcBef>
                <a:spcPts val="0"/>
              </a:spcBef>
              <a:spcAft>
                <a:spcPts val="0"/>
              </a:spcAft>
              <a:buSzPts val="1400"/>
              <a:buChar char="●"/>
            </a:pPr>
            <a:r>
              <a:rPr lang="en" sz="1400"/>
              <a:t>Test Driven Development</a:t>
            </a:r>
            <a:br>
              <a:rPr lang="en" sz="1400"/>
            </a:br>
            <a:r>
              <a:rPr lang="en" sz="1400"/>
              <a:t>This is a method of writing code that sounds simple but it really changes the way that you code. You first write the tests, run them (they should fail first time), then write your application code.</a:t>
            </a:r>
            <a:endParaRPr sz="1400"/>
          </a:p>
          <a:p>
            <a:pPr indent="0" lvl="0" marL="0" rtl="0" algn="l">
              <a:spcBef>
                <a:spcPts val="1600"/>
              </a:spcBef>
              <a:spcAft>
                <a:spcPts val="1600"/>
              </a:spcAft>
              <a:buNone/>
            </a:pPr>
            <a:r>
              <a:rPr lang="en" sz="1400"/>
              <a:t>Let’s go take a look at these in a little more detail!</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