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4" r:id="rId2"/>
    <p:sldId id="277" r:id="rId3"/>
    <p:sldId id="282" r:id="rId4"/>
    <p:sldId id="317" r:id="rId5"/>
    <p:sldId id="322" r:id="rId6"/>
    <p:sldId id="323" r:id="rId7"/>
    <p:sldId id="289" r:id="rId8"/>
    <p:sldId id="284" r:id="rId9"/>
    <p:sldId id="348" r:id="rId10"/>
    <p:sldId id="286" r:id="rId11"/>
    <p:sldId id="285" r:id="rId12"/>
    <p:sldId id="288" r:id="rId13"/>
    <p:sldId id="290" r:id="rId14"/>
    <p:sldId id="293" r:id="rId15"/>
    <p:sldId id="291" r:id="rId16"/>
    <p:sldId id="318" r:id="rId17"/>
    <p:sldId id="294" r:id="rId18"/>
    <p:sldId id="295" r:id="rId19"/>
    <p:sldId id="296" r:id="rId20"/>
    <p:sldId id="297" r:id="rId21"/>
    <p:sldId id="298" r:id="rId22"/>
    <p:sldId id="303" r:id="rId23"/>
    <p:sldId id="299" r:id="rId24"/>
    <p:sldId id="300" r:id="rId25"/>
    <p:sldId id="301" r:id="rId26"/>
    <p:sldId id="349" r:id="rId27"/>
    <p:sldId id="350" r:id="rId28"/>
    <p:sldId id="319" r:id="rId29"/>
    <p:sldId id="351" r:id="rId30"/>
    <p:sldId id="302" r:id="rId31"/>
    <p:sldId id="304" r:id="rId32"/>
    <p:sldId id="305" r:id="rId33"/>
    <p:sldId id="283" r:id="rId34"/>
    <p:sldId id="306" r:id="rId35"/>
    <p:sldId id="325" r:id="rId36"/>
    <p:sldId id="307" r:id="rId37"/>
    <p:sldId id="320" r:id="rId38"/>
    <p:sldId id="308" r:id="rId39"/>
    <p:sldId id="326" r:id="rId40"/>
    <p:sldId id="352" r:id="rId41"/>
    <p:sldId id="35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D26276-A350-2E4E-BBFC-267F4C7A8375}">
          <p14:sldIdLst>
            <p14:sldId id="274"/>
            <p14:sldId id="277"/>
          </p14:sldIdLst>
        </p14:section>
        <p14:section name="Today's lecture" id="{82B16FCA-C4FE-6D45-95A0-2981EEBFAA5E}">
          <p14:sldIdLst>
            <p14:sldId id="282"/>
            <p14:sldId id="317"/>
          </p14:sldIdLst>
        </p14:section>
        <p14:section name="Social media" id="{33081586-9F0B-0F4F-81C8-99741B543EB8}">
          <p14:sldIdLst>
            <p14:sldId id="322"/>
            <p14:sldId id="323"/>
            <p14:sldId id="289"/>
            <p14:sldId id="284"/>
            <p14:sldId id="348"/>
          </p14:sldIdLst>
        </p14:section>
        <p14:section name="Social media data and network analysis" id="{41293FB3-D30B-9943-9B06-9D38FE564F1A}">
          <p14:sldIdLst>
            <p14:sldId id="286"/>
            <p14:sldId id="285"/>
            <p14:sldId id="288"/>
            <p14:sldId id="290"/>
            <p14:sldId id="293"/>
            <p14:sldId id="291"/>
          </p14:sldIdLst>
        </p14:section>
        <p14:section name="SNA: relation strength" id="{712E8761-CB6B-D048-8F19-12A4270EB09C}">
          <p14:sldIdLst>
            <p14:sldId id="318"/>
            <p14:sldId id="294"/>
            <p14:sldId id="295"/>
            <p14:sldId id="296"/>
            <p14:sldId id="297"/>
          </p14:sldIdLst>
        </p14:section>
        <p14:section name="SNA: centrality measures" id="{C9B98AD9-3AA7-774B-A66C-D30A8844BE1B}">
          <p14:sldIdLst>
            <p14:sldId id="298"/>
            <p14:sldId id="303"/>
            <p14:sldId id="299"/>
            <p14:sldId id="300"/>
            <p14:sldId id="301"/>
            <p14:sldId id="349"/>
            <p14:sldId id="350"/>
            <p14:sldId id="319"/>
            <p14:sldId id="351"/>
            <p14:sldId id="302"/>
            <p14:sldId id="304"/>
          </p14:sldIdLst>
        </p14:section>
        <p14:section name="Community Mining" id="{3F301B8E-D664-6347-83A2-A83C951E6748}">
          <p14:sldIdLst>
            <p14:sldId id="305"/>
            <p14:sldId id="283"/>
            <p14:sldId id="306"/>
            <p14:sldId id="325"/>
            <p14:sldId id="307"/>
            <p14:sldId id="320"/>
            <p14:sldId id="308"/>
            <p14:sldId id="326"/>
          </p14:sldIdLst>
        </p14:section>
        <p14:section name="Programming" id="{B8634502-978A-4CDA-8554-DB859A48A9B4}">
          <p14:sldIdLst>
            <p14:sldId id="352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80769" autoAdjust="0"/>
  </p:normalViewPr>
  <p:slideViewPr>
    <p:cSldViewPr snapToGrid="0" snapToObjects="1">
      <p:cViewPr varScale="1">
        <p:scale>
          <a:sx n="69" d="100"/>
          <a:sy n="69" d="100"/>
        </p:scale>
        <p:origin x="7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3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285FF-0A6E-7D4A-B5F7-06FABB6F55C8}" type="doc">
      <dgm:prSet loTypeId="urn:microsoft.com/office/officeart/2005/8/layout/matrix1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2EC7C1-8B0F-D545-999C-B3B82D7AC44E}">
      <dgm:prSet phldrT="[Text]"/>
      <dgm:spPr/>
      <dgm:t>
        <a:bodyPr/>
        <a:lstStyle/>
        <a:p>
          <a:r>
            <a:rPr lang="en-US" dirty="0"/>
            <a:t>Community Detection</a:t>
          </a:r>
        </a:p>
      </dgm:t>
    </dgm:pt>
    <dgm:pt modelId="{966786BD-D16B-3249-82AF-E06D4AA5E910}" type="parTrans" cxnId="{314021DB-DC86-B44D-8E5E-7656DAC16682}">
      <dgm:prSet/>
      <dgm:spPr/>
      <dgm:t>
        <a:bodyPr/>
        <a:lstStyle/>
        <a:p>
          <a:endParaRPr lang="en-US"/>
        </a:p>
      </dgm:t>
    </dgm:pt>
    <dgm:pt modelId="{60C4A0F1-4705-9E48-8646-3360B473ED10}" type="sibTrans" cxnId="{314021DB-DC86-B44D-8E5E-7656DAC16682}">
      <dgm:prSet/>
      <dgm:spPr/>
      <dgm:t>
        <a:bodyPr/>
        <a:lstStyle/>
        <a:p>
          <a:endParaRPr lang="en-US"/>
        </a:p>
      </dgm:t>
    </dgm:pt>
    <dgm:pt modelId="{F83FB494-8AB6-E74E-B802-F6B3760FAA8E}">
      <dgm:prSet phldrT="[Text]" custT="1"/>
      <dgm:spPr/>
      <dgm:t>
        <a:bodyPr/>
        <a:lstStyle/>
        <a:p>
          <a:r>
            <a:rPr lang="en-US" sz="3600" dirty="0">
              <a:solidFill>
                <a:srgbClr val="000000"/>
              </a:solidFill>
            </a:rPr>
            <a:t>Node-</a:t>
          </a:r>
          <a:br>
            <a:rPr lang="en-US" sz="3600" dirty="0">
              <a:solidFill>
                <a:srgbClr val="000000"/>
              </a:solidFill>
            </a:rPr>
          </a:br>
          <a:r>
            <a:rPr lang="en-US" sz="3600" dirty="0">
              <a:solidFill>
                <a:srgbClr val="000000"/>
              </a:solidFill>
            </a:rPr>
            <a:t>centric</a:t>
          </a:r>
        </a:p>
      </dgm:t>
    </dgm:pt>
    <dgm:pt modelId="{DF34E33E-6F92-6B44-A679-ECD26850B413}" type="parTrans" cxnId="{1B416A5C-B388-6C40-B3D8-2EE880A30719}">
      <dgm:prSet/>
      <dgm:spPr/>
      <dgm:t>
        <a:bodyPr/>
        <a:lstStyle/>
        <a:p>
          <a:endParaRPr lang="en-US"/>
        </a:p>
      </dgm:t>
    </dgm:pt>
    <dgm:pt modelId="{1584426C-CFC8-3143-9A5D-CAB437C2D1DB}" type="sibTrans" cxnId="{1B416A5C-B388-6C40-B3D8-2EE880A30719}">
      <dgm:prSet/>
      <dgm:spPr/>
      <dgm:t>
        <a:bodyPr/>
        <a:lstStyle/>
        <a:p>
          <a:endParaRPr lang="en-US"/>
        </a:p>
      </dgm:t>
    </dgm:pt>
    <dgm:pt modelId="{5B285C0D-4222-414D-9B0E-DEA904F68960}">
      <dgm:prSet phldrT="[Text]" custT="1"/>
      <dgm:spPr/>
      <dgm:t>
        <a:bodyPr/>
        <a:lstStyle/>
        <a:p>
          <a:r>
            <a:rPr lang="en-US" sz="3600" dirty="0">
              <a:solidFill>
                <a:srgbClr val="000000"/>
              </a:solidFill>
            </a:rPr>
            <a:t>Group-centric</a:t>
          </a:r>
        </a:p>
      </dgm:t>
    </dgm:pt>
    <dgm:pt modelId="{21E2DE68-4461-284B-A8C3-7102D6988D3C}" type="parTrans" cxnId="{B34C138D-8535-D642-BF9E-6A93A7E49A17}">
      <dgm:prSet/>
      <dgm:spPr/>
      <dgm:t>
        <a:bodyPr/>
        <a:lstStyle/>
        <a:p>
          <a:endParaRPr lang="en-US"/>
        </a:p>
      </dgm:t>
    </dgm:pt>
    <dgm:pt modelId="{0362A764-0B79-A640-8844-0CC48FBEA992}" type="sibTrans" cxnId="{B34C138D-8535-D642-BF9E-6A93A7E49A17}">
      <dgm:prSet/>
      <dgm:spPr/>
      <dgm:t>
        <a:bodyPr/>
        <a:lstStyle/>
        <a:p>
          <a:endParaRPr lang="en-US"/>
        </a:p>
      </dgm:t>
    </dgm:pt>
    <dgm:pt modelId="{E920F3D5-C79E-3B4F-A9A5-906EC54C9F57}">
      <dgm:prSet phldrT="[Text]" custT="1"/>
      <dgm:spPr/>
      <dgm:t>
        <a:bodyPr/>
        <a:lstStyle/>
        <a:p>
          <a:r>
            <a:rPr lang="en-US" sz="3600" dirty="0">
              <a:solidFill>
                <a:srgbClr val="000000"/>
              </a:solidFill>
            </a:rPr>
            <a:t>Network-centric</a:t>
          </a:r>
        </a:p>
      </dgm:t>
    </dgm:pt>
    <dgm:pt modelId="{8FA58EE2-B012-2948-9CC4-D4D7784B827D}" type="parTrans" cxnId="{AA2A30F8-2452-384A-865C-A64B0282E880}">
      <dgm:prSet/>
      <dgm:spPr/>
      <dgm:t>
        <a:bodyPr/>
        <a:lstStyle/>
        <a:p>
          <a:endParaRPr lang="en-US"/>
        </a:p>
      </dgm:t>
    </dgm:pt>
    <dgm:pt modelId="{0A2FB79A-5C49-8849-8D8B-C234828AF362}" type="sibTrans" cxnId="{AA2A30F8-2452-384A-865C-A64B0282E880}">
      <dgm:prSet/>
      <dgm:spPr/>
      <dgm:t>
        <a:bodyPr/>
        <a:lstStyle/>
        <a:p>
          <a:endParaRPr lang="en-US"/>
        </a:p>
      </dgm:t>
    </dgm:pt>
    <dgm:pt modelId="{5D80586C-07A3-8A4D-8F3E-BD2A556DDFB8}">
      <dgm:prSet phldrT="[Text]" custT="1"/>
      <dgm:spPr/>
      <dgm:t>
        <a:bodyPr/>
        <a:lstStyle/>
        <a:p>
          <a:r>
            <a:rPr lang="en-US" sz="3600" dirty="0">
              <a:solidFill>
                <a:srgbClr val="000000"/>
              </a:solidFill>
            </a:rPr>
            <a:t>Hierarchy-centric</a:t>
          </a:r>
        </a:p>
      </dgm:t>
    </dgm:pt>
    <dgm:pt modelId="{B029F59B-EA4F-A94D-B0C2-28B5C62F900E}" type="parTrans" cxnId="{2AFBF7C3-A495-1B4F-85D4-4140A004CA48}">
      <dgm:prSet/>
      <dgm:spPr/>
      <dgm:t>
        <a:bodyPr/>
        <a:lstStyle/>
        <a:p>
          <a:endParaRPr lang="en-US"/>
        </a:p>
      </dgm:t>
    </dgm:pt>
    <dgm:pt modelId="{44903612-86AF-1047-BF5A-0302F45C36C5}" type="sibTrans" cxnId="{2AFBF7C3-A495-1B4F-85D4-4140A004CA48}">
      <dgm:prSet/>
      <dgm:spPr/>
      <dgm:t>
        <a:bodyPr/>
        <a:lstStyle/>
        <a:p>
          <a:endParaRPr lang="en-US"/>
        </a:p>
      </dgm:t>
    </dgm:pt>
    <dgm:pt modelId="{419F42AC-3E72-A742-B396-77A42262AD3B}" type="pres">
      <dgm:prSet presAssocID="{46D285FF-0A6E-7D4A-B5F7-06FABB6F55C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D11EAC-0974-224D-BAD9-E820288ECC11}" type="pres">
      <dgm:prSet presAssocID="{46D285FF-0A6E-7D4A-B5F7-06FABB6F55C8}" presName="matrix" presStyleCnt="0"/>
      <dgm:spPr/>
    </dgm:pt>
    <dgm:pt modelId="{0E39D392-ADF3-274F-94AD-93438571FB01}" type="pres">
      <dgm:prSet presAssocID="{46D285FF-0A6E-7D4A-B5F7-06FABB6F55C8}" presName="tile1" presStyleLbl="node1" presStyleIdx="0" presStyleCnt="4"/>
      <dgm:spPr/>
    </dgm:pt>
    <dgm:pt modelId="{34A4ADFA-8624-7047-99EC-C1D50E829D75}" type="pres">
      <dgm:prSet presAssocID="{46D285FF-0A6E-7D4A-B5F7-06FABB6F55C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8CC841-505E-D745-9BC3-5E293603475E}" type="pres">
      <dgm:prSet presAssocID="{46D285FF-0A6E-7D4A-B5F7-06FABB6F55C8}" presName="tile2" presStyleLbl="node1" presStyleIdx="1" presStyleCnt="4"/>
      <dgm:spPr/>
    </dgm:pt>
    <dgm:pt modelId="{A708AE33-7205-B34B-97D9-42B33518E1A4}" type="pres">
      <dgm:prSet presAssocID="{46D285FF-0A6E-7D4A-B5F7-06FABB6F55C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44E291-D6BD-9341-88A7-74BAB63A0962}" type="pres">
      <dgm:prSet presAssocID="{46D285FF-0A6E-7D4A-B5F7-06FABB6F55C8}" presName="tile3" presStyleLbl="node1" presStyleIdx="2" presStyleCnt="4"/>
      <dgm:spPr/>
    </dgm:pt>
    <dgm:pt modelId="{D82D3FB2-DC30-8E44-A90C-7A3AF8E45174}" type="pres">
      <dgm:prSet presAssocID="{46D285FF-0A6E-7D4A-B5F7-06FABB6F55C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00618B-6787-1E4E-943B-D476977F165E}" type="pres">
      <dgm:prSet presAssocID="{46D285FF-0A6E-7D4A-B5F7-06FABB6F55C8}" presName="tile4" presStyleLbl="node1" presStyleIdx="3" presStyleCnt="4"/>
      <dgm:spPr/>
    </dgm:pt>
    <dgm:pt modelId="{ED8303E2-0F32-5445-B3E2-5646356358A3}" type="pres">
      <dgm:prSet presAssocID="{46D285FF-0A6E-7D4A-B5F7-06FABB6F55C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83E0215-3DCE-1544-BA89-A19D481DCB1A}" type="pres">
      <dgm:prSet presAssocID="{46D285FF-0A6E-7D4A-B5F7-06FABB6F55C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2B8A93D-9241-BD41-94F8-5391BF4CE313}" type="presOf" srcId="{E920F3D5-C79E-3B4F-A9A5-906EC54C9F57}" destId="{9544E291-D6BD-9341-88A7-74BAB63A0962}" srcOrd="0" destOrd="0" presId="urn:microsoft.com/office/officeart/2005/8/layout/matrix1"/>
    <dgm:cxn modelId="{1B416A5C-B388-6C40-B3D8-2EE880A30719}" srcId="{882EC7C1-8B0F-D545-999C-B3B82D7AC44E}" destId="{F83FB494-8AB6-E74E-B802-F6B3760FAA8E}" srcOrd="0" destOrd="0" parTransId="{DF34E33E-6F92-6B44-A679-ECD26850B413}" sibTransId="{1584426C-CFC8-3143-9A5D-CAB437C2D1DB}"/>
    <dgm:cxn modelId="{5AFEF371-5F01-714A-84D5-D61B232A0074}" type="presOf" srcId="{46D285FF-0A6E-7D4A-B5F7-06FABB6F55C8}" destId="{419F42AC-3E72-A742-B396-77A42262AD3B}" srcOrd="0" destOrd="0" presId="urn:microsoft.com/office/officeart/2005/8/layout/matrix1"/>
    <dgm:cxn modelId="{EB2D5D76-9FDB-B840-86CE-AF609F16D081}" type="presOf" srcId="{5B285C0D-4222-414D-9B0E-DEA904F68960}" destId="{A708AE33-7205-B34B-97D9-42B33518E1A4}" srcOrd="1" destOrd="0" presId="urn:microsoft.com/office/officeart/2005/8/layout/matrix1"/>
    <dgm:cxn modelId="{A9C4118A-2B62-934A-A0D3-C331B58C3805}" type="presOf" srcId="{5D80586C-07A3-8A4D-8F3E-BD2A556DDFB8}" destId="{A900618B-6787-1E4E-943B-D476977F165E}" srcOrd="0" destOrd="0" presId="urn:microsoft.com/office/officeart/2005/8/layout/matrix1"/>
    <dgm:cxn modelId="{B34C138D-8535-D642-BF9E-6A93A7E49A17}" srcId="{882EC7C1-8B0F-D545-999C-B3B82D7AC44E}" destId="{5B285C0D-4222-414D-9B0E-DEA904F68960}" srcOrd="1" destOrd="0" parTransId="{21E2DE68-4461-284B-A8C3-7102D6988D3C}" sibTransId="{0362A764-0B79-A640-8844-0CC48FBEA992}"/>
    <dgm:cxn modelId="{11667090-DE48-ED4B-8415-F0EF8358D598}" type="presOf" srcId="{5B285C0D-4222-414D-9B0E-DEA904F68960}" destId="{A38CC841-505E-D745-9BC3-5E293603475E}" srcOrd="0" destOrd="0" presId="urn:microsoft.com/office/officeart/2005/8/layout/matrix1"/>
    <dgm:cxn modelId="{76AFE994-1FC0-6847-985D-9D9D68E33A65}" type="presOf" srcId="{F83FB494-8AB6-E74E-B802-F6B3760FAA8E}" destId="{34A4ADFA-8624-7047-99EC-C1D50E829D75}" srcOrd="1" destOrd="0" presId="urn:microsoft.com/office/officeart/2005/8/layout/matrix1"/>
    <dgm:cxn modelId="{396333BE-8F83-D248-9207-09563AB1CAAC}" type="presOf" srcId="{882EC7C1-8B0F-D545-999C-B3B82D7AC44E}" destId="{183E0215-3DCE-1544-BA89-A19D481DCB1A}" srcOrd="0" destOrd="0" presId="urn:microsoft.com/office/officeart/2005/8/layout/matrix1"/>
    <dgm:cxn modelId="{2AFBF7C3-A495-1B4F-85D4-4140A004CA48}" srcId="{882EC7C1-8B0F-D545-999C-B3B82D7AC44E}" destId="{5D80586C-07A3-8A4D-8F3E-BD2A556DDFB8}" srcOrd="3" destOrd="0" parTransId="{B029F59B-EA4F-A94D-B0C2-28B5C62F900E}" sibTransId="{44903612-86AF-1047-BF5A-0302F45C36C5}"/>
    <dgm:cxn modelId="{DFCC1CC6-C3A5-E644-91E6-31B99C82EA1E}" type="presOf" srcId="{5D80586C-07A3-8A4D-8F3E-BD2A556DDFB8}" destId="{ED8303E2-0F32-5445-B3E2-5646356358A3}" srcOrd="1" destOrd="0" presId="urn:microsoft.com/office/officeart/2005/8/layout/matrix1"/>
    <dgm:cxn modelId="{314021DB-DC86-B44D-8E5E-7656DAC16682}" srcId="{46D285FF-0A6E-7D4A-B5F7-06FABB6F55C8}" destId="{882EC7C1-8B0F-D545-999C-B3B82D7AC44E}" srcOrd="0" destOrd="0" parTransId="{966786BD-D16B-3249-82AF-E06D4AA5E910}" sibTransId="{60C4A0F1-4705-9E48-8646-3360B473ED10}"/>
    <dgm:cxn modelId="{4978F6F1-8F33-F64C-BA0B-297DB2CA30C1}" type="presOf" srcId="{E920F3D5-C79E-3B4F-A9A5-906EC54C9F57}" destId="{D82D3FB2-DC30-8E44-A90C-7A3AF8E45174}" srcOrd="1" destOrd="0" presId="urn:microsoft.com/office/officeart/2005/8/layout/matrix1"/>
    <dgm:cxn modelId="{91B0C9F5-763D-494A-BFD0-DCE0470B6E08}" type="presOf" srcId="{F83FB494-8AB6-E74E-B802-F6B3760FAA8E}" destId="{0E39D392-ADF3-274F-94AD-93438571FB01}" srcOrd="0" destOrd="0" presId="urn:microsoft.com/office/officeart/2005/8/layout/matrix1"/>
    <dgm:cxn modelId="{AA2A30F8-2452-384A-865C-A64B0282E880}" srcId="{882EC7C1-8B0F-D545-999C-B3B82D7AC44E}" destId="{E920F3D5-C79E-3B4F-A9A5-906EC54C9F57}" srcOrd="2" destOrd="0" parTransId="{8FA58EE2-B012-2948-9CC4-D4D7784B827D}" sibTransId="{0A2FB79A-5C49-8849-8D8B-C234828AF362}"/>
    <dgm:cxn modelId="{58020228-308A-CF46-B7C8-86F01FD43996}" type="presParOf" srcId="{419F42AC-3E72-A742-B396-77A42262AD3B}" destId="{86D11EAC-0974-224D-BAD9-E820288ECC11}" srcOrd="0" destOrd="0" presId="urn:microsoft.com/office/officeart/2005/8/layout/matrix1"/>
    <dgm:cxn modelId="{9C74A3E7-3F11-2C44-9F74-015DC33A1A79}" type="presParOf" srcId="{86D11EAC-0974-224D-BAD9-E820288ECC11}" destId="{0E39D392-ADF3-274F-94AD-93438571FB01}" srcOrd="0" destOrd="0" presId="urn:microsoft.com/office/officeart/2005/8/layout/matrix1"/>
    <dgm:cxn modelId="{24FEAFAF-F4DA-D644-99EE-C4C2BB2F8E64}" type="presParOf" srcId="{86D11EAC-0974-224D-BAD9-E820288ECC11}" destId="{34A4ADFA-8624-7047-99EC-C1D50E829D75}" srcOrd="1" destOrd="0" presId="urn:microsoft.com/office/officeart/2005/8/layout/matrix1"/>
    <dgm:cxn modelId="{D68B1229-E26A-054D-9CD9-93A09726EBB0}" type="presParOf" srcId="{86D11EAC-0974-224D-BAD9-E820288ECC11}" destId="{A38CC841-505E-D745-9BC3-5E293603475E}" srcOrd="2" destOrd="0" presId="urn:microsoft.com/office/officeart/2005/8/layout/matrix1"/>
    <dgm:cxn modelId="{9080062E-BC84-1D4F-BB11-0F79B77BF5E8}" type="presParOf" srcId="{86D11EAC-0974-224D-BAD9-E820288ECC11}" destId="{A708AE33-7205-B34B-97D9-42B33518E1A4}" srcOrd="3" destOrd="0" presId="urn:microsoft.com/office/officeart/2005/8/layout/matrix1"/>
    <dgm:cxn modelId="{FBC43694-CA29-F34A-8BEE-FA6A2DC73C3C}" type="presParOf" srcId="{86D11EAC-0974-224D-BAD9-E820288ECC11}" destId="{9544E291-D6BD-9341-88A7-74BAB63A0962}" srcOrd="4" destOrd="0" presId="urn:microsoft.com/office/officeart/2005/8/layout/matrix1"/>
    <dgm:cxn modelId="{4DC965B0-5B0A-944C-9B00-C33B5F305C0F}" type="presParOf" srcId="{86D11EAC-0974-224D-BAD9-E820288ECC11}" destId="{D82D3FB2-DC30-8E44-A90C-7A3AF8E45174}" srcOrd="5" destOrd="0" presId="urn:microsoft.com/office/officeart/2005/8/layout/matrix1"/>
    <dgm:cxn modelId="{F3109B83-3676-8541-BEA6-2D039793F555}" type="presParOf" srcId="{86D11EAC-0974-224D-BAD9-E820288ECC11}" destId="{A900618B-6787-1E4E-943B-D476977F165E}" srcOrd="6" destOrd="0" presId="urn:microsoft.com/office/officeart/2005/8/layout/matrix1"/>
    <dgm:cxn modelId="{163D168F-7C09-6B4D-885D-539A1AC541E4}" type="presParOf" srcId="{86D11EAC-0974-224D-BAD9-E820288ECC11}" destId="{ED8303E2-0F32-5445-B3E2-5646356358A3}" srcOrd="7" destOrd="0" presId="urn:microsoft.com/office/officeart/2005/8/layout/matrix1"/>
    <dgm:cxn modelId="{4059F7C8-4A56-3C42-BC65-12E9B0D1D59E}" type="presParOf" srcId="{419F42AC-3E72-A742-B396-77A42262AD3B}" destId="{183E0215-3DCE-1544-BA89-A19D481DCB1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9D392-ADF3-274F-94AD-93438571FB0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0000"/>
              </a:solidFill>
            </a:rPr>
            <a:t>Node-</a:t>
          </a:r>
          <a:br>
            <a:rPr lang="en-US" sz="3600" kern="1200" dirty="0">
              <a:solidFill>
                <a:srgbClr val="000000"/>
              </a:solidFill>
            </a:rPr>
          </a:br>
          <a:r>
            <a:rPr lang="en-US" sz="3600" kern="1200" dirty="0">
              <a:solidFill>
                <a:srgbClr val="000000"/>
              </a:solidFill>
            </a:rPr>
            <a:t>centric</a:t>
          </a:r>
        </a:p>
      </dsp:txBody>
      <dsp:txXfrm rot="5400000">
        <a:off x="0" y="0"/>
        <a:ext cx="3048000" cy="1524000"/>
      </dsp:txXfrm>
    </dsp:sp>
    <dsp:sp modelId="{A38CC841-505E-D745-9BC3-5E293603475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0000"/>
              </a:solidFill>
            </a:rPr>
            <a:t>Group-centric</a:t>
          </a:r>
        </a:p>
      </dsp:txBody>
      <dsp:txXfrm>
        <a:off x="3048000" y="0"/>
        <a:ext cx="3048000" cy="1524000"/>
      </dsp:txXfrm>
    </dsp:sp>
    <dsp:sp modelId="{9544E291-D6BD-9341-88A7-74BAB63A0962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0000"/>
              </a:solidFill>
            </a:rPr>
            <a:t>Network-centric</a:t>
          </a:r>
        </a:p>
      </dsp:txBody>
      <dsp:txXfrm rot="10800000">
        <a:off x="0" y="2539999"/>
        <a:ext cx="3048000" cy="1524000"/>
      </dsp:txXfrm>
    </dsp:sp>
    <dsp:sp modelId="{A900618B-6787-1E4E-943B-D476977F165E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0000"/>
              </a:solidFill>
            </a:rPr>
            <a:t>Hierarchy-centric</a:t>
          </a:r>
        </a:p>
      </dsp:txBody>
      <dsp:txXfrm rot="-5400000">
        <a:off x="3048000" y="2539999"/>
        <a:ext cx="3048000" cy="1524000"/>
      </dsp:txXfrm>
    </dsp:sp>
    <dsp:sp modelId="{183E0215-3DCE-1544-BA89-A19D481DCB1A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Community Detection</a:t>
          </a: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Newspaper, radio, </a:t>
            </a:r>
          </a:p>
          <a:p>
            <a:r>
              <a:rPr lang="en-US" altLang="zh-CN" dirty="0"/>
              <a:t>write letter or face-to-face talking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1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Degree: In network</a:t>
            </a:r>
            <a:r>
              <a:rPr lang="en-US" baseline="0" dirty="0"/>
              <a:t> of music collaborations: how many people has this person collaborated with?</a:t>
            </a:r>
          </a:p>
          <a:p>
            <a:r>
              <a:rPr lang="en-US" baseline="0" dirty="0"/>
              <a:t>Betweeness: In network of spies: who is the spy though whom most of the confidential information is likely to flow?</a:t>
            </a:r>
          </a:p>
          <a:p>
            <a:r>
              <a:rPr lang="en-US" baseline="0" dirty="0"/>
              <a:t>Closeness: In network of relations: how fast will an  rumor spread from this person to the rest of the network?</a:t>
            </a:r>
          </a:p>
          <a:p>
            <a:r>
              <a:rPr lang="en-US" baseline="0" dirty="0"/>
              <a:t>Eigenvector: In network of paper citations: who is the author that is most cited by other well-cited authors?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1: 6/12=0.5</a:t>
            </a:r>
          </a:p>
          <a:p>
            <a:r>
              <a:rPr lang="en-AU" dirty="0"/>
              <a:t>2: 6/9=0.67</a:t>
            </a:r>
          </a:p>
          <a:p>
            <a:r>
              <a:rPr lang="en-AU" dirty="0"/>
              <a:t>3: 6/8=0.75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1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1: 6/12=0.5</a:t>
            </a:r>
          </a:p>
          <a:p>
            <a:r>
              <a:rPr lang="en-AU" dirty="0"/>
              <a:t>2: 6/9=0.67</a:t>
            </a:r>
          </a:p>
          <a:p>
            <a:r>
              <a:rPr lang="en-AU" dirty="0"/>
              <a:t>3: 6/8=0.75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Binding Test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7058" y="76789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5708933"/>
            <a:ext cx="8574087" cy="69186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286449" y="838862"/>
            <a:ext cx="8574087" cy="106767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286449" y="449005"/>
            <a:ext cx="74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KIT405 Programming for Intelligent Web Services and Applications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260649"/>
            <a:ext cx="8574087" cy="132907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86449" y="260649"/>
            <a:ext cx="74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KIT405 Programming for Intelligent Web Services and Applications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923885"/>
            <a:ext cx="8574087" cy="423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Courier New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Arial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atrixcalc.org/en/vec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793826"/>
            <a:ext cx="8096141" cy="965457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Lecture 10</a:t>
            </a:r>
            <a:r>
              <a:rPr lang="en-US" sz="3600" dirty="0"/>
              <a:t>– Social media and network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9997" y="5672724"/>
            <a:ext cx="13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enli Yang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4226" y="6027225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yang.wenli@utas.edu.au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1414" y="4708691"/>
            <a:ext cx="602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Programming for Intelligent Web Services and Applications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1660" y="2203388"/>
            <a:ext cx="2505303" cy="25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media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has generated unprecedented amount of social data.</a:t>
            </a:r>
          </a:p>
          <a:p>
            <a:r>
              <a:rPr lang="en-US" dirty="0"/>
              <a:t>Social media data: </a:t>
            </a:r>
          </a:p>
          <a:p>
            <a:pPr lvl="1"/>
            <a:r>
              <a:rPr lang="en-US" dirty="0"/>
              <a:t>Vast, noisy, unstructured, and dynamic in nature</a:t>
            </a:r>
          </a:p>
          <a:p>
            <a:pPr lvl="1"/>
            <a:r>
              <a:rPr lang="en-US" dirty="0">
                <a:sym typeface="Wingdings"/>
              </a:rPr>
              <a:t> </a:t>
            </a:r>
            <a:r>
              <a:rPr lang="en-US" dirty="0"/>
              <a:t>Difficult to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Data mining techniques(e.g. Classification or Clustering) have been used to </a:t>
            </a:r>
            <a:r>
              <a:rPr lang="en-US" dirty="0" err="1"/>
              <a:t>analyse</a:t>
            </a:r>
            <a:r>
              <a:rPr lang="en-US" dirty="0"/>
              <a:t> social media data</a:t>
            </a:r>
          </a:p>
        </p:txBody>
      </p:sp>
    </p:spTree>
    <p:extLst>
      <p:ext uri="{BB962C8B-B14F-4D97-AF65-F5344CB8AC3E}">
        <p14:creationId xmlns:p14="http://schemas.microsoft.com/office/powerpoint/2010/main" val="37761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in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5739807" cy="4392985"/>
          </a:xfrm>
        </p:spPr>
        <p:txBody>
          <a:bodyPr>
            <a:normAutofit fontScale="92500"/>
          </a:bodyPr>
          <a:lstStyle/>
          <a:p>
            <a:r>
              <a:rPr lang="en-AU" dirty="0"/>
              <a:t>A user in social media can be described by various attributes</a:t>
            </a:r>
          </a:p>
          <a:p>
            <a:pPr lvl="1"/>
            <a:r>
              <a:rPr lang="en-AU" dirty="0"/>
              <a:t>gender, age, interests, job, education, etc.</a:t>
            </a:r>
          </a:p>
          <a:p>
            <a:r>
              <a:rPr lang="en-AU" dirty="0"/>
              <a:t>User’s profile can be either </a:t>
            </a:r>
            <a:r>
              <a:rPr lang="en-AU" b="1" dirty="0"/>
              <a:t>public</a:t>
            </a:r>
            <a:r>
              <a:rPr lang="en-AU" dirty="0"/>
              <a:t> or </a:t>
            </a:r>
            <a:r>
              <a:rPr lang="en-AU" b="1" dirty="0"/>
              <a:t>private</a:t>
            </a:r>
          </a:p>
          <a:p>
            <a:r>
              <a:rPr lang="en-AU" dirty="0"/>
              <a:t>Data mining example (clustering):</a:t>
            </a:r>
            <a:r>
              <a:rPr lang="en-AU" b="1" dirty="0"/>
              <a:t> </a:t>
            </a:r>
          </a:p>
          <a:p>
            <a:pPr lvl="1"/>
            <a:r>
              <a:rPr lang="en-AU" dirty="0"/>
              <a:t>E.g. Users who have same attributes can be grouped as a subgroup (e.g., same age, same location, etc.).</a:t>
            </a:r>
          </a:p>
          <a:p>
            <a:pPr lvl="2"/>
            <a:r>
              <a:rPr lang="en-AU" dirty="0"/>
              <a:t>The subgroup can be used to extract preferences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636" t="10931" r="1242" b="37631"/>
          <a:stretch/>
        </p:blipFill>
        <p:spPr>
          <a:xfrm>
            <a:off x="7411791" y="2081322"/>
            <a:ext cx="1446459" cy="35276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06450" y="2719540"/>
            <a:ext cx="1243602" cy="238118"/>
          </a:xfrm>
          <a:prstGeom prst="roundRect">
            <a:avLst/>
          </a:prstGeom>
          <a:solidFill>
            <a:srgbClr val="263B8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06450" y="3110058"/>
            <a:ext cx="1243602" cy="238118"/>
          </a:xfrm>
          <a:prstGeom prst="roundRect">
            <a:avLst/>
          </a:prstGeom>
          <a:solidFill>
            <a:srgbClr val="263B8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06450" y="3505526"/>
            <a:ext cx="1243602" cy="238118"/>
          </a:xfrm>
          <a:prstGeom prst="roundRect">
            <a:avLst/>
          </a:prstGeom>
          <a:solidFill>
            <a:srgbClr val="263B8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interests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06450" y="3952512"/>
            <a:ext cx="1243602" cy="238118"/>
          </a:xfrm>
          <a:prstGeom prst="roundRect">
            <a:avLst/>
          </a:prstGeom>
          <a:solidFill>
            <a:srgbClr val="263B8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06450" y="4413582"/>
            <a:ext cx="1243602" cy="238118"/>
          </a:xfrm>
          <a:prstGeom prst="roundRect">
            <a:avLst/>
          </a:prstGeom>
          <a:solidFill>
            <a:srgbClr val="263B8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5181" y="479762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358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 (Ties)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6"/>
            <a:ext cx="8574087" cy="1974184"/>
          </a:xfrm>
        </p:spPr>
        <p:txBody>
          <a:bodyPr/>
          <a:lstStyle/>
          <a:p>
            <a:r>
              <a:rPr lang="en-AU" dirty="0"/>
              <a:t>The users in a social media have a relation with other users by posting articles, images, and videos; by writing comments, etc.</a:t>
            </a:r>
          </a:p>
          <a:p>
            <a:r>
              <a:rPr lang="en-AU" dirty="0"/>
              <a:t>The number of actions forming the relations may show the </a:t>
            </a:r>
            <a:r>
              <a:rPr lang="en-AU" b="1" dirty="0"/>
              <a:t>degree of relation </a:t>
            </a:r>
            <a:r>
              <a:rPr lang="en-AU" dirty="0"/>
              <a:t>between the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91" y="4065032"/>
            <a:ext cx="3703229" cy="24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6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463594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Social media data can be represented by a </a:t>
            </a:r>
            <a:r>
              <a:rPr lang="en-AU" b="1" dirty="0">
                <a:solidFill>
                  <a:schemeClr val="accent4"/>
                </a:solidFill>
              </a:rPr>
              <a:t>network graph</a:t>
            </a:r>
            <a:r>
              <a:rPr lang="en-AU" dirty="0"/>
              <a:t>,</a:t>
            </a:r>
            <a:r>
              <a:rPr lang="en-AU" b="1" dirty="0"/>
              <a:t> </a:t>
            </a:r>
            <a:r>
              <a:rPr lang="en-AU" dirty="0"/>
              <a:t>consisting of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users </a:t>
            </a:r>
            <a:r>
              <a:rPr lang="en-AU" dirty="0"/>
              <a:t>as</a:t>
            </a:r>
            <a:r>
              <a:rPr lang="en-AU" b="1" dirty="0"/>
              <a:t> </a:t>
            </a:r>
            <a:r>
              <a:rPr lang="en-AU" b="1" dirty="0">
                <a:solidFill>
                  <a:srgbClr val="248AEA"/>
                </a:solidFill>
              </a:rPr>
              <a:t>nodes </a:t>
            </a:r>
            <a:r>
              <a:rPr lang="en-AU" dirty="0"/>
              <a:t>and </a:t>
            </a:r>
            <a:r>
              <a:rPr lang="en-AU" b="1" dirty="0">
                <a:solidFill>
                  <a:srgbClr val="008000"/>
                </a:solidFill>
              </a:rPr>
              <a:t>relations</a:t>
            </a:r>
            <a:r>
              <a:rPr lang="en-AU" dirty="0">
                <a:solidFill>
                  <a:srgbClr val="008000"/>
                </a:solidFill>
              </a:rPr>
              <a:t> </a:t>
            </a:r>
            <a:r>
              <a:rPr lang="en-AU" dirty="0"/>
              <a:t>between them as </a:t>
            </a:r>
            <a:r>
              <a:rPr lang="en-AU" b="1" dirty="0">
                <a:solidFill>
                  <a:srgbClr val="008000"/>
                </a:solidFill>
              </a:rPr>
              <a:t>Ties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Relation Characteristics: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All-or-nothing</a:t>
            </a:r>
            <a:r>
              <a:rPr lang="en-AU" dirty="0"/>
              <a:t> (e.g., either friends or not)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Degree of relation</a:t>
            </a:r>
          </a:p>
          <a:p>
            <a:pPr lvl="2"/>
            <a:r>
              <a:rPr lang="en-AU" dirty="0"/>
              <a:t>Can be classified into friends, family, acquaintances, or none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Real number</a:t>
            </a:r>
          </a:p>
          <a:p>
            <a:pPr lvl="2"/>
            <a:r>
              <a:rPr lang="en-AU" dirty="0"/>
              <a:t>The fraction of the average day that two people spend talking to each other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5692" y="2775018"/>
            <a:ext cx="4743748" cy="1394540"/>
            <a:chOff x="2130737" y="3217138"/>
            <a:chExt cx="5256584" cy="2898782"/>
          </a:xfrm>
        </p:grpSpPr>
        <p:sp>
          <p:nvSpPr>
            <p:cNvPr id="5" name="Oval 4"/>
            <p:cNvSpPr/>
            <p:nvPr/>
          </p:nvSpPr>
          <p:spPr>
            <a:xfrm>
              <a:off x="2130737" y="3428045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1177" y="3428045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30737" y="5179816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C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3426881" y="3896097"/>
              <a:ext cx="2664296" cy="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7" idx="0"/>
            </p:cNvCxnSpPr>
            <p:nvPr/>
          </p:nvCxnSpPr>
          <p:spPr>
            <a:xfrm>
              <a:off x="2778809" y="4364150"/>
              <a:ext cx="0" cy="8156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11678" y="3217138"/>
              <a:ext cx="1687397" cy="767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Ties (Relation)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91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3126477"/>
          </a:xfrm>
        </p:spPr>
        <p:txBody>
          <a:bodyPr/>
          <a:lstStyle/>
          <a:p>
            <a:r>
              <a:rPr lang="en-AU" dirty="0"/>
              <a:t>Social network analysis (SNA) is a theory that analyses social network structures by using network and graph aspects. </a:t>
            </a:r>
          </a:p>
          <a:p>
            <a:r>
              <a:rPr lang="en-AU" dirty="0"/>
              <a:t>It characterise the network structure with </a:t>
            </a:r>
            <a:r>
              <a:rPr lang="en-AU" b="1" dirty="0"/>
              <a:t>social relationships (including nodes and ties)</a:t>
            </a:r>
            <a:endParaRPr lang="en-AU" dirty="0"/>
          </a:p>
          <a:p>
            <a:pPr lvl="1"/>
            <a:r>
              <a:rPr lang="en-AU" dirty="0">
                <a:solidFill>
                  <a:schemeClr val="tx1"/>
                </a:solidFill>
              </a:rPr>
              <a:t>Nodes: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Individual actors(e.g. user) </a:t>
            </a:r>
            <a:r>
              <a:rPr lang="en-AU" dirty="0"/>
              <a:t>within the network </a:t>
            </a:r>
          </a:p>
          <a:p>
            <a:pPr lvl="1"/>
            <a:r>
              <a:rPr lang="en-AU" dirty="0"/>
              <a:t>Ties: </a:t>
            </a:r>
            <a:r>
              <a:rPr lang="en-AU" b="1" dirty="0">
                <a:solidFill>
                  <a:srgbClr val="008000"/>
                </a:solidFill>
              </a:rPr>
              <a:t>Relationships </a:t>
            </a:r>
            <a:r>
              <a:rPr lang="en-AU" dirty="0"/>
              <a:t>between the individuals, such as friendship, kinship, organizations, sexual relationships,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05630" y="5050362"/>
            <a:ext cx="4743748" cy="1394540"/>
            <a:chOff x="2130737" y="3217138"/>
            <a:chExt cx="5256584" cy="2898782"/>
          </a:xfrm>
        </p:grpSpPr>
        <p:sp>
          <p:nvSpPr>
            <p:cNvPr id="5" name="Oval 4"/>
            <p:cNvSpPr/>
            <p:nvPr/>
          </p:nvSpPr>
          <p:spPr>
            <a:xfrm>
              <a:off x="2130737" y="3428045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1177" y="3428045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30737" y="5179816"/>
              <a:ext cx="1296144" cy="936104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User C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3426881" y="3896097"/>
              <a:ext cx="2664296" cy="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7" idx="0"/>
            </p:cNvCxnSpPr>
            <p:nvPr/>
          </p:nvCxnSpPr>
          <p:spPr>
            <a:xfrm>
              <a:off x="2778809" y="4364150"/>
              <a:ext cx="0" cy="8156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11678" y="3217138"/>
              <a:ext cx="1687397" cy="767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Ties (Relation)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1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 Social Media (Social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6"/>
            <a:ext cx="8574087" cy="279436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Social networks are naturally modelled as </a:t>
            </a:r>
            <a:r>
              <a:rPr lang="en-AU" b="1" dirty="0"/>
              <a:t>social graphs</a:t>
            </a:r>
            <a:r>
              <a:rPr lang="en-AU" dirty="0"/>
              <a:t>. Social graph can be classified into two categories:</a:t>
            </a:r>
          </a:p>
          <a:p>
            <a:pPr lvl="1"/>
            <a:r>
              <a:rPr lang="en-AU" dirty="0"/>
              <a:t>Undirected graph (e.g. Facebook): </a:t>
            </a:r>
          </a:p>
          <a:p>
            <a:pPr lvl="2"/>
            <a:r>
              <a:rPr lang="en-AU" dirty="0"/>
              <a:t>graph that objects are connected together, where all the edges are bidirectional (e.g., friends).</a:t>
            </a:r>
          </a:p>
          <a:p>
            <a:pPr lvl="1"/>
            <a:r>
              <a:rPr lang="en-AU" dirty="0"/>
              <a:t>Directed graph (e.g. Google+):</a:t>
            </a:r>
          </a:p>
          <a:p>
            <a:pPr lvl="2"/>
            <a:r>
              <a:rPr lang="en-AU" dirty="0"/>
              <a:t>graph that objects are connected together, where all the edges are directed from one vertex to another.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62" y="4788824"/>
            <a:ext cx="2045062" cy="1840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1" y="4788825"/>
            <a:ext cx="2090309" cy="1881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01" y="5078764"/>
            <a:ext cx="159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Undirected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8879" y="5908273"/>
            <a:ext cx="129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Directed graph</a:t>
            </a:r>
          </a:p>
        </p:txBody>
      </p:sp>
      <p:cxnSp>
        <p:nvCxnSpPr>
          <p:cNvPr id="11" name="Elbow Connector 10"/>
          <p:cNvCxnSpPr>
            <a:stCxn id="6" idx="1"/>
            <a:endCxn id="5" idx="3"/>
          </p:cNvCxnSpPr>
          <p:nvPr/>
        </p:nvCxnSpPr>
        <p:spPr>
          <a:xfrm rot="10800000" flipV="1">
            <a:off x="3448571" y="5232652"/>
            <a:ext cx="502731" cy="4968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4" idx="1"/>
          </p:cNvCxnSpPr>
          <p:nvPr/>
        </p:nvCxnSpPr>
        <p:spPr>
          <a:xfrm flipV="1">
            <a:off x="5415400" y="5709102"/>
            <a:ext cx="810462" cy="353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strength calculation</a:t>
            </a:r>
          </a:p>
          <a:p>
            <a:pPr lvl="1"/>
            <a:r>
              <a:rPr lang="en-US" dirty="0"/>
              <a:t>How to calculate the strength of relationship between two users</a:t>
            </a:r>
          </a:p>
          <a:p>
            <a:pPr lvl="1"/>
            <a:r>
              <a:rPr lang="en-US" dirty="0"/>
              <a:t>How to identify strong/weak ties in the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39228" y="3712867"/>
            <a:ext cx="3752166" cy="2409957"/>
            <a:chOff x="1065698" y="3238629"/>
            <a:chExt cx="2839998" cy="1886426"/>
          </a:xfrm>
        </p:grpSpPr>
        <p:cxnSp>
          <p:nvCxnSpPr>
            <p:cNvPr id="20" name="Straight Connector 19"/>
            <p:cNvCxnSpPr>
              <a:stCxn id="26" idx="4"/>
              <a:endCxn id="28" idx="0"/>
            </p:cNvCxnSpPr>
            <p:nvPr/>
          </p:nvCxnSpPr>
          <p:spPr>
            <a:xfrm>
              <a:off x="3402496" y="3854023"/>
              <a:ext cx="44100" cy="688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3"/>
              <a:endCxn id="27" idx="7"/>
            </p:cNvCxnSpPr>
            <p:nvPr/>
          </p:nvCxnSpPr>
          <p:spPr>
            <a:xfrm flipH="1">
              <a:off x="2418637" y="3801714"/>
              <a:ext cx="690409" cy="6491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8" idx="2"/>
              <a:endCxn id="27" idx="6"/>
            </p:cNvCxnSpPr>
            <p:nvPr/>
          </p:nvCxnSpPr>
          <p:spPr>
            <a:xfrm flipH="1" flipV="1">
              <a:off x="2546350" y="4577130"/>
              <a:ext cx="441146" cy="1444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5" idx="6"/>
              <a:endCxn id="26" idx="2"/>
            </p:cNvCxnSpPr>
            <p:nvPr/>
          </p:nvCxnSpPr>
          <p:spPr>
            <a:xfrm>
              <a:off x="1903414" y="3531816"/>
              <a:ext cx="1084081" cy="1436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5" idx="4"/>
              <a:endCxn id="27" idx="0"/>
            </p:cNvCxnSpPr>
            <p:nvPr/>
          </p:nvCxnSpPr>
          <p:spPr>
            <a:xfrm>
              <a:off x="1484556" y="3736659"/>
              <a:ext cx="625754" cy="66187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65698" y="3326973"/>
              <a:ext cx="837716" cy="409686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A</a:t>
              </a:r>
              <a:endParaRPr lang="en-SG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987495" y="3496836"/>
              <a:ext cx="830001" cy="357187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B</a:t>
              </a:r>
              <a:endParaRPr lang="en-SG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674269" y="4398536"/>
              <a:ext cx="872081" cy="357187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C</a:t>
              </a:r>
              <a:endParaRPr lang="en-SG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987496" y="4542998"/>
              <a:ext cx="918200" cy="357188"/>
            </a:xfrm>
            <a:prstGeom prst="ellipse">
              <a:avLst/>
            </a:prstGeom>
            <a:solidFill>
              <a:srgbClr val="248AEA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D</a:t>
              </a:r>
              <a:endParaRPr lang="en-SG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50"/>
            <p:cNvSpPr txBox="1">
              <a:spLocks noChangeArrowheads="1"/>
            </p:cNvSpPr>
            <p:nvPr/>
          </p:nvSpPr>
          <p:spPr bwMode="auto">
            <a:xfrm>
              <a:off x="2332038" y="3238629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51"/>
            <p:cNvSpPr txBox="1">
              <a:spLocks noChangeArrowheads="1"/>
            </p:cNvSpPr>
            <p:nvPr/>
          </p:nvSpPr>
          <p:spPr bwMode="auto">
            <a:xfrm>
              <a:off x="3403600" y="404452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52"/>
            <p:cNvSpPr txBox="1">
              <a:spLocks noChangeArrowheads="1"/>
            </p:cNvSpPr>
            <p:nvPr/>
          </p:nvSpPr>
          <p:spPr bwMode="auto">
            <a:xfrm>
              <a:off x="2546350" y="475572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53"/>
            <p:cNvSpPr txBox="1">
              <a:spLocks noChangeArrowheads="1"/>
            </p:cNvSpPr>
            <p:nvPr/>
          </p:nvSpPr>
          <p:spPr bwMode="auto">
            <a:xfrm>
              <a:off x="2332038" y="382862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54"/>
            <p:cNvSpPr txBox="1">
              <a:spLocks noChangeArrowheads="1"/>
            </p:cNvSpPr>
            <p:nvPr/>
          </p:nvSpPr>
          <p:spPr bwMode="auto">
            <a:xfrm>
              <a:off x="1546225" y="404452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02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277698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Relation strength represented by the </a:t>
            </a:r>
            <a:r>
              <a:rPr lang="en-AU" b="1" dirty="0"/>
              <a:t>ties weight</a:t>
            </a:r>
            <a:r>
              <a:rPr lang="en-AU" dirty="0"/>
              <a:t>. </a:t>
            </a:r>
            <a:br>
              <a:rPr lang="en-AU" dirty="0"/>
            </a:br>
            <a:r>
              <a:rPr lang="en-AU" dirty="0"/>
              <a:t>Ties weight can be calculated by using:</a:t>
            </a:r>
          </a:p>
          <a:p>
            <a:pPr lvl="1"/>
            <a:r>
              <a:rPr lang="en-AU" dirty="0"/>
              <a:t>The </a:t>
            </a:r>
            <a:r>
              <a:rPr lang="en-AU" u="sng" dirty="0"/>
              <a:t>frequency</a:t>
            </a:r>
            <a:r>
              <a:rPr lang="en-AU" dirty="0"/>
              <a:t> of interaction (communication)</a:t>
            </a:r>
          </a:p>
          <a:p>
            <a:pPr lvl="1"/>
            <a:r>
              <a:rPr lang="en-AU" dirty="0"/>
              <a:t>The </a:t>
            </a:r>
            <a:r>
              <a:rPr lang="en-AU" u="sng" dirty="0"/>
              <a:t>amount</a:t>
            </a:r>
            <a:r>
              <a:rPr lang="en-AU" dirty="0"/>
              <a:t> of flow (exchange)</a:t>
            </a:r>
          </a:p>
          <a:p>
            <a:pPr lvl="1"/>
            <a:r>
              <a:rPr lang="en-AU" dirty="0"/>
              <a:t>The </a:t>
            </a:r>
            <a:r>
              <a:rPr lang="en-AU" u="sng" dirty="0"/>
              <a:t>reciprocity</a:t>
            </a:r>
            <a:r>
              <a:rPr lang="en-AU" dirty="0"/>
              <a:t> in interaction or flow </a:t>
            </a:r>
          </a:p>
          <a:p>
            <a:pPr lvl="2"/>
            <a:r>
              <a:rPr lang="en-AU" dirty="0"/>
              <a:t>(e.g. content of communication)</a:t>
            </a:r>
          </a:p>
          <a:p>
            <a:pPr lvl="1"/>
            <a:r>
              <a:rPr lang="en-AU" dirty="0"/>
              <a:t>The structure of the nodes’ neighbourhood</a:t>
            </a:r>
          </a:p>
          <a:p>
            <a:pPr lvl="2"/>
            <a:r>
              <a:rPr lang="en-AU" dirty="0"/>
              <a:t>(e.g. the number of common ‘friends’)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40129" y="2294332"/>
            <a:ext cx="2802959" cy="1974770"/>
            <a:chOff x="1234605" y="3238629"/>
            <a:chExt cx="2671091" cy="1886426"/>
          </a:xfrm>
        </p:grpSpPr>
        <p:cxnSp>
          <p:nvCxnSpPr>
            <p:cNvPr id="5" name="Straight Connector 4"/>
            <p:cNvCxnSpPr>
              <a:stCxn id="11" idx="4"/>
              <a:endCxn id="13" idx="0"/>
            </p:cNvCxnSpPr>
            <p:nvPr/>
          </p:nvCxnSpPr>
          <p:spPr>
            <a:xfrm>
              <a:off x="3402496" y="3854023"/>
              <a:ext cx="44100" cy="688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1" idx="3"/>
              <a:endCxn id="12" idx="7"/>
            </p:cNvCxnSpPr>
            <p:nvPr/>
          </p:nvCxnSpPr>
          <p:spPr>
            <a:xfrm flipH="1">
              <a:off x="2418637" y="3801714"/>
              <a:ext cx="690409" cy="6491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2"/>
              <a:endCxn id="12" idx="6"/>
            </p:cNvCxnSpPr>
            <p:nvPr/>
          </p:nvCxnSpPr>
          <p:spPr>
            <a:xfrm flipH="1" flipV="1">
              <a:off x="2546350" y="4577130"/>
              <a:ext cx="441146" cy="1444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6"/>
              <a:endCxn id="11" idx="2"/>
            </p:cNvCxnSpPr>
            <p:nvPr/>
          </p:nvCxnSpPr>
          <p:spPr>
            <a:xfrm>
              <a:off x="2072321" y="3531816"/>
              <a:ext cx="915174" cy="1436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4"/>
              <a:endCxn id="12" idx="0"/>
            </p:cNvCxnSpPr>
            <p:nvPr/>
          </p:nvCxnSpPr>
          <p:spPr>
            <a:xfrm>
              <a:off x="1653464" y="3736659"/>
              <a:ext cx="456846" cy="66187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234605" y="3326973"/>
              <a:ext cx="837716" cy="409686"/>
            </a:xfrm>
            <a:prstGeom prst="ellipse">
              <a:avLst/>
            </a:prstGeom>
            <a:solidFill>
              <a:srgbClr val="248AEA"/>
            </a:solidFill>
            <a:ln>
              <a:solidFill>
                <a:srgbClr val="263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A</a:t>
              </a:r>
              <a:endParaRPr lang="en-SG" alt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87495" y="3496836"/>
              <a:ext cx="830001" cy="357187"/>
            </a:xfrm>
            <a:prstGeom prst="ellipse">
              <a:avLst/>
            </a:prstGeom>
            <a:solidFill>
              <a:srgbClr val="248AEA"/>
            </a:solidFill>
            <a:ln>
              <a:solidFill>
                <a:srgbClr val="263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B</a:t>
              </a:r>
              <a:endParaRPr lang="en-SG" alt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674269" y="4398536"/>
              <a:ext cx="872081" cy="357187"/>
            </a:xfrm>
            <a:prstGeom prst="ellipse">
              <a:avLst/>
            </a:prstGeom>
            <a:solidFill>
              <a:srgbClr val="248AEA"/>
            </a:solidFill>
            <a:ln>
              <a:solidFill>
                <a:srgbClr val="263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C</a:t>
              </a:r>
              <a:endParaRPr lang="en-SG" alt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987496" y="4542998"/>
              <a:ext cx="918200" cy="357188"/>
            </a:xfrm>
            <a:prstGeom prst="ellipse">
              <a:avLst/>
            </a:prstGeom>
            <a:solidFill>
              <a:srgbClr val="248AEA"/>
            </a:solidFill>
            <a:ln>
              <a:solidFill>
                <a:srgbClr val="263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D</a:t>
              </a:r>
              <a:endParaRPr lang="en-SG" alt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50"/>
            <p:cNvSpPr txBox="1">
              <a:spLocks noChangeArrowheads="1"/>
            </p:cNvSpPr>
            <p:nvPr/>
          </p:nvSpPr>
          <p:spPr bwMode="auto">
            <a:xfrm>
              <a:off x="2332038" y="3238629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51"/>
            <p:cNvSpPr txBox="1">
              <a:spLocks noChangeArrowheads="1"/>
            </p:cNvSpPr>
            <p:nvPr/>
          </p:nvSpPr>
          <p:spPr bwMode="auto">
            <a:xfrm>
              <a:off x="3403600" y="404452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SG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52"/>
            <p:cNvSpPr txBox="1">
              <a:spLocks noChangeArrowheads="1"/>
            </p:cNvSpPr>
            <p:nvPr/>
          </p:nvSpPr>
          <p:spPr bwMode="auto">
            <a:xfrm>
              <a:off x="2546350" y="475572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en-SG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53"/>
            <p:cNvSpPr txBox="1">
              <a:spLocks noChangeArrowheads="1"/>
            </p:cNvSpPr>
            <p:nvPr/>
          </p:nvSpPr>
          <p:spPr bwMode="auto">
            <a:xfrm>
              <a:off x="2332038" y="3828623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en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54"/>
            <p:cNvSpPr txBox="1">
              <a:spLocks noChangeArrowheads="1"/>
            </p:cNvSpPr>
            <p:nvPr/>
          </p:nvSpPr>
          <p:spPr bwMode="auto">
            <a:xfrm>
              <a:off x="1546225" y="404452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SG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6008"/>
              </p:ext>
            </p:extLst>
          </p:nvPr>
        </p:nvGraphicFramePr>
        <p:xfrm>
          <a:off x="1039633" y="4991031"/>
          <a:ext cx="217278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043608" y="4700873"/>
            <a:ext cx="740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Tie list</a:t>
            </a:r>
          </a:p>
        </p:txBody>
      </p:sp>
      <p:sp>
        <p:nvSpPr>
          <p:cNvPr id="52" name="Right Triangle 51"/>
          <p:cNvSpPr/>
          <p:nvPr/>
        </p:nvSpPr>
        <p:spPr>
          <a:xfrm rot="13703105">
            <a:off x="3162005" y="5588562"/>
            <a:ext cx="535390" cy="479712"/>
          </a:xfrm>
          <a:prstGeom prst="rtTriangl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77460"/>
              </p:ext>
            </p:extLst>
          </p:nvPr>
        </p:nvGraphicFramePr>
        <p:xfrm>
          <a:off x="4286151" y="5075690"/>
          <a:ext cx="412889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283968" y="4797152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404021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891021" cy="4239431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/>
              <a:t>Homophily</a:t>
            </a:r>
            <a:r>
              <a:rPr lang="en-AU" dirty="0"/>
              <a:t> is the tendency to relate to people with </a:t>
            </a:r>
            <a:r>
              <a:rPr lang="en-AU" u="sng" dirty="0"/>
              <a:t>similar characteristics </a:t>
            </a:r>
            <a:r>
              <a:rPr lang="en-AU" dirty="0"/>
              <a:t>(status, beliefs, etc.)</a:t>
            </a:r>
          </a:p>
          <a:p>
            <a:pPr lvl="1"/>
            <a:r>
              <a:rPr lang="en-AU" dirty="0"/>
              <a:t>It leads to the </a:t>
            </a:r>
            <a:r>
              <a:rPr lang="en-AU" u="sng" dirty="0"/>
              <a:t>formation of homogeneous groups (clusters) </a:t>
            </a:r>
            <a:r>
              <a:rPr lang="en-AU" dirty="0"/>
              <a:t>where forming relations is easier</a:t>
            </a:r>
          </a:p>
          <a:p>
            <a:pPr lvl="1"/>
            <a:r>
              <a:rPr lang="en-AU" b="1" dirty="0"/>
              <a:t>Extreme homogenization</a:t>
            </a:r>
            <a:r>
              <a:rPr lang="en-AU" dirty="0"/>
              <a:t> can act counter to innovation and idea generation</a:t>
            </a:r>
          </a:p>
          <a:p>
            <a:pPr lvl="1"/>
            <a:r>
              <a:rPr lang="en-AU" dirty="0" err="1"/>
              <a:t>Heterophily</a:t>
            </a:r>
            <a:r>
              <a:rPr lang="en-AU" dirty="0"/>
              <a:t> is the opposite of </a:t>
            </a:r>
            <a:r>
              <a:rPr lang="en-AU" dirty="0" err="1"/>
              <a:t>homophily</a:t>
            </a:r>
            <a:endParaRPr lang="en-AU" dirty="0"/>
          </a:p>
          <a:p>
            <a:pPr lvl="1"/>
            <a:r>
              <a:rPr lang="en-AU" dirty="0" err="1"/>
              <a:t>Homophilous</a:t>
            </a:r>
            <a:r>
              <a:rPr lang="en-AU" dirty="0"/>
              <a:t> ties can be strong or weak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806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Homophily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32373" y="2928937"/>
            <a:ext cx="1000125" cy="428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32623" y="2928937"/>
            <a:ext cx="1000125" cy="428625"/>
          </a:xfrm>
          <a:prstGeom prst="roundRect">
            <a:avLst/>
          </a:prstGeom>
          <a:solidFill>
            <a:srgbClr val="FD424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806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1831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Bridging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7543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Interlinked groups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831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SG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Heterophily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574509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rot="16200000" flipH="1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0"/>
          </p:cNvCxnSpPr>
          <p:nvPr/>
        </p:nvCxnSpPr>
        <p:spPr>
          <a:xfrm rot="5400000">
            <a:off x="774534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 rot="5400000">
            <a:off x="7746935" y="3643312"/>
            <a:ext cx="5730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rot="5400000">
            <a:off x="5747479" y="3642518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rot="5400000">
            <a:off x="774614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7518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endParaRPr lang="en-SG" altLang="en-US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 rot="5400000">
            <a:off x="574589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6" idx="0"/>
          </p:cNvCxnSpPr>
          <p:nvPr/>
        </p:nvCxnSpPr>
        <p:spPr>
          <a:xfrm rot="5400000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75310" y="5877759"/>
            <a:ext cx="1714500" cy="85090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18" idx="4"/>
            <a:endCxn id="21" idx="1"/>
          </p:cNvCxnSpPr>
          <p:nvPr/>
        </p:nvCxnSpPr>
        <p:spPr>
          <a:xfrm>
            <a:off x="6032435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4"/>
            <a:endCxn id="21" idx="7"/>
          </p:cNvCxnSpPr>
          <p:nvPr/>
        </p:nvCxnSpPr>
        <p:spPr>
          <a:xfrm flipH="1">
            <a:off x="7638727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67"/>
          <p:cNvSpPr txBox="1">
            <a:spLocks noChangeArrowheads="1"/>
          </p:cNvSpPr>
          <p:nvPr/>
        </p:nvSpPr>
        <p:spPr bwMode="auto">
          <a:xfrm>
            <a:off x="6711885" y="2968625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TIES</a:t>
            </a: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8"/>
          <p:cNvSpPr txBox="1">
            <a:spLocks noChangeArrowheads="1"/>
          </p:cNvSpPr>
          <p:nvPr/>
        </p:nvSpPr>
        <p:spPr bwMode="auto">
          <a:xfrm>
            <a:off x="6246748" y="4624387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SG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6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785879" cy="4702400"/>
          </a:xfrm>
        </p:spPr>
        <p:txBody>
          <a:bodyPr>
            <a:normAutofit fontScale="92500"/>
          </a:bodyPr>
          <a:lstStyle/>
          <a:p>
            <a:r>
              <a:rPr lang="en-AU" dirty="0"/>
              <a:t>Transitivity is a property of ties: </a:t>
            </a:r>
            <a:br>
              <a:rPr lang="en-AU" dirty="0"/>
            </a:br>
            <a:r>
              <a:rPr lang="en-AU" dirty="0"/>
              <a:t>if there is one tie between A and B and other between B and C, then in a transitive network A and C will also be connected</a:t>
            </a:r>
          </a:p>
          <a:p>
            <a:pPr lvl="1"/>
            <a:r>
              <a:rPr lang="en-AU" b="1" dirty="0"/>
              <a:t>Strong ties are more often transitive</a:t>
            </a:r>
            <a:r>
              <a:rPr lang="en-AU" dirty="0"/>
              <a:t>; transitivity is therefore evidence for the existence of strong ties (but not a necessary or sufficient condition)</a:t>
            </a:r>
          </a:p>
          <a:p>
            <a:pPr lvl="1"/>
            <a:r>
              <a:rPr lang="en-AU" dirty="0"/>
              <a:t>Transitivity and </a:t>
            </a:r>
            <a:r>
              <a:rPr lang="en-AU" dirty="0" err="1"/>
              <a:t>homophily</a:t>
            </a:r>
            <a:r>
              <a:rPr lang="en-AU" dirty="0"/>
              <a:t> together lead to the formation of </a:t>
            </a:r>
            <a:r>
              <a:rPr lang="en-AU" b="1" dirty="0"/>
              <a:t>cliques</a:t>
            </a:r>
            <a:r>
              <a:rPr lang="en-AU" dirty="0"/>
              <a:t> (fully connected clusters)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1806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Homophily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806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1831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Bridging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7543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Interlinked groups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1831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Heterophily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25" idx="2"/>
          </p:cNvCxnSpPr>
          <p:nvPr/>
        </p:nvCxnSpPr>
        <p:spPr>
          <a:xfrm rot="5400000">
            <a:off x="574509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 rot="16200000" flipH="1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</p:cNvCxnSpPr>
          <p:nvPr/>
        </p:nvCxnSpPr>
        <p:spPr>
          <a:xfrm rot="5400000">
            <a:off x="774534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rot="5400000">
            <a:off x="7746935" y="3643312"/>
            <a:ext cx="5730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 rot="5400000">
            <a:off x="5747479" y="3642518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0" idx="0"/>
          </p:cNvCxnSpPr>
          <p:nvPr/>
        </p:nvCxnSpPr>
        <p:spPr>
          <a:xfrm rot="5400000">
            <a:off x="774614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7518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endParaRPr lang="en-SG" altLang="en-US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28" idx="2"/>
          </p:cNvCxnSpPr>
          <p:nvPr/>
        </p:nvCxnSpPr>
        <p:spPr>
          <a:xfrm rot="5400000">
            <a:off x="574589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</p:cNvCxnSpPr>
          <p:nvPr/>
        </p:nvCxnSpPr>
        <p:spPr>
          <a:xfrm rot="5400000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175310" y="5877759"/>
            <a:ext cx="1714500" cy="85090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>
            <a:stCxn id="38" idx="4"/>
            <a:endCxn id="41" idx="1"/>
          </p:cNvCxnSpPr>
          <p:nvPr/>
        </p:nvCxnSpPr>
        <p:spPr>
          <a:xfrm>
            <a:off x="6032435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41" idx="7"/>
          </p:cNvCxnSpPr>
          <p:nvPr/>
        </p:nvCxnSpPr>
        <p:spPr>
          <a:xfrm flipH="1">
            <a:off x="7638727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68"/>
          <p:cNvSpPr txBox="1">
            <a:spLocks noChangeArrowheads="1"/>
          </p:cNvSpPr>
          <p:nvPr/>
        </p:nvSpPr>
        <p:spPr bwMode="auto">
          <a:xfrm>
            <a:off x="6246748" y="4624387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SG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532373" y="2928937"/>
            <a:ext cx="1000125" cy="428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532623" y="2928937"/>
            <a:ext cx="1000125" cy="428625"/>
          </a:xfrm>
          <a:prstGeom prst="roundRect">
            <a:avLst/>
          </a:prstGeom>
          <a:solidFill>
            <a:srgbClr val="FD424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67"/>
          <p:cNvSpPr txBox="1">
            <a:spLocks noChangeArrowheads="1"/>
          </p:cNvSpPr>
          <p:nvPr/>
        </p:nvSpPr>
        <p:spPr bwMode="auto">
          <a:xfrm>
            <a:off x="6711885" y="2968625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TIES</a:t>
            </a: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5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2544B1-4B48-481C-8A99-37487ADBF97E}"/>
              </a:ext>
            </a:extLst>
          </p:cNvPr>
          <p:cNvSpPr/>
          <p:nvPr/>
        </p:nvSpPr>
        <p:spPr>
          <a:xfrm>
            <a:off x="1382749" y="1771022"/>
            <a:ext cx="6378501" cy="4482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u="sng" dirty="0">
                <a:solidFill>
                  <a:schemeClr val="tx1"/>
                </a:solidFill>
              </a:rPr>
              <a:t>Programming for Intelligent Web Services and Applications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A6DC63-29E9-442E-A405-F98262BC4DEC}"/>
              </a:ext>
            </a:extLst>
          </p:cNvPr>
          <p:cNvSpPr/>
          <p:nvPr/>
        </p:nvSpPr>
        <p:spPr>
          <a:xfrm>
            <a:off x="513442" y="2401136"/>
            <a:ext cx="2540148" cy="35705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69EA9C-C5A8-4853-8F5D-044DC7951456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1783516" y="2219310"/>
            <a:ext cx="2788484" cy="18182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AED196-D694-4593-9D44-F94CAF225C14}"/>
              </a:ext>
            </a:extLst>
          </p:cNvPr>
          <p:cNvCxnSpPr>
            <a:stCxn id="42" idx="2"/>
            <a:endCxn id="80" idx="0"/>
          </p:cNvCxnSpPr>
          <p:nvPr/>
        </p:nvCxnSpPr>
        <p:spPr>
          <a:xfrm>
            <a:off x="4572000" y="2219310"/>
            <a:ext cx="0" cy="18182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B0181B-A87D-43FC-9082-3C361B581D4B}"/>
              </a:ext>
            </a:extLst>
          </p:cNvPr>
          <p:cNvCxnSpPr>
            <a:stCxn id="42" idx="2"/>
            <a:endCxn id="90" idx="0"/>
          </p:cNvCxnSpPr>
          <p:nvPr/>
        </p:nvCxnSpPr>
        <p:spPr>
          <a:xfrm>
            <a:off x="4572000" y="2219310"/>
            <a:ext cx="2928969" cy="18182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D1645D8-1923-4881-AE0E-0350B94D75EF}"/>
              </a:ext>
            </a:extLst>
          </p:cNvPr>
          <p:cNvSpPr/>
          <p:nvPr/>
        </p:nvSpPr>
        <p:spPr>
          <a:xfrm>
            <a:off x="665842" y="3797514"/>
            <a:ext cx="2267427" cy="4706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Web Service Programming I</a:t>
            </a:r>
          </a:p>
        </p:txBody>
      </p:sp>
      <p:sp>
        <p:nvSpPr>
          <p:cNvPr id="69" name="TextBox 65">
            <a:extLst>
              <a:ext uri="{FF2B5EF4-FFF2-40B4-BE49-F238E27FC236}">
                <a16:creationId xmlns:a16="http://schemas.microsoft.com/office/drawing/2014/main" id="{0E6B7A0F-2D71-4350-828A-DB4A3CFB6F16}"/>
              </a:ext>
            </a:extLst>
          </p:cNvPr>
          <p:cNvSpPr txBox="1"/>
          <p:nvPr/>
        </p:nvSpPr>
        <p:spPr>
          <a:xfrm>
            <a:off x="695820" y="3600618"/>
            <a:ext cx="637902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78269F-D4E6-4D3D-8207-B2EFD70BCC24}"/>
              </a:ext>
            </a:extLst>
          </p:cNvPr>
          <p:cNvSpPr/>
          <p:nvPr/>
        </p:nvSpPr>
        <p:spPr>
          <a:xfrm>
            <a:off x="649802" y="5428684"/>
            <a:ext cx="2267427" cy="4192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Web Monitoring and Mining</a:t>
            </a:r>
          </a:p>
        </p:txBody>
      </p:sp>
      <p:sp>
        <p:nvSpPr>
          <p:cNvPr id="72" name="TextBox 73">
            <a:extLst>
              <a:ext uri="{FF2B5EF4-FFF2-40B4-BE49-F238E27FC236}">
                <a16:creationId xmlns:a16="http://schemas.microsoft.com/office/drawing/2014/main" id="{0DDAF5C1-6890-40C8-B65B-36E765809B77}"/>
              </a:ext>
            </a:extLst>
          </p:cNvPr>
          <p:cNvSpPr txBox="1"/>
          <p:nvPr/>
        </p:nvSpPr>
        <p:spPr>
          <a:xfrm>
            <a:off x="735157" y="5158660"/>
            <a:ext cx="637902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Week4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B3AE5BA4-07A2-426E-82BA-A7C86322EE3B}"/>
              </a:ext>
            </a:extLst>
          </p:cNvPr>
          <p:cNvSpPr txBox="1"/>
          <p:nvPr/>
        </p:nvSpPr>
        <p:spPr>
          <a:xfrm>
            <a:off x="695820" y="2508870"/>
            <a:ext cx="2231271" cy="3077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+mj-lt"/>
              </a:rPr>
              <a:t>Web Programming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51C2E6-4FB0-4A26-BE40-58B8ECDFF66F}"/>
              </a:ext>
            </a:extLst>
          </p:cNvPr>
          <p:cNvSpPr/>
          <p:nvPr/>
        </p:nvSpPr>
        <p:spPr>
          <a:xfrm>
            <a:off x="665842" y="2970537"/>
            <a:ext cx="2267427" cy="470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Web Architecture</a:t>
            </a:r>
            <a:endParaRPr lang="en-US" sz="2400" dirty="0"/>
          </a:p>
        </p:txBody>
      </p:sp>
      <p:sp>
        <p:nvSpPr>
          <p:cNvPr id="77" name="TextBox 63">
            <a:extLst>
              <a:ext uri="{FF2B5EF4-FFF2-40B4-BE49-F238E27FC236}">
                <a16:creationId xmlns:a16="http://schemas.microsoft.com/office/drawing/2014/main" id="{43A966C4-4BD0-4118-80C4-680DBEFDE460}"/>
              </a:ext>
            </a:extLst>
          </p:cNvPr>
          <p:cNvSpPr txBox="1"/>
          <p:nvPr/>
        </p:nvSpPr>
        <p:spPr>
          <a:xfrm>
            <a:off x="751197" y="2923319"/>
            <a:ext cx="637902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536E3A-9AC4-4553-8F08-1B384F1AE944}"/>
              </a:ext>
            </a:extLst>
          </p:cNvPr>
          <p:cNvSpPr/>
          <p:nvPr/>
        </p:nvSpPr>
        <p:spPr>
          <a:xfrm>
            <a:off x="649802" y="4649839"/>
            <a:ext cx="2267427" cy="4092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Web Service Programming II</a:t>
            </a:r>
          </a:p>
        </p:txBody>
      </p:sp>
      <p:sp>
        <p:nvSpPr>
          <p:cNvPr id="79" name="TextBox 70">
            <a:extLst>
              <a:ext uri="{FF2B5EF4-FFF2-40B4-BE49-F238E27FC236}">
                <a16:creationId xmlns:a16="http://schemas.microsoft.com/office/drawing/2014/main" id="{B7C1CC24-7F05-4BDD-8E18-54C1C806B03C}"/>
              </a:ext>
            </a:extLst>
          </p:cNvPr>
          <p:cNvSpPr txBox="1"/>
          <p:nvPr/>
        </p:nvSpPr>
        <p:spPr>
          <a:xfrm>
            <a:off x="735157" y="4372840"/>
            <a:ext cx="637902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31A9E2-12A6-456A-83DA-6CD0D85D5BB0}"/>
              </a:ext>
            </a:extLst>
          </p:cNvPr>
          <p:cNvSpPr/>
          <p:nvPr/>
        </p:nvSpPr>
        <p:spPr>
          <a:xfrm>
            <a:off x="3301926" y="2401136"/>
            <a:ext cx="2540148" cy="357050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4A56A7-EE28-4200-B758-60F9CB410038}"/>
              </a:ext>
            </a:extLst>
          </p:cNvPr>
          <p:cNvSpPr/>
          <p:nvPr/>
        </p:nvSpPr>
        <p:spPr>
          <a:xfrm>
            <a:off x="3454326" y="3888229"/>
            <a:ext cx="2267427" cy="47061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Natural Language Processing 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FB72572B-97BA-43FC-BED5-530E12CB63CE}"/>
              </a:ext>
            </a:extLst>
          </p:cNvPr>
          <p:cNvSpPr txBox="1"/>
          <p:nvPr/>
        </p:nvSpPr>
        <p:spPr>
          <a:xfrm>
            <a:off x="3539681" y="3648105"/>
            <a:ext cx="637902" cy="27699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1DEDD5-E997-4210-A062-AA11A1DFDC5F}"/>
              </a:ext>
            </a:extLst>
          </p:cNvPr>
          <p:cNvSpPr/>
          <p:nvPr/>
        </p:nvSpPr>
        <p:spPr>
          <a:xfrm>
            <a:off x="3438286" y="5297161"/>
            <a:ext cx="2267427" cy="55076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Recommendation Algorithms</a:t>
            </a:r>
          </a:p>
        </p:txBody>
      </p:sp>
      <p:sp>
        <p:nvSpPr>
          <p:cNvPr id="84" name="TextBox 46">
            <a:extLst>
              <a:ext uri="{FF2B5EF4-FFF2-40B4-BE49-F238E27FC236}">
                <a16:creationId xmlns:a16="http://schemas.microsoft.com/office/drawing/2014/main" id="{29374B30-9180-48D9-9255-4EBE91B9776D}"/>
              </a:ext>
            </a:extLst>
          </p:cNvPr>
          <p:cNvSpPr txBox="1"/>
          <p:nvPr/>
        </p:nvSpPr>
        <p:spPr>
          <a:xfrm>
            <a:off x="3539681" y="5144850"/>
            <a:ext cx="637902" cy="27699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Week8</a:t>
            </a:r>
          </a:p>
        </p:txBody>
      </p:sp>
      <p:sp>
        <p:nvSpPr>
          <p:cNvPr id="85" name="TextBox 47">
            <a:extLst>
              <a:ext uri="{FF2B5EF4-FFF2-40B4-BE49-F238E27FC236}">
                <a16:creationId xmlns:a16="http://schemas.microsoft.com/office/drawing/2014/main" id="{5686A672-AD15-4497-B37C-5EB7E6629EB4}"/>
              </a:ext>
            </a:extLst>
          </p:cNvPr>
          <p:cNvSpPr txBox="1"/>
          <p:nvPr/>
        </p:nvSpPr>
        <p:spPr>
          <a:xfrm>
            <a:off x="3494171" y="2516492"/>
            <a:ext cx="2231271" cy="30777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+mj-lt"/>
              </a:rPr>
              <a:t>Intelligent Technologies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27A5DC-37BA-4DEB-B3BE-60BE5CDAF395}"/>
              </a:ext>
            </a:extLst>
          </p:cNvPr>
          <p:cNvSpPr/>
          <p:nvPr/>
        </p:nvSpPr>
        <p:spPr>
          <a:xfrm>
            <a:off x="3454326" y="3050801"/>
            <a:ext cx="2267427" cy="47061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Classification and Clustering</a:t>
            </a:r>
          </a:p>
        </p:txBody>
      </p:sp>
      <p:sp>
        <p:nvSpPr>
          <p:cNvPr id="87" name="TextBox 49">
            <a:extLst>
              <a:ext uri="{FF2B5EF4-FFF2-40B4-BE49-F238E27FC236}">
                <a16:creationId xmlns:a16="http://schemas.microsoft.com/office/drawing/2014/main" id="{451472A1-A25E-4816-BD64-E4286E76C832}"/>
              </a:ext>
            </a:extLst>
          </p:cNvPr>
          <p:cNvSpPr txBox="1"/>
          <p:nvPr/>
        </p:nvSpPr>
        <p:spPr>
          <a:xfrm>
            <a:off x="3539681" y="2949079"/>
            <a:ext cx="637902" cy="27699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B15649-C6FA-4F25-993B-03B3649A317E}"/>
              </a:ext>
            </a:extLst>
          </p:cNvPr>
          <p:cNvSpPr/>
          <p:nvPr/>
        </p:nvSpPr>
        <p:spPr>
          <a:xfrm>
            <a:off x="3438286" y="4552182"/>
            <a:ext cx="2267427" cy="47061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Opinion Mining and Analysis</a:t>
            </a:r>
          </a:p>
        </p:txBody>
      </p:sp>
      <p:sp>
        <p:nvSpPr>
          <p:cNvPr id="89" name="TextBox 51">
            <a:extLst>
              <a:ext uri="{FF2B5EF4-FFF2-40B4-BE49-F238E27FC236}">
                <a16:creationId xmlns:a16="http://schemas.microsoft.com/office/drawing/2014/main" id="{54E40E10-2172-4A5D-8F2B-5058BE772A26}"/>
              </a:ext>
            </a:extLst>
          </p:cNvPr>
          <p:cNvSpPr txBox="1"/>
          <p:nvPr/>
        </p:nvSpPr>
        <p:spPr>
          <a:xfrm>
            <a:off x="3539681" y="4475054"/>
            <a:ext cx="637902" cy="27699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D5E4A2-6600-4C5A-B6E0-4FEFE42A3347}"/>
              </a:ext>
            </a:extLst>
          </p:cNvPr>
          <p:cNvSpPr/>
          <p:nvPr/>
        </p:nvSpPr>
        <p:spPr>
          <a:xfrm>
            <a:off x="6150690" y="2401136"/>
            <a:ext cx="2700557" cy="3570506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021242-101B-467D-9EEE-2C1858CFA77D}"/>
              </a:ext>
            </a:extLst>
          </p:cNvPr>
          <p:cNvSpPr/>
          <p:nvPr/>
        </p:nvSpPr>
        <p:spPr>
          <a:xfrm>
            <a:off x="6319980" y="3797515"/>
            <a:ext cx="2368327" cy="56132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Social media and network analysis</a:t>
            </a:r>
          </a:p>
        </p:txBody>
      </p:sp>
      <p:sp>
        <p:nvSpPr>
          <p:cNvPr id="92" name="TextBox 54">
            <a:extLst>
              <a:ext uri="{FF2B5EF4-FFF2-40B4-BE49-F238E27FC236}">
                <a16:creationId xmlns:a16="http://schemas.microsoft.com/office/drawing/2014/main" id="{7A17AA29-6F28-46BA-8DFF-3D34F046CF79}"/>
              </a:ext>
            </a:extLst>
          </p:cNvPr>
          <p:cNvSpPr txBox="1"/>
          <p:nvPr/>
        </p:nvSpPr>
        <p:spPr>
          <a:xfrm>
            <a:off x="6388446" y="3611230"/>
            <a:ext cx="749914" cy="276999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0B50F-BD0B-4C01-86D8-0EB621BEA98A}"/>
              </a:ext>
            </a:extLst>
          </p:cNvPr>
          <p:cNvSpPr/>
          <p:nvPr/>
        </p:nvSpPr>
        <p:spPr>
          <a:xfrm>
            <a:off x="6287051" y="5297162"/>
            <a:ext cx="2384367" cy="550768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Crowdsourcing </a:t>
            </a:r>
          </a:p>
        </p:txBody>
      </p:sp>
      <p:sp>
        <p:nvSpPr>
          <p:cNvPr id="94" name="TextBox 56">
            <a:extLst>
              <a:ext uri="{FF2B5EF4-FFF2-40B4-BE49-F238E27FC236}">
                <a16:creationId xmlns:a16="http://schemas.microsoft.com/office/drawing/2014/main" id="{0D0833CC-4934-49CD-93FC-A2168CA16892}"/>
              </a:ext>
            </a:extLst>
          </p:cNvPr>
          <p:cNvSpPr txBox="1"/>
          <p:nvPr/>
        </p:nvSpPr>
        <p:spPr>
          <a:xfrm>
            <a:off x="6372406" y="5163138"/>
            <a:ext cx="765954" cy="276999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Week12</a:t>
            </a:r>
          </a:p>
        </p:txBody>
      </p:sp>
      <p:sp>
        <p:nvSpPr>
          <p:cNvPr id="95" name="TextBox 57">
            <a:extLst>
              <a:ext uri="{FF2B5EF4-FFF2-40B4-BE49-F238E27FC236}">
                <a16:creationId xmlns:a16="http://schemas.microsoft.com/office/drawing/2014/main" id="{D9C0F9E2-78CC-4349-9CA9-0FDEDB6B1A91}"/>
              </a:ext>
            </a:extLst>
          </p:cNvPr>
          <p:cNvSpPr txBox="1"/>
          <p:nvPr/>
        </p:nvSpPr>
        <p:spPr>
          <a:xfrm>
            <a:off x="6341320" y="2542258"/>
            <a:ext cx="2338349" cy="307777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>
                <a:latin typeface="+mj-lt"/>
              </a:rPr>
              <a:t>Advanced Web Research</a:t>
            </a:r>
            <a:endParaRPr lang="en-US" sz="1400" b="1" dirty="0">
              <a:latin typeface="+mj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1D167A-01FD-44D3-8767-80828091F939}"/>
              </a:ext>
            </a:extLst>
          </p:cNvPr>
          <p:cNvSpPr/>
          <p:nvPr/>
        </p:nvSpPr>
        <p:spPr>
          <a:xfrm>
            <a:off x="6303091" y="3037032"/>
            <a:ext cx="2368327" cy="4706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Indexing and Ranking</a:t>
            </a:r>
          </a:p>
        </p:txBody>
      </p:sp>
      <p:sp>
        <p:nvSpPr>
          <p:cNvPr id="97" name="TextBox 59">
            <a:extLst>
              <a:ext uri="{FF2B5EF4-FFF2-40B4-BE49-F238E27FC236}">
                <a16:creationId xmlns:a16="http://schemas.microsoft.com/office/drawing/2014/main" id="{3F6EDF28-FFC2-409D-BF8F-FA9D940A9EE6}"/>
              </a:ext>
            </a:extLst>
          </p:cNvPr>
          <p:cNvSpPr txBox="1"/>
          <p:nvPr/>
        </p:nvSpPr>
        <p:spPr>
          <a:xfrm>
            <a:off x="6388445" y="2942106"/>
            <a:ext cx="749915" cy="276999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BD656D-CB8C-4ECB-895B-A845CEC9832C}"/>
              </a:ext>
            </a:extLst>
          </p:cNvPr>
          <p:cNvSpPr/>
          <p:nvPr/>
        </p:nvSpPr>
        <p:spPr>
          <a:xfrm>
            <a:off x="6287051" y="4588468"/>
            <a:ext cx="2384367" cy="4706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Conversational Chatbot </a:t>
            </a:r>
          </a:p>
        </p:txBody>
      </p:sp>
      <p:sp>
        <p:nvSpPr>
          <p:cNvPr id="99" name="TextBox 61">
            <a:extLst>
              <a:ext uri="{FF2B5EF4-FFF2-40B4-BE49-F238E27FC236}">
                <a16:creationId xmlns:a16="http://schemas.microsoft.com/office/drawing/2014/main" id="{2DC45013-C652-4568-A7E7-92FE1220E9F2}"/>
              </a:ext>
            </a:extLst>
          </p:cNvPr>
          <p:cNvSpPr txBox="1"/>
          <p:nvPr/>
        </p:nvSpPr>
        <p:spPr>
          <a:xfrm>
            <a:off x="6388446" y="4462546"/>
            <a:ext cx="749914" cy="276998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</a:rPr>
              <a:t>Week11</a:t>
            </a:r>
          </a:p>
        </p:txBody>
      </p:sp>
      <p:sp>
        <p:nvSpPr>
          <p:cNvPr id="101" name="TextBox 27">
            <a:extLst>
              <a:ext uri="{FF2B5EF4-FFF2-40B4-BE49-F238E27FC236}">
                <a16:creationId xmlns:a16="http://schemas.microsoft.com/office/drawing/2014/main" id="{73AC7EDF-0F2F-4CA2-8C2D-0E772C72BAF9}"/>
              </a:ext>
            </a:extLst>
          </p:cNvPr>
          <p:cNvSpPr txBox="1"/>
          <p:nvPr/>
        </p:nvSpPr>
        <p:spPr>
          <a:xfrm>
            <a:off x="3389625" y="6445424"/>
            <a:ext cx="236475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Week 13 – Unit Review (for Exam)</a:t>
            </a:r>
          </a:p>
        </p:txBody>
      </p:sp>
      <p:cxnSp>
        <p:nvCxnSpPr>
          <p:cNvPr id="103" name="Elbow Connector 99">
            <a:extLst>
              <a:ext uri="{FF2B5EF4-FFF2-40B4-BE49-F238E27FC236}">
                <a16:creationId xmlns:a16="http://schemas.microsoft.com/office/drawing/2014/main" id="{7D9A6123-0F2E-4DB7-9F72-1D3246ED8265}"/>
              </a:ext>
            </a:extLst>
          </p:cNvPr>
          <p:cNvCxnSpPr>
            <a:stCxn id="43" idx="2"/>
            <a:endCxn id="90" idx="2"/>
          </p:cNvCxnSpPr>
          <p:nvPr/>
        </p:nvCxnSpPr>
        <p:spPr>
          <a:xfrm rot="16200000" flipH="1">
            <a:off x="4642242" y="3112915"/>
            <a:ext cx="12700" cy="571745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24B24BA-4079-4B6B-B1BD-DBBD5421CA57}"/>
              </a:ext>
            </a:extLst>
          </p:cNvPr>
          <p:cNvCxnSpPr>
            <a:stCxn id="80" idx="2"/>
            <a:endCxn id="101" idx="0"/>
          </p:cNvCxnSpPr>
          <p:nvPr/>
        </p:nvCxnSpPr>
        <p:spPr>
          <a:xfrm>
            <a:off x="4572000" y="5971641"/>
            <a:ext cx="0" cy="47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23885"/>
            <a:ext cx="4891024" cy="4239431"/>
          </a:xfrm>
        </p:spPr>
        <p:txBody>
          <a:bodyPr>
            <a:normAutofit/>
          </a:bodyPr>
          <a:lstStyle/>
          <a:p>
            <a:r>
              <a:rPr lang="en-AU" dirty="0"/>
              <a:t>Bridges are nodes and edges that connect across groups</a:t>
            </a:r>
          </a:p>
          <a:p>
            <a:pPr lvl="1"/>
            <a:r>
              <a:rPr lang="en-AU" dirty="0"/>
              <a:t>Facilitate inter-group communication, increase social cohesion, and help spur innovation</a:t>
            </a:r>
          </a:p>
          <a:p>
            <a:pPr lvl="1"/>
            <a:r>
              <a:rPr lang="en-AU" dirty="0"/>
              <a:t>They are usually weak ties, but not every weak tie is a bridge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806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Homophily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806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8310" y="3929062"/>
            <a:ext cx="1428750" cy="503238"/>
          </a:xfrm>
          <a:prstGeom prst="round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Bridging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7543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Interlinked groups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18310" y="1785937"/>
            <a:ext cx="1428750" cy="56673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Heterophily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574509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rot="5400000">
            <a:off x="7745348" y="2640012"/>
            <a:ext cx="5762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rot="5400000">
            <a:off x="7746935" y="3643312"/>
            <a:ext cx="5730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5400000">
            <a:off x="5747479" y="3642518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774614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75185" y="5006975"/>
            <a:ext cx="1714500" cy="77946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endParaRPr lang="en-SG" altLang="en-US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 rot="5400000">
            <a:off x="5745891" y="4720431"/>
            <a:ext cx="5746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rot="5400000">
            <a:off x="6744429" y="1640681"/>
            <a:ext cx="576262" cy="2000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75310" y="5877759"/>
            <a:ext cx="1714500" cy="85090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</a:t>
            </a:r>
            <a:endParaRPr lang="en-SG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17" idx="4"/>
            <a:endCxn id="20" idx="1"/>
          </p:cNvCxnSpPr>
          <p:nvPr/>
        </p:nvCxnSpPr>
        <p:spPr>
          <a:xfrm>
            <a:off x="6032435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20" idx="7"/>
          </p:cNvCxnSpPr>
          <p:nvPr/>
        </p:nvCxnSpPr>
        <p:spPr>
          <a:xfrm flipH="1">
            <a:off x="7638727" y="5786437"/>
            <a:ext cx="393958" cy="21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>
            <a:spLocks noChangeArrowheads="1"/>
          </p:cNvSpPr>
          <p:nvPr/>
        </p:nvSpPr>
        <p:spPr bwMode="auto">
          <a:xfrm>
            <a:off x="6246748" y="4624387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SG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32373" y="2928937"/>
            <a:ext cx="1000125" cy="428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32623" y="2928937"/>
            <a:ext cx="1000125" cy="428625"/>
          </a:xfrm>
          <a:prstGeom prst="roundRect">
            <a:avLst/>
          </a:prstGeom>
          <a:solidFill>
            <a:srgbClr val="FD424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endParaRPr lang="en-SG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6711885" y="2968625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TIES</a:t>
            </a: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50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Centrality Measure? </a:t>
            </a:r>
            <a:br>
              <a:rPr lang="en-AU" dirty="0"/>
            </a:br>
            <a:r>
              <a:rPr lang="en-AU" dirty="0"/>
              <a:t>It is used to </a:t>
            </a:r>
            <a:r>
              <a:rPr lang="en-AU" u="sng" dirty="0">
                <a:solidFill>
                  <a:schemeClr val="accent4"/>
                </a:solidFill>
              </a:rPr>
              <a:t>find </a:t>
            </a:r>
            <a:r>
              <a:rPr lang="en-AU" b="1" u="sng" dirty="0">
                <a:solidFill>
                  <a:schemeClr val="accent4"/>
                </a:solidFill>
              </a:rPr>
              <a:t>key players </a:t>
            </a:r>
            <a:r>
              <a:rPr lang="en-AU" dirty="0"/>
              <a:t>in a social network</a:t>
            </a:r>
          </a:p>
          <a:p>
            <a:r>
              <a:rPr lang="en-AU" dirty="0"/>
              <a:t>Centrality measures include the followings:</a:t>
            </a:r>
          </a:p>
          <a:p>
            <a:pPr lvl="1"/>
            <a:r>
              <a:rPr lang="en-AU" dirty="0"/>
              <a:t>Degree</a:t>
            </a:r>
          </a:p>
          <a:p>
            <a:pPr lvl="1"/>
            <a:r>
              <a:rPr lang="en-AU" dirty="0"/>
              <a:t>Betweeness</a:t>
            </a:r>
          </a:p>
          <a:p>
            <a:pPr lvl="1"/>
            <a:r>
              <a:rPr lang="en-AU" dirty="0"/>
              <a:t>Closeness</a:t>
            </a:r>
          </a:p>
          <a:p>
            <a:pPr lvl="1"/>
            <a:r>
              <a:rPr lang="en-US" altLang="en-US" dirty="0"/>
              <a:t>Eigenvector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58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Interpretation of Measures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38" y="3357563"/>
            <a:ext cx="2286000" cy="642937"/>
          </a:xfrm>
          <a:prstGeom prst="rect">
            <a:avLst/>
          </a:prstGeom>
          <a:gradFill rotWithShape="1">
            <a:gsLst>
              <a:gs pos="0">
                <a:srgbClr val="FFF8BB"/>
              </a:gs>
              <a:gs pos="30000">
                <a:srgbClr val="FFF69D"/>
              </a:gs>
              <a:gs pos="45000">
                <a:srgbClr val="FFF693"/>
              </a:gs>
              <a:gs pos="55000">
                <a:srgbClr val="FFF693"/>
              </a:gs>
              <a:gs pos="73000">
                <a:srgbClr val="FFF69D"/>
              </a:gs>
              <a:gs pos="100000">
                <a:srgbClr val="FFF8BB"/>
              </a:gs>
            </a:gsLst>
            <a:lin ang="900000" scaled="1"/>
          </a:gradFill>
          <a:ln w="9525">
            <a:solidFill>
              <a:srgbClr val="FADA7A"/>
            </a:solidFill>
            <a:miter lim="800000"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endParaRPr lang="en-SG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938" y="4330700"/>
            <a:ext cx="2286000" cy="642938"/>
          </a:xfrm>
          <a:prstGeom prst="rect">
            <a:avLst/>
          </a:prstGeom>
          <a:gradFill rotWithShape="1">
            <a:gsLst>
              <a:gs pos="0">
                <a:srgbClr val="FFF8BB"/>
              </a:gs>
              <a:gs pos="30000">
                <a:srgbClr val="FFF69D"/>
              </a:gs>
              <a:gs pos="45000">
                <a:srgbClr val="FFF693"/>
              </a:gs>
              <a:gs pos="55000">
                <a:srgbClr val="FFF693"/>
              </a:gs>
              <a:gs pos="73000">
                <a:srgbClr val="FFF69D"/>
              </a:gs>
              <a:gs pos="100000">
                <a:srgbClr val="FFF8BB"/>
              </a:gs>
            </a:gsLst>
            <a:lin ang="900000" scaled="1"/>
          </a:gradFill>
          <a:ln w="9525">
            <a:solidFill>
              <a:srgbClr val="FADA7A"/>
            </a:solidFill>
            <a:miter lim="800000"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endParaRPr lang="en-SG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38" y="5251450"/>
            <a:ext cx="2286000" cy="642938"/>
          </a:xfrm>
          <a:prstGeom prst="rect">
            <a:avLst/>
          </a:prstGeom>
          <a:gradFill rotWithShape="1">
            <a:gsLst>
              <a:gs pos="0">
                <a:srgbClr val="FFF8BB"/>
              </a:gs>
              <a:gs pos="30000">
                <a:srgbClr val="FFF69D"/>
              </a:gs>
              <a:gs pos="45000">
                <a:srgbClr val="FFF693"/>
              </a:gs>
              <a:gs pos="55000">
                <a:srgbClr val="FFF693"/>
              </a:gs>
              <a:gs pos="73000">
                <a:srgbClr val="FFF69D"/>
              </a:gs>
              <a:gs pos="100000">
                <a:srgbClr val="FFF8BB"/>
              </a:gs>
            </a:gsLst>
            <a:lin ang="900000" scaled="1"/>
          </a:gradFill>
          <a:ln w="9525">
            <a:solidFill>
              <a:srgbClr val="FADA7A"/>
            </a:solidFill>
            <a:miter lim="800000"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endParaRPr lang="en-SG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938" y="2428875"/>
            <a:ext cx="2286000" cy="642938"/>
          </a:xfrm>
          <a:prstGeom prst="rect">
            <a:avLst/>
          </a:prstGeom>
          <a:gradFill rotWithShape="1">
            <a:gsLst>
              <a:gs pos="0">
                <a:srgbClr val="FFF8BB"/>
              </a:gs>
              <a:gs pos="30000">
                <a:srgbClr val="FFF69D"/>
              </a:gs>
              <a:gs pos="45000">
                <a:srgbClr val="FFF693"/>
              </a:gs>
              <a:gs pos="55000">
                <a:srgbClr val="FFF693"/>
              </a:gs>
              <a:gs pos="73000">
                <a:srgbClr val="FFF69D"/>
              </a:gs>
              <a:gs pos="100000">
                <a:srgbClr val="FFF8BB"/>
              </a:gs>
            </a:gsLst>
            <a:lin ang="900000" scaled="1"/>
          </a:gradFill>
          <a:ln w="9525">
            <a:solidFill>
              <a:srgbClr val="FADA7A"/>
            </a:solidFill>
            <a:miter lim="800000"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endParaRPr lang="en-SG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75" y="2571750"/>
            <a:ext cx="2143125" cy="3286125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en-US" sz="2000" dirty="0">
                <a:latin typeface="+mn-lt"/>
              </a:rPr>
              <a:t>Degree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en-US" sz="2000" dirty="0">
                <a:latin typeface="+mn-lt"/>
              </a:rPr>
              <a:t>Betweeness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en-US" sz="2000" dirty="0">
                <a:latin typeface="+mn-lt"/>
              </a:rPr>
              <a:t>Closeness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en-US" sz="2000" dirty="0">
                <a:latin typeface="+mn-lt"/>
              </a:rPr>
              <a:t>Eigenvector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42938" y="1857375"/>
            <a:ext cx="220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sz="2000">
                <a:solidFill>
                  <a:srgbClr val="0070C0"/>
                </a:solidFill>
                <a:latin typeface="+mn-lt"/>
              </a:rPr>
              <a:t>Centrality measure</a:t>
            </a:r>
            <a:endParaRPr lang="en-SG" altLang="en-US" sz="20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214688" y="2598337"/>
            <a:ext cx="4786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How many people can this person reach directly?</a:t>
            </a:r>
            <a:endParaRPr lang="en-SG" altLang="en-US" dirty="0">
              <a:latin typeface="+mn-lt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214688" y="3396850"/>
            <a:ext cx="5357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How likely is this person to be the most direct route  between two people in the network?</a:t>
            </a:r>
            <a:endParaRPr lang="en-SG" altLang="en-US" dirty="0">
              <a:latin typeface="+mn-lt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214688" y="4393800"/>
            <a:ext cx="546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+mn-lt"/>
              </a:rPr>
              <a:t>How fast can this person reach everyone in the network?</a:t>
            </a:r>
            <a:endParaRPr lang="en-SG" altLang="en-US">
              <a:latin typeface="+mn-lt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214688" y="5285975"/>
            <a:ext cx="546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How well is this person connected to other well-connected people?</a:t>
            </a:r>
            <a:endParaRPr lang="en-SG" altLang="en-US" dirty="0">
              <a:latin typeface="+mn-lt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214688" y="1896662"/>
            <a:ext cx="3785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Interpretation in social networks</a:t>
            </a:r>
            <a:endParaRPr lang="en-SG" altLang="en-US" sz="2000" b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3286125" y="2306572"/>
            <a:ext cx="4857750" cy="0"/>
          </a:xfrm>
          <a:prstGeom prst="line">
            <a:avLst/>
          </a:prstGeom>
          <a:noFill/>
          <a:ln w="19050">
            <a:solidFill>
              <a:srgbClr val="8E736A"/>
            </a:solidFill>
            <a:round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006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23885"/>
            <a:ext cx="4898546" cy="4239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b="1" dirty="0"/>
              <a:t>How many people can this person reach directly?</a:t>
            </a:r>
            <a:endParaRPr lang="en-SG" altLang="en-US" sz="2600" b="1" dirty="0"/>
          </a:p>
          <a:p>
            <a:r>
              <a:rPr lang="en-AU" dirty="0"/>
              <a:t>A node’s (in-) or (out-)degree is the number of links that lead into or out of the node</a:t>
            </a:r>
          </a:p>
          <a:p>
            <a:r>
              <a:rPr lang="en-AU" dirty="0"/>
              <a:t>In an undirected graph they are of course identical</a:t>
            </a:r>
          </a:p>
          <a:p>
            <a:r>
              <a:rPr lang="en-AU" dirty="0"/>
              <a:t>Useful in assessing which nodes are central with respect to spreading information and influencing others in their immediate ‘</a:t>
            </a:r>
            <a:r>
              <a:rPr lang="en-AU" b="1" dirty="0"/>
              <a:t>neighbourhood</a:t>
            </a:r>
            <a:r>
              <a:rPr lang="en-AU" dirty="0"/>
              <a:t>’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7293297" y="4446116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6718622" y="3231679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578923" y="4303240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434460" y="2515716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505897" y="3444403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541491" y="3480122"/>
            <a:ext cx="1071562" cy="857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7272" y="2372841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755803" y="2694310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88360" y="215852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06022" y="2328391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2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91585" y="3230091"/>
            <a:ext cx="357187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05772" y="4233391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20272" y="4055591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34460" y="501602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20335" y="4873153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6148710" y="1872778"/>
            <a:ext cx="35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2</a:t>
            </a:r>
            <a:endParaRPr lang="en-SG" altLang="en-US" i="1"/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7934647" y="2434753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3</a:t>
            </a:r>
            <a:endParaRPr lang="en-SG" altLang="en-US" i="1"/>
          </a:p>
        </p:txBody>
      </p:sp>
      <p:sp>
        <p:nvSpPr>
          <p:cNvPr id="21" name="TextBox 42"/>
          <p:cNvSpPr txBox="1">
            <a:spLocks noChangeArrowheads="1"/>
          </p:cNvSpPr>
          <p:nvPr/>
        </p:nvSpPr>
        <p:spPr bwMode="auto">
          <a:xfrm>
            <a:off x="5934397" y="3158653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4</a:t>
            </a:r>
            <a:endParaRPr lang="en-SG" altLang="en-US" i="1"/>
          </a:p>
        </p:txBody>
      </p: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5077147" y="4301653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1</a:t>
            </a:r>
            <a:endParaRPr lang="en-SG" altLang="en-US" i="1"/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7648897" y="4019078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4</a:t>
            </a:r>
            <a:endParaRPr lang="en-SG" altLang="en-US" i="1"/>
          </a:p>
        </p:txBody>
      </p: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5934397" y="4946178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1</a:t>
            </a:r>
            <a:endParaRPr lang="en-SG" altLang="en-US" i="1"/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8220397" y="4801716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/>
              <a:t>1</a:t>
            </a:r>
            <a:endParaRPr lang="en-SG" altLang="en-US" i="1"/>
          </a:p>
        </p:txBody>
      </p: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6863085" y="1729903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287321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Paths and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23885"/>
            <a:ext cx="4795674" cy="4239431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A path between two nodes is any sequence of non-repeating nodes that connects the two nodes</a:t>
            </a:r>
          </a:p>
          <a:p>
            <a:r>
              <a:rPr lang="en-AU" dirty="0"/>
              <a:t>The </a:t>
            </a:r>
            <a:r>
              <a:rPr lang="en-AU" b="1" dirty="0"/>
              <a:t>shortest path between two nodes </a:t>
            </a:r>
            <a:r>
              <a:rPr lang="en-AU" dirty="0"/>
              <a:t>is the path that connects the two nodes with the shortest number of edges (also called the distance between the nodes)</a:t>
            </a:r>
          </a:p>
          <a:p>
            <a:r>
              <a:rPr lang="en-AU" dirty="0"/>
              <a:t>In the example to the right, between nodes 1 and 4 there are two shortest paths of length 2: {1,2,4} and {1,3,4}</a:t>
            </a:r>
          </a:p>
          <a:p>
            <a:r>
              <a:rPr lang="en-AU" dirty="0"/>
              <a:t>Other, longer paths between the two nodes are {1,2,3,4}, {1,3,2,4}, {1,2,5,3,4} and {1,3,5,2,4} (the longest paths)</a:t>
            </a:r>
          </a:p>
          <a:p>
            <a:r>
              <a:rPr lang="en-AU" dirty="0"/>
              <a:t>Shorter paths are desirable when speed of communication or exchange is desired</a:t>
            </a:r>
          </a:p>
          <a:p>
            <a:endParaRPr lang="en-US" dirty="0"/>
          </a:p>
        </p:txBody>
      </p:sp>
      <p:cxnSp>
        <p:nvCxnSpPr>
          <p:cNvPr id="4" name="Straight Connector 3"/>
          <p:cNvCxnSpPr>
            <a:stCxn id="12" idx="6"/>
            <a:endCxn id="14" idx="2"/>
          </p:cNvCxnSpPr>
          <p:nvPr/>
        </p:nvCxnSpPr>
        <p:spPr>
          <a:xfrm>
            <a:off x="5643563" y="3930650"/>
            <a:ext cx="1928812" cy="6064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3" idx="7"/>
            <a:endCxn id="11" idx="3"/>
          </p:cNvCxnSpPr>
          <p:nvPr/>
        </p:nvCxnSpPr>
        <p:spPr>
          <a:xfrm rot="5400000" flipH="1" flipV="1">
            <a:off x="6412706" y="3698082"/>
            <a:ext cx="1462087" cy="819150"/>
          </a:xfrm>
          <a:prstGeom prst="line">
            <a:avLst/>
          </a:prstGeom>
          <a:ln w="3810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7"/>
            <a:endCxn id="11" idx="2"/>
          </p:cNvCxnSpPr>
          <p:nvPr/>
        </p:nvCxnSpPr>
        <p:spPr>
          <a:xfrm rot="5400000" flipH="1" flipV="1">
            <a:off x="6269038" y="2571750"/>
            <a:ext cx="554037" cy="19097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3" idx="1"/>
            <a:endCxn id="12" idx="5"/>
          </p:cNvCxnSpPr>
          <p:nvPr/>
        </p:nvCxnSpPr>
        <p:spPr>
          <a:xfrm rot="16200000" flipV="1">
            <a:off x="5645944" y="4002881"/>
            <a:ext cx="781050" cy="890588"/>
          </a:xfrm>
          <a:prstGeom prst="line">
            <a:avLst/>
          </a:prstGeom>
          <a:ln w="3810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6"/>
            <a:endCxn id="11" idx="1"/>
          </p:cNvCxnSpPr>
          <p:nvPr/>
        </p:nvCxnSpPr>
        <p:spPr>
          <a:xfrm>
            <a:off x="6643688" y="2455863"/>
            <a:ext cx="909637" cy="668337"/>
          </a:xfrm>
          <a:prstGeom prst="line">
            <a:avLst/>
          </a:prstGeom>
          <a:ln w="3810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3"/>
            <a:endCxn id="12" idx="0"/>
          </p:cNvCxnSpPr>
          <p:nvPr/>
        </p:nvCxnSpPr>
        <p:spPr>
          <a:xfrm rot="5400000">
            <a:off x="5316538" y="2730500"/>
            <a:ext cx="1171575" cy="873125"/>
          </a:xfrm>
          <a:prstGeom prst="line">
            <a:avLst/>
          </a:prstGeom>
          <a:ln w="3810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86500" y="2276475"/>
            <a:ext cx="357188" cy="357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00938" y="3071813"/>
            <a:ext cx="357187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2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86375" y="3752850"/>
            <a:ext cx="357188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9375" y="4786313"/>
            <a:ext cx="357188" cy="3571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572375" y="435768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stCxn id="11" idx="5"/>
            <a:endCxn id="14" idx="0"/>
          </p:cNvCxnSpPr>
          <p:nvPr/>
        </p:nvCxnSpPr>
        <p:spPr>
          <a:xfrm rot="5400000">
            <a:off x="7288213" y="3840163"/>
            <a:ext cx="981075" cy="539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6120607" y="5794598"/>
            <a:ext cx="285750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6477794" y="5661248"/>
            <a:ext cx="1189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Shortest path(s)</a:t>
            </a:r>
            <a:endParaRPr lang="en-SG" altLang="en-US" sz="1200"/>
          </a:p>
        </p:txBody>
      </p:sp>
      <p:sp>
        <p:nvSpPr>
          <p:cNvPr id="18" name="TextBox 74"/>
          <p:cNvSpPr txBox="1">
            <a:spLocks noChangeArrowheads="1"/>
          </p:cNvSpPr>
          <p:nvPr/>
        </p:nvSpPr>
        <p:spPr bwMode="auto">
          <a:xfrm>
            <a:off x="6600730" y="1902119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104343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654567" cy="42394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How likely is this person to be the most direct route  between two people in the network?</a:t>
            </a:r>
            <a:endParaRPr lang="en-SG" altLang="en-US" b="1" dirty="0"/>
          </a:p>
          <a:p>
            <a:r>
              <a:rPr lang="en-AU" dirty="0"/>
              <a:t>For a given node v, calculate the number of shortest paths between nodes </a:t>
            </a:r>
            <a:r>
              <a:rPr lang="en-AU" dirty="0" err="1"/>
              <a:t>i</a:t>
            </a:r>
            <a:r>
              <a:rPr lang="en-AU" dirty="0"/>
              <a:t> and j that pass through v, and divide by all shortest paths between nodes </a:t>
            </a:r>
            <a:r>
              <a:rPr lang="en-AU" dirty="0" err="1"/>
              <a:t>i</a:t>
            </a:r>
            <a:r>
              <a:rPr lang="en-AU" dirty="0"/>
              <a:t> and j</a:t>
            </a:r>
          </a:p>
          <a:p>
            <a:r>
              <a:rPr lang="en-AU" dirty="0"/>
              <a:t>Sum the above values for all node pairs </a:t>
            </a:r>
            <a:r>
              <a:rPr lang="en-AU" dirty="0" err="1"/>
              <a:t>i,j</a:t>
            </a:r>
            <a:endParaRPr lang="en-AU" dirty="0"/>
          </a:p>
          <a:p>
            <a:r>
              <a:rPr lang="en-AU" dirty="0"/>
              <a:t>Shows which nodes are more likely to be in communication paths between other nodes</a:t>
            </a:r>
          </a:p>
          <a:p>
            <a:r>
              <a:rPr lang="en-AU" b="1" dirty="0"/>
              <a:t>Higher network importance = higher Betweeness</a:t>
            </a:r>
          </a:p>
        </p:txBody>
      </p:sp>
      <p:sp>
        <p:nvSpPr>
          <p:cNvPr id="4" name="TextBox 74"/>
          <p:cNvSpPr txBox="1">
            <a:spLocks noChangeArrowheads="1"/>
          </p:cNvSpPr>
          <p:nvPr/>
        </p:nvSpPr>
        <p:spPr bwMode="auto">
          <a:xfrm>
            <a:off x="6322219" y="1830388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Hypothetical graph</a:t>
            </a:r>
            <a:endParaRPr lang="en-SG" alt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502177" y="4748933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927502" y="3534496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87803" y="4606057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43340" y="2818533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714777" y="3747220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6152" y="2675658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964683" y="2997127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7240" y="24613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14902" y="263120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2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00465" y="3532908"/>
            <a:ext cx="357187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36058" y="3837786"/>
            <a:ext cx="1016716" cy="877809"/>
            <a:chOff x="5536058" y="3837786"/>
            <a:chExt cx="1016716" cy="877809"/>
          </a:xfrm>
        </p:grpSpPr>
        <p:cxnSp>
          <p:nvCxnSpPr>
            <p:cNvPr id="10" name="Straight Connector 9"/>
            <p:cNvCxnSpPr>
              <a:stCxn id="16" idx="7"/>
              <a:endCxn id="15" idx="3"/>
            </p:cNvCxnSpPr>
            <p:nvPr/>
          </p:nvCxnSpPr>
          <p:spPr>
            <a:xfrm flipV="1">
              <a:off x="5840937" y="3837786"/>
              <a:ext cx="711837" cy="57293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536058" y="4358408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FF"/>
                  </a:solidFill>
                </a:rPr>
                <a:t>4</a:t>
              </a:r>
              <a:endParaRPr lang="en-SG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7429152" y="4358408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3340" y="53188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29215" y="5175970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00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654567" cy="423943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altLang="en-US" b="1" dirty="0"/>
              <a:t>For node 3: (14)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(1,3,5) (1,3,5,6) (1,3,5,7)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(2,3,4)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(4,3,2) (4,3,5) (4,3,5,6) (4,3,5,7)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(5,3,1) (5,3,4)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(6,5,3,1) (6,5,3,4)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(7,5,3,1) (7,5,3,4)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b="1" dirty="0"/>
              <a:t>For node 5: (18)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(1,2,5,6) (1,2,5,7)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(2,5,6) (2,5,7)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(3,5,6) (3,5,7)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(4,3,5,6) (4,3,5,7)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altLang="en-US" dirty="0"/>
              <a:t>(6,5,2,1) (6,5,2) (6,5,3) (6,5,3,4) (6,5,7) (7,5,2,1) (7,5,2) (7,5,3) (7,5,3,4) (7,5,6)</a:t>
            </a:r>
          </a:p>
        </p:txBody>
      </p:sp>
      <p:sp>
        <p:nvSpPr>
          <p:cNvPr id="4" name="TextBox 74"/>
          <p:cNvSpPr txBox="1">
            <a:spLocks noChangeArrowheads="1"/>
          </p:cNvSpPr>
          <p:nvPr/>
        </p:nvSpPr>
        <p:spPr bwMode="auto">
          <a:xfrm>
            <a:off x="6322219" y="1830388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Hypothetical graph</a:t>
            </a:r>
            <a:endParaRPr lang="en-SG" alt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502177" y="4748933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927502" y="3534496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87803" y="4606057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43340" y="2818533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714777" y="3747220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6152" y="2675658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964683" y="2997127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7240" y="24613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14902" y="263120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2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00465" y="3532908"/>
            <a:ext cx="357187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36058" y="3837786"/>
            <a:ext cx="1016716" cy="877809"/>
            <a:chOff x="5536058" y="3837786"/>
            <a:chExt cx="1016716" cy="877809"/>
          </a:xfrm>
        </p:grpSpPr>
        <p:cxnSp>
          <p:nvCxnSpPr>
            <p:cNvPr id="10" name="Straight Connector 9"/>
            <p:cNvCxnSpPr>
              <a:stCxn id="16" idx="7"/>
              <a:endCxn id="15" idx="3"/>
            </p:cNvCxnSpPr>
            <p:nvPr/>
          </p:nvCxnSpPr>
          <p:spPr>
            <a:xfrm flipV="1">
              <a:off x="5840937" y="3837786"/>
              <a:ext cx="711837" cy="57293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536058" y="4358408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FF"/>
                  </a:solidFill>
                </a:rPr>
                <a:t>4</a:t>
              </a:r>
              <a:endParaRPr lang="en-SG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7429152" y="4358408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3340" y="53188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29215" y="5175970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FEFCCADC-C8CE-4AA0-A7DB-ECCD25745A38}"/>
              </a:ext>
            </a:extLst>
          </p:cNvPr>
          <p:cNvSpPr/>
          <p:nvPr/>
        </p:nvSpPr>
        <p:spPr>
          <a:xfrm>
            <a:off x="5427875" y="5805264"/>
            <a:ext cx="3286148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FFFFFF"/>
                </a:solidFill>
              </a:rPr>
              <a:t>Node 5 has higher betweenness than Node 3</a:t>
            </a:r>
          </a:p>
        </p:txBody>
      </p:sp>
    </p:spTree>
    <p:extLst>
      <p:ext uri="{BB962C8B-B14F-4D97-AF65-F5344CB8AC3E}">
        <p14:creationId xmlns:p14="http://schemas.microsoft.com/office/powerpoint/2010/main" val="38464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263511" cy="42394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Calculate the mean length of all shortest paths from a node to all other nodes in the network (i.e. how many hops on average it takes to reach every other node)</a:t>
            </a:r>
          </a:p>
          <a:p>
            <a:r>
              <a:rPr lang="en-US" dirty="0"/>
              <a:t>Take the reciprocal of the above value so that higher values are ‘better’ (indicate higher closeness) like in other measures of centrality</a:t>
            </a:r>
          </a:p>
          <a:p>
            <a:r>
              <a:rPr lang="en-US" dirty="0"/>
              <a:t>It is a measure of reach, i.e. the speed with which information can reach other nodes from a given starting node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502177" y="4748933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927502" y="3534496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87803" y="4606057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43340" y="2818533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714777" y="3747220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750371" y="3782939"/>
            <a:ext cx="1071562" cy="857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6152" y="2675658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964683" y="2997127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7240" y="24613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1</a:t>
            </a:r>
            <a:endParaRPr lang="en-SG" altLang="en-US" dirty="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14902" y="2631208"/>
            <a:ext cx="357188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FFFFFF"/>
                </a:solidFill>
                <a:latin typeface="Gill Sans MT" pitchFamily="34" charset="0"/>
                <a:ea typeface="MS PGothic" pitchFamily="34" charset="-128"/>
              </a:rPr>
              <a:t>2</a:t>
            </a:r>
            <a:endParaRPr lang="en-SG" altLang="en-US" dirty="0">
              <a:solidFill>
                <a:srgbClr val="FFFFFF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00465" y="3532908"/>
            <a:ext cx="357187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FFFFFF"/>
                </a:solidFill>
                <a:latin typeface="Gill Sans MT" pitchFamily="34" charset="0"/>
                <a:ea typeface="MS PGothic" pitchFamily="34" charset="-128"/>
              </a:rPr>
              <a:t>3</a:t>
            </a:r>
            <a:endParaRPr lang="en-SG" altLang="en-US" dirty="0">
              <a:solidFill>
                <a:srgbClr val="FFFFFF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14652" y="453620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29152" y="4358408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3340" y="53188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29215" y="5175970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27" name="TextBox 74"/>
          <p:cNvSpPr txBox="1">
            <a:spLocks noChangeArrowheads="1"/>
          </p:cNvSpPr>
          <p:nvPr/>
        </p:nvSpPr>
        <p:spPr bwMode="auto">
          <a:xfrm>
            <a:off x="6436171" y="1756569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21267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591419" cy="4239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node 1, all shortest paths are:</a:t>
            </a:r>
          </a:p>
          <a:p>
            <a:pPr marL="0" indent="0">
              <a:buNone/>
            </a:pPr>
            <a:r>
              <a:rPr lang="en-US" dirty="0"/>
              <a:t>(1,2), (1,3) (1,3,4) (1,3,5) (1,3,5,6) (1,3,5,7)</a:t>
            </a:r>
          </a:p>
          <a:p>
            <a:pPr marL="0" indent="0">
              <a:buNone/>
            </a:pPr>
            <a:r>
              <a:rPr lang="en-US" dirty="0"/>
              <a:t>6/(1+1+2+2+3+3) =6/12=0.5</a:t>
            </a:r>
          </a:p>
          <a:p>
            <a:pPr marL="0" indent="0">
              <a:buNone/>
            </a:pPr>
            <a:r>
              <a:rPr lang="en-US" dirty="0"/>
              <a:t>For node 2, all shortest paths are:</a:t>
            </a:r>
          </a:p>
          <a:p>
            <a:pPr marL="0" indent="0">
              <a:buNone/>
            </a:pPr>
            <a:r>
              <a:rPr lang="en-US" dirty="0"/>
              <a:t>(2,1) (2,3) (2,3,4) (2,5) (2,5,6) (2,5,7)</a:t>
            </a:r>
          </a:p>
          <a:p>
            <a:pPr marL="0" indent="0">
              <a:buNone/>
            </a:pPr>
            <a:r>
              <a:rPr lang="en-US" dirty="0"/>
              <a:t>6/(1+1+2+1+2+2)=6/9=0.67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62293" y="5805264"/>
            <a:ext cx="3751730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FFFFFF"/>
                </a:solidFill>
              </a:rPr>
              <a:t>Nodes 3 and 5 have the highest (i.e. best) closeness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502177" y="4748933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927502" y="3534496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87803" y="4606057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43340" y="2818533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714777" y="3747220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750371" y="3782939"/>
            <a:ext cx="1071562" cy="857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6152" y="2675658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964683" y="2997127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7240" y="24613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1</a:t>
            </a:r>
            <a:endParaRPr lang="en-SG" altLang="en-US" dirty="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14902" y="2631208"/>
            <a:ext cx="357188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FFFFFF"/>
                </a:solidFill>
                <a:latin typeface="Gill Sans MT" pitchFamily="34" charset="0"/>
                <a:ea typeface="MS PGothic" pitchFamily="34" charset="-128"/>
              </a:rPr>
              <a:t>2</a:t>
            </a:r>
            <a:endParaRPr lang="en-SG" altLang="en-US" dirty="0">
              <a:solidFill>
                <a:srgbClr val="FFFFFF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00465" y="3532908"/>
            <a:ext cx="357187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FFFFFF"/>
                </a:solidFill>
                <a:latin typeface="Gill Sans MT" pitchFamily="34" charset="0"/>
                <a:ea typeface="MS PGothic" pitchFamily="34" charset="-128"/>
              </a:rPr>
              <a:t>3</a:t>
            </a:r>
            <a:endParaRPr lang="en-SG" altLang="en-US" dirty="0">
              <a:solidFill>
                <a:srgbClr val="FFFFFF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14652" y="453620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29152" y="4358408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3340" y="531884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29215" y="5175970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8143527" y="273757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0.67</a:t>
            </a:r>
            <a:endParaRPr lang="en-SG" altLang="en-US" i="1" dirty="0"/>
          </a:p>
        </p:txBody>
      </p:sp>
      <p:sp>
        <p:nvSpPr>
          <p:cNvPr id="21" name="TextBox 42"/>
          <p:cNvSpPr txBox="1">
            <a:spLocks noChangeArrowheads="1"/>
          </p:cNvSpPr>
          <p:nvPr/>
        </p:nvSpPr>
        <p:spPr bwMode="auto">
          <a:xfrm>
            <a:off x="5964682" y="3510983"/>
            <a:ext cx="642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0.75</a:t>
            </a:r>
            <a:endParaRPr lang="en-SG" altLang="en-US" i="1" dirty="0"/>
          </a:p>
        </p:txBody>
      </p: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4947018" y="4553099"/>
            <a:ext cx="772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0.46</a:t>
            </a:r>
            <a:endParaRPr lang="en-SG" altLang="en-US" i="1" dirty="0"/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7857776" y="4321895"/>
            <a:ext cx="7664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0.75</a:t>
            </a:r>
            <a:endParaRPr lang="en-SG" altLang="en-US" i="1" dirty="0"/>
          </a:p>
        </p:txBody>
      </p: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6071840" y="5277054"/>
            <a:ext cx="642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0.46</a:t>
            </a:r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8429276" y="5104533"/>
            <a:ext cx="614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0.46</a:t>
            </a:r>
            <a:endParaRPr lang="en-SG" altLang="en-US" i="1" dirty="0"/>
          </a:p>
        </p:txBody>
      </p:sp>
      <p:sp>
        <p:nvSpPr>
          <p:cNvPr id="26" name="TextBox 41"/>
          <p:cNvSpPr txBox="1">
            <a:spLocks noChangeArrowheads="1"/>
          </p:cNvSpPr>
          <p:nvPr/>
        </p:nvSpPr>
        <p:spPr bwMode="auto">
          <a:xfrm>
            <a:off x="6292345" y="2135467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0.5</a:t>
            </a:r>
            <a:endParaRPr lang="en-SG" altLang="en-US" i="1" dirty="0"/>
          </a:p>
        </p:txBody>
      </p:sp>
      <p:sp>
        <p:nvSpPr>
          <p:cNvPr id="27" name="TextBox 74"/>
          <p:cNvSpPr txBox="1">
            <a:spLocks noChangeArrowheads="1"/>
          </p:cNvSpPr>
          <p:nvPr/>
        </p:nvSpPr>
        <p:spPr bwMode="auto">
          <a:xfrm>
            <a:off x="6436171" y="1756569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11068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771751" cy="42394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How well is this person connected to other well-connected people?</a:t>
            </a:r>
            <a:endParaRPr lang="en-AU" b="1" dirty="0"/>
          </a:p>
          <a:p>
            <a:r>
              <a:rPr lang="en-AU" dirty="0"/>
              <a:t>A node’s eigenvector centrality is proportional to the sum of the eigenvector centralities of all nodes directly connected to it</a:t>
            </a:r>
          </a:p>
          <a:p>
            <a:r>
              <a:rPr lang="en-AU" dirty="0"/>
              <a:t>In other words, </a:t>
            </a:r>
            <a:r>
              <a:rPr lang="en-AU" b="1" dirty="0"/>
              <a:t>a node with a high eigenvector centrality is connected to other nodes with high eigenvector centrality</a:t>
            </a:r>
          </a:p>
          <a:p>
            <a:r>
              <a:rPr lang="en-AU" dirty="0"/>
              <a:t>This is similar to how Google ranks web pages: links from highly linked-to pages count more</a:t>
            </a:r>
          </a:p>
          <a:p>
            <a:r>
              <a:rPr lang="en-AU" dirty="0"/>
              <a:t>Useful in determining who is connected to the most connected nodes</a:t>
            </a:r>
          </a:p>
          <a:p>
            <a:endParaRPr lang="en-US" dirty="0"/>
          </a:p>
        </p:txBody>
      </p:sp>
      <p:sp>
        <p:nvSpPr>
          <p:cNvPr id="4" name="TextBox 74"/>
          <p:cNvSpPr txBox="1">
            <a:spLocks noChangeArrowheads="1"/>
          </p:cNvSpPr>
          <p:nvPr/>
        </p:nvSpPr>
        <p:spPr bwMode="auto">
          <a:xfrm>
            <a:off x="6436171" y="1756569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401816" y="4775076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827141" y="3560639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687442" y="4632200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42979" y="2844676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614416" y="3773363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650010" y="3809082"/>
            <a:ext cx="1071562" cy="857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5791" y="2701801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864322" y="3023270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6879" y="248748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4541" y="2657351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2</a:t>
            </a:r>
            <a:endParaRPr lang="en-SG" altLang="en-US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00104" y="3559051"/>
            <a:ext cx="357187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14291" y="4562351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28791" y="4384551"/>
            <a:ext cx="357188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42979" y="534498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28854" y="5202113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019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4814586"/>
          </a:xfrm>
        </p:spPr>
        <p:txBody>
          <a:bodyPr>
            <a:normAutofit/>
          </a:bodyPr>
          <a:lstStyle/>
          <a:p>
            <a:r>
              <a:rPr lang="en-AU" sz="2800" dirty="0"/>
              <a:t>In previous lectures, we learning the followings:</a:t>
            </a:r>
          </a:p>
          <a:p>
            <a:pPr lvl="1"/>
            <a:r>
              <a:rPr lang="en-AU" sz="2400" b="1" dirty="0"/>
              <a:t>Web Programming</a:t>
            </a:r>
          </a:p>
          <a:p>
            <a:pPr lvl="2"/>
            <a:r>
              <a:rPr lang="en-AU" dirty="0"/>
              <a:t>Web API</a:t>
            </a:r>
          </a:p>
          <a:p>
            <a:pPr lvl="2"/>
            <a:r>
              <a:rPr lang="en-AU" dirty="0"/>
              <a:t>Web crawling</a:t>
            </a:r>
          </a:p>
          <a:p>
            <a:pPr lvl="1"/>
            <a:r>
              <a:rPr lang="en-AU" sz="2400" b="1" dirty="0"/>
              <a:t>Intelligent Technologies</a:t>
            </a:r>
          </a:p>
          <a:p>
            <a:pPr lvl="2"/>
            <a:r>
              <a:rPr lang="en-AU" dirty="0"/>
              <a:t>Data mining: Classification and Clustering</a:t>
            </a:r>
          </a:p>
          <a:p>
            <a:pPr lvl="2"/>
            <a:r>
              <a:rPr lang="en-AU" dirty="0"/>
              <a:t>Natural language processing</a:t>
            </a:r>
          </a:p>
          <a:p>
            <a:pPr lvl="2"/>
            <a:r>
              <a:rPr lang="en-AU" dirty="0"/>
              <a:t>Opinion Mining</a:t>
            </a:r>
          </a:p>
          <a:p>
            <a:pPr lvl="2"/>
            <a:r>
              <a:rPr lang="en-AU" dirty="0"/>
              <a:t>Recommender System</a:t>
            </a:r>
          </a:p>
          <a:p>
            <a:r>
              <a:rPr lang="en-AU" dirty="0"/>
              <a:t>And, we studied advanced web research field 1 in last lecture </a:t>
            </a:r>
            <a:r>
              <a:rPr lang="en-AU" dirty="0">
                <a:sym typeface="Wingdings"/>
              </a:rPr>
              <a:t></a:t>
            </a:r>
          </a:p>
          <a:p>
            <a:pPr lvl="1"/>
            <a:r>
              <a:rPr lang="en-AU" dirty="0">
                <a:sym typeface="Wingdings"/>
              </a:rPr>
              <a:t>Web Search Engine</a:t>
            </a:r>
          </a:p>
          <a:p>
            <a:endParaRPr lang="en-AU" dirty="0"/>
          </a:p>
          <a:p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555621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4771751" cy="4239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494C4E"/>
                </a:solidFill>
                <a:latin typeface="Times New Roman" panose="02020603050405020304" pitchFamily="18" charset="0"/>
              </a:rPr>
              <a:t>Based on degree centrality, first c</a:t>
            </a:r>
            <a:r>
              <a:rPr lang="en-AU" b="0" i="0" dirty="0">
                <a:solidFill>
                  <a:srgbClr val="494C4E"/>
                </a:solidFill>
                <a:effectLst/>
                <a:latin typeface="Times New Roman" panose="02020603050405020304" pitchFamily="18" charset="0"/>
              </a:rPr>
              <a:t>onstruct the matrix:</a:t>
            </a:r>
          </a:p>
          <a:p>
            <a:pPr marL="0" indent="0">
              <a:buNone/>
            </a:pPr>
            <a:endParaRPr lang="en-AU" dirty="0">
              <a:solidFill>
                <a:srgbClr val="494C4E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>
              <a:solidFill>
                <a:srgbClr val="494C4E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>
              <a:solidFill>
                <a:srgbClr val="494C4E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b="0" i="0" dirty="0">
                <a:solidFill>
                  <a:srgbClr val="494C4E"/>
                </a:solidFill>
                <a:effectLst/>
                <a:latin typeface="Times New Roman" panose="02020603050405020304" pitchFamily="18" charset="0"/>
              </a:rPr>
              <a:t>Eigenvector centrality you can use online matrix calculator: </a:t>
            </a:r>
            <a:r>
              <a:rPr lang="en-AU" b="0" i="0" u="sng" dirty="0">
                <a:solidFill>
                  <a:srgbClr val="004489"/>
                </a:solidFill>
                <a:effectLst/>
                <a:latin typeface="Times New Roman" panose="02020603050405020304" pitchFamily="18" charset="0"/>
                <a:hlinkClick r:id="rId2"/>
              </a:rPr>
              <a:t>https://matrixcalc.org/en/vectors.html</a:t>
            </a:r>
            <a:endParaRPr lang="en-AU" b="0" i="0" u="sng" dirty="0">
              <a:solidFill>
                <a:srgbClr val="004489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TextBox 74"/>
          <p:cNvSpPr txBox="1">
            <a:spLocks noChangeArrowheads="1"/>
          </p:cNvSpPr>
          <p:nvPr/>
        </p:nvSpPr>
        <p:spPr bwMode="auto">
          <a:xfrm>
            <a:off x="6436171" y="1756569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Hypothetical graph</a:t>
            </a:r>
            <a:endParaRPr lang="en-SG" alt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7401816" y="4775076"/>
            <a:ext cx="782638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827141" y="3560639"/>
            <a:ext cx="1717675" cy="2857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687442" y="4632200"/>
            <a:ext cx="925512" cy="7858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42979" y="2844676"/>
            <a:ext cx="1285875" cy="9286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614416" y="3773363"/>
            <a:ext cx="928688" cy="7889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650010" y="3809082"/>
            <a:ext cx="1071562" cy="857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5791" y="2701801"/>
            <a:ext cx="1643063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864322" y="3023270"/>
            <a:ext cx="1000125" cy="3571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6879" y="248748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4541" y="2657351"/>
            <a:ext cx="357188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2</a:t>
            </a:r>
            <a:endParaRPr lang="en-SG" altLang="en-US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00104" y="3559051"/>
            <a:ext cx="357187" cy="3571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14291" y="4562351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28791" y="4384551"/>
            <a:ext cx="357188" cy="3571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42979" y="5344988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28854" y="5202113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6257229" y="2201738"/>
            <a:ext cx="974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2.126</a:t>
            </a:r>
            <a:endParaRPr lang="en-SG" altLang="en-US" i="1" dirty="0"/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936010" y="2504606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2.865</a:t>
            </a:r>
            <a:endParaRPr lang="en-SG" altLang="en-US" i="1" dirty="0"/>
          </a:p>
        </p:txBody>
      </p:sp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5484538" y="3487613"/>
            <a:ext cx="915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3.156</a:t>
            </a:r>
            <a:endParaRPr lang="en-SG" altLang="en-US" i="1" dirty="0"/>
          </a:p>
        </p:txBody>
      </p:sp>
      <p:sp>
        <p:nvSpPr>
          <p:cNvPr id="23" name="TextBox 43"/>
          <p:cNvSpPr txBox="1">
            <a:spLocks noChangeArrowheads="1"/>
          </p:cNvSpPr>
          <p:nvPr/>
        </p:nvSpPr>
        <p:spPr bwMode="auto">
          <a:xfrm>
            <a:off x="4899915" y="4630613"/>
            <a:ext cx="798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1.114</a:t>
            </a:r>
            <a:endParaRPr lang="en-SG" altLang="en-US" i="1" dirty="0"/>
          </a:p>
        </p:txBody>
      </p:sp>
      <p:sp>
        <p:nvSpPr>
          <p:cNvPr id="24" name="TextBox 44"/>
          <p:cNvSpPr txBox="1">
            <a:spLocks noChangeArrowheads="1"/>
          </p:cNvSpPr>
          <p:nvPr/>
        </p:nvSpPr>
        <p:spPr bwMode="auto">
          <a:xfrm>
            <a:off x="7757416" y="4348038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2.832</a:t>
            </a:r>
            <a:endParaRPr lang="en-SG" altLang="en-US" i="1" dirty="0"/>
          </a:p>
        </p:txBody>
      </p:sp>
      <p:sp>
        <p:nvSpPr>
          <p:cNvPr id="25" name="TextBox 45"/>
          <p:cNvSpPr txBox="1">
            <a:spLocks noChangeArrowheads="1"/>
          </p:cNvSpPr>
          <p:nvPr/>
        </p:nvSpPr>
        <p:spPr bwMode="auto">
          <a:xfrm>
            <a:off x="6114702" y="5314946"/>
            <a:ext cx="642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1</a:t>
            </a:r>
            <a:endParaRPr lang="en-SG" altLang="en-US" i="1" dirty="0"/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8328916" y="5130676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r>
              <a:rPr lang="en-US" altLang="en-US" i="1" dirty="0"/>
              <a:t>1</a:t>
            </a:r>
            <a:endParaRPr lang="en-SG" altLang="en-US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5292080" y="5809254"/>
            <a:ext cx="3429024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Node 3 has the highest eigenvector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D342136-FFAD-4F44-B729-89DE8F09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1" y="2572519"/>
            <a:ext cx="1617650" cy="19604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B64046-5DAD-4FEA-8D8F-0ABFB742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81" y="2831259"/>
            <a:ext cx="3155936" cy="13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0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Sets of Key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23885"/>
            <a:ext cx="4642808" cy="423943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Node 10 is the most central according to </a:t>
            </a:r>
            <a:r>
              <a:rPr lang="en-AU" b="1" dirty="0"/>
              <a:t>degree centrality</a:t>
            </a:r>
          </a:p>
          <a:p>
            <a:r>
              <a:rPr lang="en-AU" dirty="0"/>
              <a:t>However, nodes 3 and 5 together will reach more nodes</a:t>
            </a:r>
          </a:p>
          <a:p>
            <a:r>
              <a:rPr lang="en-AU" dirty="0"/>
              <a:t>Moreover the tie between them is critical; if severed, the network will break into two isolated sub-networks</a:t>
            </a:r>
          </a:p>
          <a:p>
            <a:r>
              <a:rPr lang="en-AU" dirty="0"/>
              <a:t>It follows that other things being equal, players 3 and 5 together are more ‘key’ to this network rather than node 10</a:t>
            </a:r>
          </a:p>
          <a:p>
            <a:endParaRPr lang="en-US" dirty="0"/>
          </a:p>
        </p:txBody>
      </p:sp>
      <p:cxnSp>
        <p:nvCxnSpPr>
          <p:cNvPr id="4" name="Straight Connector 3"/>
          <p:cNvCxnSpPr>
            <a:endCxn id="26" idx="5"/>
          </p:cNvCxnSpPr>
          <p:nvPr/>
        </p:nvCxnSpPr>
        <p:spPr>
          <a:xfrm rot="16200000" flipV="1">
            <a:off x="7063581" y="4382294"/>
            <a:ext cx="1025525" cy="4206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1" idx="7"/>
            <a:endCxn id="26" idx="3"/>
          </p:cNvCxnSpPr>
          <p:nvPr/>
        </p:nvCxnSpPr>
        <p:spPr>
          <a:xfrm rot="5400000" flipH="1" flipV="1">
            <a:off x="6555582" y="4187031"/>
            <a:ext cx="615950" cy="4016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5" idx="7"/>
            <a:endCxn id="27" idx="4"/>
          </p:cNvCxnSpPr>
          <p:nvPr/>
        </p:nvCxnSpPr>
        <p:spPr>
          <a:xfrm rot="5400000" flipH="1" flipV="1">
            <a:off x="6455569" y="3124994"/>
            <a:ext cx="706438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5" idx="3"/>
          </p:cNvCxnSpPr>
          <p:nvPr/>
        </p:nvCxnSpPr>
        <p:spPr>
          <a:xfrm flipV="1">
            <a:off x="5643563" y="4008438"/>
            <a:ext cx="635000" cy="382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5"/>
            <a:endCxn id="27" idx="1"/>
          </p:cNvCxnSpPr>
          <p:nvPr/>
        </p:nvCxnSpPr>
        <p:spPr>
          <a:xfrm rot="16200000" flipH="1">
            <a:off x="6533357" y="2318543"/>
            <a:ext cx="292100" cy="4619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43625" y="2097088"/>
            <a:ext cx="357188" cy="358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1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57813" y="428942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4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57938" y="4643438"/>
            <a:ext cx="357187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72375" y="492918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7858125" y="418623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8001000" y="3429000"/>
            <a:ext cx="357188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</a:t>
            </a:r>
          </a:p>
        </p:txBody>
      </p:sp>
      <p:cxnSp>
        <p:nvCxnSpPr>
          <p:cNvPr id="15" name="Straight Connector 14"/>
          <p:cNvCxnSpPr>
            <a:stCxn id="13" idx="1"/>
            <a:endCxn id="26" idx="6"/>
          </p:cNvCxnSpPr>
          <p:nvPr/>
        </p:nvCxnSpPr>
        <p:spPr>
          <a:xfrm rot="16200000" flipV="1">
            <a:off x="7516019" y="3842544"/>
            <a:ext cx="307975" cy="4810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4"/>
            <a:endCxn id="13" idx="0"/>
          </p:cNvCxnSpPr>
          <p:nvPr/>
        </p:nvCxnSpPr>
        <p:spPr>
          <a:xfrm rot="5400000">
            <a:off x="7908926" y="3914775"/>
            <a:ext cx="400050" cy="142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19701" y="3089383"/>
            <a:ext cx="547542" cy="54353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>
                <a:solidFill>
                  <a:srgbClr val="FFFFFF"/>
                </a:solidFill>
              </a:rPr>
              <a:t>10</a:t>
            </a:r>
            <a:endParaRPr lang="en-SG" altLang="en-US" sz="1400">
              <a:solidFill>
                <a:srgbClr val="FFFFFF"/>
              </a:solidFill>
            </a:endParaRPr>
          </a:p>
        </p:txBody>
      </p:sp>
      <p:cxnSp>
        <p:nvCxnSpPr>
          <p:cNvPr id="18" name="Straight Connector 17"/>
          <p:cNvCxnSpPr>
            <a:stCxn id="9" idx="3"/>
            <a:endCxn id="17" idx="0"/>
          </p:cNvCxnSpPr>
          <p:nvPr/>
        </p:nvCxnSpPr>
        <p:spPr>
          <a:xfrm flipH="1">
            <a:off x="5493472" y="2403322"/>
            <a:ext cx="702462" cy="686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7" idx="3"/>
            <a:endCxn id="17" idx="6"/>
          </p:cNvCxnSpPr>
          <p:nvPr/>
        </p:nvCxnSpPr>
        <p:spPr>
          <a:xfrm flipH="1">
            <a:off x="5767243" y="2948066"/>
            <a:ext cx="1143066" cy="4130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5" idx="1"/>
            <a:endCxn id="17" idx="5"/>
          </p:cNvCxnSpPr>
          <p:nvPr/>
        </p:nvCxnSpPr>
        <p:spPr>
          <a:xfrm flipH="1" flipV="1">
            <a:off x="5687057" y="3553320"/>
            <a:ext cx="590777" cy="1527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0"/>
            <a:endCxn id="17" idx="4"/>
          </p:cNvCxnSpPr>
          <p:nvPr/>
        </p:nvCxnSpPr>
        <p:spPr>
          <a:xfrm flipH="1" flipV="1">
            <a:off x="5493472" y="3632919"/>
            <a:ext cx="42935" cy="6565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5" idx="6"/>
            <a:endCxn id="26" idx="2"/>
          </p:cNvCxnSpPr>
          <p:nvPr/>
        </p:nvCxnSpPr>
        <p:spPr>
          <a:xfrm>
            <a:off x="6643688" y="3857625"/>
            <a:ext cx="357187" cy="71438"/>
          </a:xfrm>
          <a:prstGeom prst="line">
            <a:avLst/>
          </a:prstGeom>
          <a:ln w="5715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862513" y="2571750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0</a:t>
            </a:r>
            <a:endParaRPr lang="en-SG" alt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/>
          <p:cNvCxnSpPr>
            <a:stCxn id="23" idx="5"/>
            <a:endCxn id="17" idx="1"/>
          </p:cNvCxnSpPr>
          <p:nvPr/>
        </p:nvCxnSpPr>
        <p:spPr>
          <a:xfrm>
            <a:off x="5167391" y="2876629"/>
            <a:ext cx="132496" cy="2923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15063" y="3643313"/>
            <a:ext cx="428625" cy="4286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00875" y="3714750"/>
            <a:ext cx="428625" cy="4286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5</a:t>
            </a: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58000" y="264318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2</a:t>
            </a:r>
            <a:endParaRPr lang="en-SG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5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on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community is a group, in which members interact more frequently than with those outside the group.</a:t>
            </a:r>
          </a:p>
          <a:p>
            <a:pPr lvl="1"/>
            <a:r>
              <a:rPr lang="en-AU" dirty="0"/>
              <a:t>A.k.a. group, cluster, etc.</a:t>
            </a:r>
          </a:p>
          <a:p>
            <a:r>
              <a:rPr lang="en-AU" dirty="0"/>
              <a:t>Community mining on social network has attracted more and more attentions in recent years.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4288118"/>
            <a:ext cx="3267135" cy="24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7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Community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Community Formation</a:t>
            </a:r>
          </a:p>
          <a:p>
            <a:pPr lvl="1"/>
            <a:r>
              <a:rPr lang="en-AU" b="1" u="sng" dirty="0"/>
              <a:t>What</a:t>
            </a:r>
            <a:r>
              <a:rPr lang="en-AU" u="sng" dirty="0"/>
              <a:t> are the structural features </a:t>
            </a:r>
            <a:r>
              <a:rPr lang="en-AU" dirty="0"/>
              <a:t>that inﬂuence whether a given individual will </a:t>
            </a:r>
            <a:r>
              <a:rPr lang="en-AU" b="1" dirty="0"/>
              <a:t>join a particular group</a:t>
            </a:r>
            <a:r>
              <a:rPr lang="en-AU" dirty="0"/>
              <a:t>?</a:t>
            </a:r>
          </a:p>
          <a:p>
            <a:r>
              <a:rPr lang="en-AU" b="1" dirty="0"/>
              <a:t>Community Detection</a:t>
            </a:r>
          </a:p>
          <a:p>
            <a:pPr lvl="1"/>
            <a:r>
              <a:rPr lang="en-AU" dirty="0"/>
              <a:t>How to </a:t>
            </a:r>
            <a:r>
              <a:rPr lang="en-AU" u="sng" dirty="0"/>
              <a:t>detect a community </a:t>
            </a:r>
            <a:r>
              <a:rPr lang="en-AU" dirty="0"/>
              <a:t>in a network?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83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Community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Closely related to the </a:t>
            </a:r>
            <a:r>
              <a:rPr lang="en-AU" b="1" dirty="0"/>
              <a:t>diffusion of innovation</a:t>
            </a:r>
            <a:r>
              <a:rPr lang="en-AU" dirty="0"/>
              <a:t>, which seeks to explain how, why, and at what rate new ideas and technology spread through cultures (Everett Rogers, 1962). </a:t>
            </a:r>
          </a:p>
          <a:p>
            <a:pPr lvl="1"/>
            <a:endParaRPr lang="en-AU" dirty="0"/>
          </a:p>
          <a:p>
            <a:r>
              <a:rPr lang="en-AU" dirty="0"/>
              <a:t>E.g., How does </a:t>
            </a:r>
            <a:r>
              <a:rPr lang="en-AU" b="1" dirty="0"/>
              <a:t>one’s probability </a:t>
            </a:r>
            <a:r>
              <a:rPr lang="en-AU" b="1" i="1" dirty="0"/>
              <a:t>p</a:t>
            </a:r>
            <a:r>
              <a:rPr lang="en-AU" b="1" dirty="0"/>
              <a:t> of joining a group </a:t>
            </a:r>
            <a:r>
              <a:rPr lang="en-AU" dirty="0"/>
              <a:t>depend on the </a:t>
            </a:r>
            <a:r>
              <a:rPr lang="en-AU" b="1" dirty="0"/>
              <a:t>number of friends </a:t>
            </a:r>
            <a:r>
              <a:rPr lang="en-AU" b="1" i="1" dirty="0"/>
              <a:t>k</a:t>
            </a:r>
            <a:r>
              <a:rPr lang="en-AU" dirty="0"/>
              <a:t> that one already has in the group?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1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on Social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3" y="1937291"/>
            <a:ext cx="4310961" cy="444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86" y="2317714"/>
            <a:ext cx="3653463" cy="36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Communities on the web might represent pages of related topics.</a:t>
            </a:r>
          </a:p>
          <a:p>
            <a:r>
              <a:rPr lang="en-AU" dirty="0"/>
              <a:t>Community can be considered as </a:t>
            </a:r>
            <a:r>
              <a:rPr lang="en-AU" b="1" dirty="0"/>
              <a:t>a summary of the whole network </a:t>
            </a:r>
            <a:r>
              <a:rPr lang="en-AU" dirty="0"/>
              <a:t>thus easy to </a:t>
            </a:r>
            <a:r>
              <a:rPr lang="en-AU" b="1" dirty="0"/>
              <a:t>visualize</a:t>
            </a:r>
            <a:r>
              <a:rPr lang="en-AU" dirty="0"/>
              <a:t> and </a:t>
            </a:r>
            <a:r>
              <a:rPr lang="en-AU" b="1" dirty="0"/>
              <a:t>understand</a:t>
            </a:r>
            <a:r>
              <a:rPr lang="en-AU" dirty="0"/>
              <a:t>.</a:t>
            </a:r>
          </a:p>
          <a:p>
            <a:r>
              <a:rPr lang="en-AU" dirty="0"/>
              <a:t>Sometimes, community can </a:t>
            </a:r>
            <a:r>
              <a:rPr lang="en-AU" b="1" dirty="0"/>
              <a:t>reveal the properties without releasing the individual privacy information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321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 Methods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534924"/>
              </p:ext>
            </p:extLst>
          </p:nvPr>
        </p:nvGraphicFramePr>
        <p:xfrm>
          <a:off x="1553882" y="2203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533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Community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b="1" dirty="0">
                <a:solidFill>
                  <a:srgbClr val="008000"/>
                </a:solidFill>
              </a:rPr>
              <a:t>Node-centric </a:t>
            </a:r>
            <a:r>
              <a:rPr lang="en-AU" b="1" dirty="0">
                <a:solidFill>
                  <a:schemeClr val="tx1"/>
                </a:solidFill>
              </a:rPr>
              <a:t>community detection</a:t>
            </a:r>
            <a:r>
              <a:rPr lang="en-AU" dirty="0"/>
              <a:t>: each node satisfies certain properties such as complete mutuality, reachability, node degrees, frequency of within and outside ties, etc. (e.g., cliques)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>
                <a:solidFill>
                  <a:srgbClr val="008000"/>
                </a:solidFill>
              </a:rPr>
              <a:t>Group-centric </a:t>
            </a:r>
            <a:r>
              <a:rPr lang="en-AU" b="1" dirty="0"/>
              <a:t>community detection</a:t>
            </a:r>
            <a:r>
              <a:rPr lang="en-AU" dirty="0"/>
              <a:t>: Consider the connections within a group as a whole. The group has to satisfy certain properties (e.g., minimum group densities) without zooming into node-level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>
                <a:solidFill>
                  <a:srgbClr val="008000"/>
                </a:solidFill>
              </a:rPr>
              <a:t>Network-centric </a:t>
            </a:r>
            <a:r>
              <a:rPr lang="en-AU" b="1" dirty="0"/>
              <a:t>community detection</a:t>
            </a:r>
            <a:r>
              <a:rPr lang="en-AU" dirty="0"/>
              <a:t>: groups are formed based on partition of network into disjoint sets. Cluster (e.g., k-means clustering) the groups based on vertex similarity </a:t>
            </a:r>
            <a:r>
              <a:rPr lang="en-AU" dirty="0">
                <a:sym typeface="Wingdings"/>
              </a:rPr>
              <a:t> the </a:t>
            </a:r>
            <a:r>
              <a:rPr lang="en-AU" dirty="0" err="1">
                <a:sym typeface="Wingdings"/>
              </a:rPr>
              <a:t>simliarity</a:t>
            </a:r>
            <a:r>
              <a:rPr lang="en-AU" dirty="0">
                <a:sym typeface="Wingdings"/>
              </a:rPr>
              <a:t> of their neighbourhood</a:t>
            </a:r>
            <a:r>
              <a:rPr lang="en-AU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>
                <a:solidFill>
                  <a:srgbClr val="008000"/>
                </a:solidFill>
              </a:rPr>
              <a:t>Hierarchy-centric </a:t>
            </a:r>
            <a:r>
              <a:rPr lang="en-AU" b="1" dirty="0"/>
              <a:t>community detection</a:t>
            </a:r>
            <a:r>
              <a:rPr lang="en-AU" dirty="0"/>
              <a:t>: build a hierarchical structure of communities (e.g., divisive clustering and hierarchical clustering). Recursively remove the “weakest” tie.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5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Gundecha</a:t>
            </a:r>
            <a:r>
              <a:rPr lang="en-AU" dirty="0"/>
              <a:t>, P. and H. Liu (2012). Mining Social Media : A Brief Introduction. </a:t>
            </a:r>
            <a:r>
              <a:rPr lang="en-AU" dirty="0" err="1"/>
              <a:t>Tutotrials</a:t>
            </a:r>
            <a:r>
              <a:rPr lang="en-AU" dirty="0"/>
              <a:t> in Operations Research, The Institute for Operations Research and the Management Sciences (INFORMS).</a:t>
            </a:r>
          </a:p>
          <a:p>
            <a:r>
              <a:rPr lang="en-AU" dirty="0" err="1"/>
              <a:t>Backstrom</a:t>
            </a:r>
            <a:r>
              <a:rPr lang="en-AU" dirty="0"/>
              <a:t>, L., D. </a:t>
            </a:r>
            <a:r>
              <a:rPr lang="en-AU" dirty="0" err="1"/>
              <a:t>Huttenlocher</a:t>
            </a:r>
            <a:r>
              <a:rPr lang="en-AU" dirty="0"/>
              <a:t>, et al. (2006). Group formation in large social networks: membership, growth, and evolution. SIGKDD 2006, ACM: 44-54.</a:t>
            </a:r>
          </a:p>
          <a:p>
            <a:r>
              <a:rPr lang="en-AU" dirty="0" err="1"/>
              <a:t>Rajaraman</a:t>
            </a:r>
            <a:r>
              <a:rPr lang="en-AU" dirty="0"/>
              <a:t>, A., J. </a:t>
            </a:r>
            <a:r>
              <a:rPr lang="en-AU" dirty="0" err="1"/>
              <a:t>Leskovec</a:t>
            </a:r>
            <a:r>
              <a:rPr lang="en-AU" dirty="0"/>
              <a:t>, and J.D. Ullman, Chapter 10 Mining Social-Network Graphs. Mining of Massive Datasets.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Emerging Research Field 2 : Social media and networks!</a:t>
            </a:r>
            <a:endParaRPr lang="en-US" dirty="0"/>
          </a:p>
          <a:p>
            <a:r>
              <a:rPr lang="en-US" dirty="0"/>
              <a:t>Overview: social media trends</a:t>
            </a:r>
          </a:p>
          <a:p>
            <a:r>
              <a:rPr lang="en-AU" dirty="0"/>
              <a:t>Social Network Analysis</a:t>
            </a:r>
          </a:p>
          <a:p>
            <a:r>
              <a:rPr lang="en-AU" dirty="0"/>
              <a:t>Applications of Mining social media</a:t>
            </a:r>
          </a:p>
          <a:p>
            <a:pPr lvl="1"/>
            <a:r>
              <a:rPr lang="en-AU" dirty="0"/>
              <a:t>Community mining</a:t>
            </a:r>
          </a:p>
          <a:p>
            <a:pPr lvl="1"/>
            <a:r>
              <a:rPr lang="en-AU" dirty="0"/>
              <a:t>Information diffusion and provenance</a:t>
            </a:r>
          </a:p>
          <a:p>
            <a:r>
              <a:rPr lang="en-AU" dirty="0"/>
              <a:t>Conclusions</a:t>
            </a:r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79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</a:t>
            </a:r>
            <a:r>
              <a:rPr lang="en-US" altLang="zh-CN" dirty="0"/>
              <a:t>earn how to combine APIs</a:t>
            </a:r>
          </a:p>
          <a:p>
            <a:pPr marL="0" indent="0">
              <a:buNone/>
            </a:pPr>
            <a:r>
              <a:rPr lang="en-US" dirty="0"/>
              <a:t>      (e.g., integrate web speech API and Geolocation API)</a:t>
            </a:r>
            <a:endParaRPr lang="en-US" altLang="zh-CN" dirty="0"/>
          </a:p>
          <a:p>
            <a:r>
              <a:rPr lang="en-US" dirty="0"/>
              <a:t>Learn how to combine API and AI techniques</a:t>
            </a:r>
          </a:p>
          <a:p>
            <a:pPr marL="0" indent="0">
              <a:buNone/>
            </a:pPr>
            <a:r>
              <a:rPr lang="en-US" dirty="0"/>
              <a:t>      (e.g., integrate web speech API and NLP)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989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Lecture: Conversational Chatbot</a:t>
            </a:r>
          </a:p>
          <a:p>
            <a:pPr>
              <a:lnSpc>
                <a:spcPct val="200000"/>
              </a:lnSpc>
            </a:pPr>
            <a:r>
              <a:rPr lang="en-AU" dirty="0"/>
              <a:t>Tutorial: Combine APIs and AI techniques</a:t>
            </a:r>
          </a:p>
          <a:p>
            <a:pPr>
              <a:lnSpc>
                <a:spcPct val="130000"/>
              </a:lnSpc>
            </a:pPr>
            <a:r>
              <a:rPr lang="en-AU" altLang="zh-CN" dirty="0"/>
              <a:t>Weekly quiz: we will take a quiz about what we learn in week 10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AU" altLang="zh-CN" dirty="0"/>
              <a:t>          (</a:t>
            </a:r>
            <a:r>
              <a:rPr lang="en-AU" altLang="zh-CN"/>
              <a:t>Social network and analysis)</a:t>
            </a:r>
            <a:endParaRPr lang="en-AU" altLang="zh-CN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59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Approach Before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6"/>
            <a:ext cx="8574087" cy="2152324"/>
          </a:xfrm>
        </p:spPr>
        <p:txBody>
          <a:bodyPr/>
          <a:lstStyle/>
          <a:p>
            <a:r>
              <a:rPr lang="en-US" dirty="0"/>
              <a:t>Before Web</a:t>
            </a:r>
          </a:p>
          <a:p>
            <a:pPr lvl="1"/>
            <a:r>
              <a:rPr lang="en-US" dirty="0"/>
              <a:t>How can you receive the information?</a:t>
            </a:r>
          </a:p>
          <a:p>
            <a:pPr lvl="1"/>
            <a:r>
              <a:rPr lang="en-US" dirty="0"/>
              <a:t>How can you share information (communicate) with others?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82" t="4669" r="4682" b="5188"/>
          <a:stretch/>
        </p:blipFill>
        <p:spPr>
          <a:xfrm>
            <a:off x="4743500" y="4419857"/>
            <a:ext cx="2717426" cy="1725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54" y="4076210"/>
            <a:ext cx="2118219" cy="23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Web – Evolution of Web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0262" y="1802504"/>
            <a:ext cx="1836306" cy="5546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1.0 </a:t>
            </a:r>
            <a:br>
              <a:rPr lang="en-US" dirty="0"/>
            </a:br>
            <a:r>
              <a:rPr lang="en-US" dirty="0"/>
              <a:t>“The Web”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64" y="3842231"/>
            <a:ext cx="809812" cy="809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5070" y="2441388"/>
            <a:ext cx="636493" cy="699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9930" y="3062940"/>
            <a:ext cx="9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501" y="4537281"/>
            <a:ext cx="169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Home</a:t>
            </a:r>
          </a:p>
        </p:txBody>
      </p:sp>
      <p:cxnSp>
        <p:nvCxnSpPr>
          <p:cNvPr id="19" name="Straight Arrow Connector 18"/>
          <p:cNvCxnSpPr>
            <a:stCxn id="16" idx="2"/>
            <a:endCxn id="5" idx="0"/>
          </p:cNvCxnSpPr>
          <p:nvPr/>
        </p:nvCxnSpPr>
        <p:spPr>
          <a:xfrm>
            <a:off x="1506070" y="3432272"/>
            <a:ext cx="0" cy="40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355" y="3432272"/>
            <a:ext cx="69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write</a:t>
            </a:r>
          </a:p>
        </p:txBody>
      </p:sp>
      <p:cxnSp>
        <p:nvCxnSpPr>
          <p:cNvPr id="23" name="Straight Arrow Connector 22"/>
          <p:cNvCxnSpPr>
            <a:stCxn id="40" idx="0"/>
            <a:endCxn id="17" idx="2"/>
          </p:cNvCxnSpPr>
          <p:nvPr/>
        </p:nvCxnSpPr>
        <p:spPr>
          <a:xfrm flipV="1">
            <a:off x="1506069" y="4906613"/>
            <a:ext cx="1" cy="531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9480" y="64312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Users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90948" y="5438521"/>
            <a:ext cx="1030243" cy="10302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06070" y="4989852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read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3196723" y="1802504"/>
            <a:ext cx="2642465" cy="4713532"/>
            <a:chOff x="3196723" y="1802504"/>
            <a:chExt cx="2642465" cy="4713532"/>
          </a:xfrm>
        </p:grpSpPr>
        <p:sp>
          <p:nvSpPr>
            <p:cNvPr id="12" name="Rounded Rectangle 11"/>
            <p:cNvSpPr/>
            <p:nvPr/>
          </p:nvSpPr>
          <p:spPr>
            <a:xfrm>
              <a:off x="3539156" y="1802504"/>
              <a:ext cx="1836306" cy="55468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2.0</a:t>
              </a:r>
              <a:br>
                <a:rPr lang="en-US" dirty="0"/>
              </a:br>
              <a:r>
                <a:rPr lang="en-US" dirty="0"/>
                <a:t>“Social Web”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48774" y="2409122"/>
              <a:ext cx="636493" cy="69924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063634" y="3030674"/>
              <a:ext cx="9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Michael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491608" y="3428999"/>
              <a:ext cx="0" cy="409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98047" y="3400006"/>
              <a:ext cx="69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write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644008" y="3429000"/>
              <a:ext cx="0" cy="4099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8886" y="3838958"/>
              <a:ext cx="813085" cy="81308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692851" y="3400007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read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145965" y="5532055"/>
              <a:ext cx="983981" cy="983981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 flipH="1" flipV="1">
              <a:off x="4489688" y="4906614"/>
              <a:ext cx="1920" cy="5319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96723" y="4568929"/>
              <a:ext cx="2642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Company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92851" y="4926260"/>
              <a:ext cx="0" cy="5122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90008" y="4174454"/>
              <a:ext cx="254000" cy="2540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872546" y="4989852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read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92851" y="4989852"/>
              <a:ext cx="69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write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8"/>
            <a:srcRect r="68357"/>
            <a:stretch/>
          </p:blipFill>
          <p:spPr>
            <a:xfrm>
              <a:off x="3647249" y="3801604"/>
              <a:ext cx="384145" cy="330824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506591" y="4109775"/>
              <a:ext cx="7319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Michael’s</a:t>
              </a:r>
              <a:br>
                <a:rPr lang="en-US" sz="1050" dirty="0"/>
              </a:br>
              <a:r>
                <a:rPr lang="en-US" sz="1050" dirty="0"/>
                <a:t>cubicle</a:t>
              </a:r>
            </a:p>
          </p:txBody>
        </p:sp>
        <p:sp>
          <p:nvSpPr>
            <p:cNvPr id="68" name="Rectangular Callout 67"/>
            <p:cNvSpPr/>
            <p:nvPr/>
          </p:nvSpPr>
          <p:spPr>
            <a:xfrm>
              <a:off x="3613150" y="3769338"/>
              <a:ext cx="515736" cy="400444"/>
            </a:xfrm>
            <a:prstGeom prst="wedgeRectCallout">
              <a:avLst>
                <a:gd name="adj1" fmla="val 78487"/>
                <a:gd name="adj2" fmla="val 303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9"/>
            <a:srcRect l="11067" t="7446" r="12694" b="7596"/>
            <a:stretch/>
          </p:blipFill>
          <p:spPr>
            <a:xfrm>
              <a:off x="3196723" y="3764706"/>
              <a:ext cx="339836" cy="378698"/>
            </a:xfrm>
            <a:prstGeom prst="rect">
              <a:avLst/>
            </a:prstGeom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9"/>
          <a:srcRect l="11067" t="7446" r="12694" b="7596"/>
          <a:stretch/>
        </p:blipFill>
        <p:spPr>
          <a:xfrm>
            <a:off x="870012" y="3847369"/>
            <a:ext cx="339836" cy="378698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089340" y="1802504"/>
            <a:ext cx="3075407" cy="4666260"/>
            <a:chOff x="6089340" y="1802504"/>
            <a:chExt cx="3075407" cy="4666260"/>
          </a:xfrm>
        </p:grpSpPr>
        <p:sp>
          <p:nvSpPr>
            <p:cNvPr id="13" name="Rounded Rectangle 12"/>
            <p:cNvSpPr/>
            <p:nvPr/>
          </p:nvSpPr>
          <p:spPr>
            <a:xfrm>
              <a:off x="6666188" y="1802504"/>
              <a:ext cx="1836306" cy="554685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3.0</a:t>
              </a:r>
              <a:br>
                <a:rPr lang="en-US" dirty="0"/>
              </a:br>
              <a:r>
                <a:rPr lang="en-US" dirty="0"/>
                <a:t>“Semantic Web”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75630" y="4065385"/>
              <a:ext cx="527637" cy="52763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040868" y="4511693"/>
              <a:ext cx="849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Artificial</a:t>
              </a:r>
              <a:br>
                <a:rPr lang="en-US" sz="1100" dirty="0"/>
              </a:br>
              <a:r>
                <a:rPr lang="en-US" sz="1100" dirty="0"/>
                <a:t>Intelligence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5485" y="3862434"/>
              <a:ext cx="813085" cy="81308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020137" y="2487152"/>
              <a:ext cx="636493" cy="699247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7934997" y="3108704"/>
              <a:ext cx="9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Michael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1"/>
            <a:srcRect l="13903" t="12465" r="13087" b="14393"/>
            <a:stretch/>
          </p:blipFill>
          <p:spPr>
            <a:xfrm>
              <a:off x="8282537" y="4174454"/>
              <a:ext cx="277633" cy="278137"/>
            </a:xfrm>
            <a:prstGeom prst="rect">
              <a:avLst/>
            </a:prstGeom>
          </p:spPr>
        </p:pic>
        <p:cxnSp>
          <p:nvCxnSpPr>
            <p:cNvPr id="90" name="Straight Arrow Connector 89"/>
            <p:cNvCxnSpPr/>
            <p:nvPr/>
          </p:nvCxnSpPr>
          <p:spPr>
            <a:xfrm>
              <a:off x="8284457" y="3452475"/>
              <a:ext cx="0" cy="409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90896" y="3423482"/>
              <a:ext cx="69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write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8436857" y="3452476"/>
              <a:ext cx="0" cy="4099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485700" y="3423483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read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9"/>
            <a:srcRect l="11067" t="7446" r="12694" b="7596"/>
            <a:stretch/>
          </p:blipFill>
          <p:spPr>
            <a:xfrm>
              <a:off x="7269531" y="3444564"/>
              <a:ext cx="339836" cy="378698"/>
            </a:xfrm>
            <a:prstGeom prst="rect">
              <a:avLst/>
            </a:prstGeom>
          </p:spPr>
        </p:pic>
        <p:cxnSp>
          <p:nvCxnSpPr>
            <p:cNvPr id="104" name="Straight Arrow Connector 103"/>
            <p:cNvCxnSpPr>
              <a:stCxn id="96" idx="2"/>
              <a:endCxn id="69" idx="0"/>
            </p:cNvCxnSpPr>
            <p:nvPr/>
          </p:nvCxnSpPr>
          <p:spPr>
            <a:xfrm>
              <a:off x="7439449" y="3823262"/>
              <a:ext cx="0" cy="24212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9340" y="3914545"/>
              <a:ext cx="813085" cy="81308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61879" y="4260105"/>
              <a:ext cx="305756" cy="305756"/>
            </a:xfrm>
            <a:prstGeom prst="rect">
              <a:avLst/>
            </a:prstGeom>
          </p:spPr>
        </p:pic>
        <p:cxnSp>
          <p:nvCxnSpPr>
            <p:cNvPr id="107" name="Elbow Connector 106"/>
            <p:cNvCxnSpPr>
              <a:stCxn id="105" idx="0"/>
              <a:endCxn id="78" idx="3"/>
            </p:cNvCxnSpPr>
            <p:nvPr/>
          </p:nvCxnSpPr>
          <p:spPr>
            <a:xfrm rot="5400000" flipH="1" flipV="1">
              <a:off x="6719126" y="2613534"/>
              <a:ext cx="1077769" cy="1524254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26220" y="5484783"/>
              <a:ext cx="983981" cy="983981"/>
            </a:xfrm>
            <a:prstGeom prst="rect">
              <a:avLst/>
            </a:prstGeom>
          </p:spPr>
        </p:pic>
        <p:cxnSp>
          <p:nvCxnSpPr>
            <p:cNvPr id="110" name="Straight Arrow Connector 109"/>
            <p:cNvCxnSpPr/>
            <p:nvPr/>
          </p:nvCxnSpPr>
          <p:spPr>
            <a:xfrm flipH="1" flipV="1">
              <a:off x="8269943" y="4859342"/>
              <a:ext cx="1920" cy="5319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473106" y="4878988"/>
              <a:ext cx="0" cy="5122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652801" y="4942580"/>
              <a:ext cx="62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read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73106" y="4942580"/>
              <a:ext cx="69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write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9"/>
            <a:srcRect l="11067" t="7446" r="12694" b="7596"/>
            <a:stretch/>
          </p:blipFill>
          <p:spPr>
            <a:xfrm>
              <a:off x="7850219" y="4647461"/>
              <a:ext cx="339836" cy="378698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9"/>
            <a:srcRect l="11067" t="7446" r="12694" b="7596"/>
            <a:stretch/>
          </p:blipFill>
          <p:spPr>
            <a:xfrm>
              <a:off x="8628652" y="4661734"/>
              <a:ext cx="339836" cy="378698"/>
            </a:xfrm>
            <a:prstGeom prst="rect">
              <a:avLst/>
            </a:prstGeom>
          </p:spPr>
        </p:pic>
        <p:cxnSp>
          <p:nvCxnSpPr>
            <p:cNvPr id="119" name="Straight Arrow Connector 118"/>
            <p:cNvCxnSpPr>
              <a:stCxn id="114" idx="0"/>
              <a:endCxn id="69" idx="3"/>
            </p:cNvCxnSpPr>
            <p:nvPr/>
          </p:nvCxnSpPr>
          <p:spPr>
            <a:xfrm flipH="1" flipV="1">
              <a:off x="7703267" y="4329204"/>
              <a:ext cx="316870" cy="3182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553620" y="2424062"/>
              <a:ext cx="1296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/>
                <a:t>Personalised</a:t>
              </a:r>
              <a:br>
                <a:rPr lang="en-AU" sz="1200" dirty="0"/>
              </a:br>
              <a:r>
                <a:rPr lang="en-AU" sz="1200" dirty="0"/>
                <a:t>Recommendation</a:t>
              </a:r>
              <a:endParaRPr lang="en-US" sz="1200" dirty="0"/>
            </a:p>
          </p:txBody>
        </p:sp>
        <p:cxnSp>
          <p:nvCxnSpPr>
            <p:cNvPr id="123" name="Straight Arrow Connector 122"/>
            <p:cNvCxnSpPr>
              <a:stCxn id="115" idx="1"/>
              <a:endCxn id="69" idx="3"/>
            </p:cNvCxnSpPr>
            <p:nvPr/>
          </p:nvCxnSpPr>
          <p:spPr>
            <a:xfrm flipH="1" flipV="1">
              <a:off x="7703267" y="4329204"/>
              <a:ext cx="925385" cy="5218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9" idx="1"/>
              <a:endCxn id="105" idx="3"/>
            </p:cNvCxnSpPr>
            <p:nvPr/>
          </p:nvCxnSpPr>
          <p:spPr>
            <a:xfrm flipH="1" flipV="1">
              <a:off x="6902425" y="4321088"/>
              <a:ext cx="273205" cy="8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5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Web-based service that support social activities of the users.</a:t>
            </a:r>
          </a:p>
          <a:p>
            <a:r>
              <a:rPr lang="en-AU" dirty="0"/>
              <a:t>Build on the ideological and technical foundations of </a:t>
            </a:r>
            <a:r>
              <a:rPr lang="en-AU" b="1" dirty="0"/>
              <a:t>Web 2.0</a:t>
            </a:r>
          </a:p>
          <a:p>
            <a:pPr lvl="1"/>
            <a:r>
              <a:rPr lang="en-AU" dirty="0"/>
              <a:t>Allow the users to create and exchange the</a:t>
            </a:r>
            <a:r>
              <a:rPr lang="en-AU" b="1" dirty="0"/>
              <a:t> user-generated content</a:t>
            </a:r>
            <a:r>
              <a:rPr lang="en-AU" dirty="0"/>
              <a:t>.</a:t>
            </a:r>
          </a:p>
          <a:p>
            <a:r>
              <a:rPr lang="en-AU" dirty="0"/>
              <a:t>Still be the important asset in </a:t>
            </a:r>
            <a:r>
              <a:rPr lang="en-AU" b="1" dirty="0"/>
              <a:t>Web 3.0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96" t="10496" r="6522" b="11304"/>
          <a:stretch/>
        </p:blipFill>
        <p:spPr>
          <a:xfrm>
            <a:off x="2131391" y="4386634"/>
            <a:ext cx="4759739" cy="23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Online social networking (e.g., Facebook, LinkedIn)</a:t>
            </a:r>
          </a:p>
          <a:p>
            <a:r>
              <a:rPr lang="en-AU" dirty="0"/>
              <a:t>Microblogging (e.g., Twitter)</a:t>
            </a:r>
          </a:p>
          <a:p>
            <a:r>
              <a:rPr lang="en-AU" dirty="0"/>
              <a:t>Social news (e.g., Digg, Reddit)</a:t>
            </a:r>
          </a:p>
          <a:p>
            <a:r>
              <a:rPr lang="en-AU" dirty="0"/>
              <a:t>Media sharing (e.g., YouTube)</a:t>
            </a:r>
          </a:p>
          <a:p>
            <a:r>
              <a:rPr lang="en-AU" dirty="0"/>
              <a:t>Opinion, reviews, and ratings (e.g., </a:t>
            </a:r>
            <a:r>
              <a:rPr lang="en-AU" dirty="0" err="1"/>
              <a:t>Epinions</a:t>
            </a:r>
            <a:r>
              <a:rPr lang="en-AU" dirty="0"/>
              <a:t>, Yelp)</a:t>
            </a:r>
          </a:p>
          <a:p>
            <a:r>
              <a:rPr lang="en-AU" dirty="0"/>
              <a:t>Answers (e.g., Yahoo! answers, Wiki)…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339522"/>
            <a:ext cx="4287837" cy="3621892"/>
          </a:xfrm>
        </p:spPr>
        <p:txBody>
          <a:bodyPr>
            <a:normAutofit fontScale="92500"/>
          </a:bodyPr>
          <a:lstStyle/>
          <a:p>
            <a:r>
              <a:rPr lang="en-AU" dirty="0"/>
              <a:t>The interaction among people in which they share and exchange information or idea in virtual community or network. </a:t>
            </a:r>
          </a:p>
          <a:p>
            <a:r>
              <a:rPr lang="en-AU" dirty="0"/>
              <a:t>The future of communication, a countless array of internet, based tools that increase or enhance the sharing of information.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CDCB3-F2F6-4E4C-9E75-F5EB17DA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20990"/>
            <a:ext cx="4352326" cy="24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048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21109</TotalTime>
  <Words>2816</Words>
  <Application>Microsoft Office PowerPoint</Application>
  <PresentationFormat>On-screen Show (4:3)</PresentationFormat>
  <Paragraphs>533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Gill Sans MT</vt:lpstr>
      <vt:lpstr>Times New Roman</vt:lpstr>
      <vt:lpstr>Wingdings</vt:lpstr>
      <vt:lpstr>Wingdings 3</vt:lpstr>
      <vt:lpstr>Spectrum</vt:lpstr>
      <vt:lpstr>Lecture 10– Social media and network analysis</vt:lpstr>
      <vt:lpstr>Unit Content</vt:lpstr>
      <vt:lpstr>In Previous Lectures</vt:lpstr>
      <vt:lpstr>Today’s Lecture</vt:lpstr>
      <vt:lpstr>Communication Approach Before Web</vt:lpstr>
      <vt:lpstr>After Web – Evolution of Web</vt:lpstr>
      <vt:lpstr>Social Media</vt:lpstr>
      <vt:lpstr>Social Media</vt:lpstr>
      <vt:lpstr>Social Media</vt:lpstr>
      <vt:lpstr>Social media data</vt:lpstr>
      <vt:lpstr>Users in Social Media</vt:lpstr>
      <vt:lpstr>Relations (Ties) in Social Media</vt:lpstr>
      <vt:lpstr>Network in Social Media</vt:lpstr>
      <vt:lpstr>Social Network Analysis</vt:lpstr>
      <vt:lpstr>Network in Social Media (Social Network)</vt:lpstr>
      <vt:lpstr>Relationship Strength</vt:lpstr>
      <vt:lpstr>Relationship Strength</vt:lpstr>
      <vt:lpstr>Homophily</vt:lpstr>
      <vt:lpstr>Transitivity</vt:lpstr>
      <vt:lpstr>Bridging</vt:lpstr>
      <vt:lpstr>Centrality Measures</vt:lpstr>
      <vt:lpstr>Interpretation of Measures</vt:lpstr>
      <vt:lpstr>Degree Centrality</vt:lpstr>
      <vt:lpstr>Paths and Shortest Paths</vt:lpstr>
      <vt:lpstr>Betweeness Centrality</vt:lpstr>
      <vt:lpstr>Betweeness Centrality</vt:lpstr>
      <vt:lpstr>Closeness Centrality</vt:lpstr>
      <vt:lpstr>Closeness Centrality</vt:lpstr>
      <vt:lpstr>Eigenvector Centrality</vt:lpstr>
      <vt:lpstr>Eigenvector Centrality</vt:lpstr>
      <vt:lpstr>Identifying Sets of Key Players</vt:lpstr>
      <vt:lpstr>Community on Social Media</vt:lpstr>
      <vt:lpstr>Community Mining</vt:lpstr>
      <vt:lpstr>Community Formation</vt:lpstr>
      <vt:lpstr>Community on Social media</vt:lpstr>
      <vt:lpstr>Community Detection</vt:lpstr>
      <vt:lpstr>Community Detection Methods</vt:lpstr>
      <vt:lpstr>Community Detection Methods</vt:lpstr>
      <vt:lpstr>References</vt:lpstr>
      <vt:lpstr>In this Week</vt:lpstr>
      <vt:lpstr>Next week…</vt:lpstr>
    </vt:vector>
  </TitlesOfParts>
  <Company>University of Tasmania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Wenli Yang</cp:lastModifiedBy>
  <cp:revision>552</cp:revision>
  <dcterms:created xsi:type="dcterms:W3CDTF">2013-11-07T09:10:10Z</dcterms:created>
  <dcterms:modified xsi:type="dcterms:W3CDTF">2021-05-03T10:55:10Z</dcterms:modified>
</cp:coreProperties>
</file>