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47C98-EB65-5C3C-5EBD-388F2DC80618}" v="2166" dt="2022-08-13T15:05:36.069"/>
    <p1510:client id="{B3076835-4BDB-4DFA-93EB-1FA8C505AF07}" v="282" dt="2022-08-13T00:19:04.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World Shark Bite Statistics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Katie Leatherman</a:t>
            </a:r>
          </a:p>
          <a:p>
            <a:r>
              <a:rPr lang="en-US" dirty="0">
                <a:cs typeface="Calibri"/>
              </a:rPr>
              <a:t>DSC 530 </a:t>
            </a:r>
          </a:p>
          <a:p>
            <a:r>
              <a:rPr lang="en-US" dirty="0">
                <a:cs typeface="Calibri"/>
              </a:rPr>
              <a:t>Final Project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BAA31-09D1-E699-CD6B-36AEA68B7E0F}"/>
              </a:ext>
            </a:extLst>
          </p:cNvPr>
          <p:cNvSpPr>
            <a:spLocks noGrp="1"/>
          </p:cNvSpPr>
          <p:nvPr>
            <p:ph type="title"/>
          </p:nvPr>
        </p:nvSpPr>
        <p:spPr>
          <a:xfrm>
            <a:off x="572493" y="238539"/>
            <a:ext cx="11018520" cy="1434415"/>
          </a:xfrm>
        </p:spPr>
        <p:txBody>
          <a:bodyPr anchor="b">
            <a:normAutofit/>
          </a:bodyPr>
          <a:lstStyle/>
          <a:p>
            <a:r>
              <a:rPr lang="en-US" sz="5400">
                <a:cs typeface="Calibri Light"/>
              </a:rPr>
              <a:t>Fatal</a:t>
            </a:r>
            <a:endParaRPr lang="en-US" sz="5400"/>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7">
            <a:extLst>
              <a:ext uri="{FF2B5EF4-FFF2-40B4-BE49-F238E27FC236}">
                <a16:creationId xmlns:a16="http://schemas.microsoft.com/office/drawing/2014/main" id="{FADD5347-1D55-121F-D341-1AD936C5F596}"/>
              </a:ext>
            </a:extLst>
          </p:cNvPr>
          <p:cNvSpPr>
            <a:spLocks noGrp="1"/>
          </p:cNvSpPr>
          <p:nvPr>
            <p:ph idx="1"/>
          </p:nvPr>
        </p:nvSpPr>
        <p:spPr>
          <a:xfrm>
            <a:off x="572493" y="2071316"/>
            <a:ext cx="6713552" cy="4119172"/>
          </a:xfrm>
        </p:spPr>
        <p:txBody>
          <a:bodyPr anchor="t">
            <a:normAutofit/>
          </a:bodyPr>
          <a:lstStyle/>
          <a:p>
            <a:r>
              <a:rPr lang="en-US" sz="2200" dirty="0">
                <a:cs typeface="Calibri"/>
              </a:rPr>
              <a:t>I also compared the fatalities from attacks, and overwhelmingly, most attacks are nonfatal.</a:t>
            </a:r>
            <a:endParaRPr lang="en-US" sz="2200" dirty="0"/>
          </a:p>
        </p:txBody>
      </p:sp>
      <p:pic>
        <p:nvPicPr>
          <p:cNvPr id="4" name="Picture 4" descr="Chart, histogram&#10;&#10;Description automatically generated">
            <a:extLst>
              <a:ext uri="{FF2B5EF4-FFF2-40B4-BE49-F238E27FC236}">
                <a16:creationId xmlns:a16="http://schemas.microsoft.com/office/drawing/2014/main" id="{6660CE9E-A7D5-03CB-AEA5-DBBCD370A6CE}"/>
              </a:ext>
            </a:extLst>
          </p:cNvPr>
          <p:cNvPicPr>
            <a:picLocks noChangeAspect="1"/>
          </p:cNvPicPr>
          <p:nvPr/>
        </p:nvPicPr>
        <p:blipFill rotWithShape="1">
          <a:blip r:embed="rId2"/>
          <a:srcRect l="5827" r="2" b="2"/>
          <a:stretch/>
        </p:blipFill>
        <p:spPr>
          <a:xfrm>
            <a:off x="7675658" y="2093976"/>
            <a:ext cx="3941064" cy="4096512"/>
          </a:xfrm>
          <a:prstGeom prst="rect">
            <a:avLst/>
          </a:prstGeom>
        </p:spPr>
      </p:pic>
    </p:spTree>
    <p:extLst>
      <p:ext uri="{BB962C8B-B14F-4D97-AF65-F5344CB8AC3E}">
        <p14:creationId xmlns:p14="http://schemas.microsoft.com/office/powerpoint/2010/main" val="267483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2F3A-0B63-BBF4-1959-178EA5E3D40D}"/>
              </a:ext>
            </a:extLst>
          </p:cNvPr>
          <p:cNvSpPr>
            <a:spLocks noGrp="1"/>
          </p:cNvSpPr>
          <p:nvPr>
            <p:ph type="title"/>
          </p:nvPr>
        </p:nvSpPr>
        <p:spPr/>
        <p:txBody>
          <a:bodyPr/>
          <a:lstStyle/>
          <a:p>
            <a:r>
              <a:rPr lang="en-US" dirty="0">
                <a:cs typeface="Calibri Light"/>
              </a:rPr>
              <a:t>Descriptive Statistics</a:t>
            </a:r>
            <a:endParaRPr lang="en-US" dirty="0"/>
          </a:p>
        </p:txBody>
      </p:sp>
      <p:sp>
        <p:nvSpPr>
          <p:cNvPr id="3" name="Content Placeholder 2">
            <a:extLst>
              <a:ext uri="{FF2B5EF4-FFF2-40B4-BE49-F238E27FC236}">
                <a16:creationId xmlns:a16="http://schemas.microsoft.com/office/drawing/2014/main" id="{90A98CBC-7561-3B2F-5E33-67A4401ABEE0}"/>
              </a:ext>
            </a:extLst>
          </p:cNvPr>
          <p:cNvSpPr>
            <a:spLocks noGrp="1"/>
          </p:cNvSpPr>
          <p:nvPr>
            <p:ph sz="half" idx="1"/>
          </p:nvPr>
        </p:nvSpPr>
        <p:spPr/>
        <p:txBody>
          <a:bodyPr vert="horz" lIns="91440" tIns="45720" rIns="91440" bIns="45720" rtlCol="0" anchor="t">
            <a:normAutofit/>
          </a:bodyPr>
          <a:lstStyle/>
          <a:p>
            <a:r>
              <a:rPr lang="en-US" dirty="0">
                <a:cs typeface="Calibri"/>
              </a:rPr>
              <a:t>Year</a:t>
            </a:r>
          </a:p>
          <a:p>
            <a:pPr lvl="1"/>
            <a:r>
              <a:rPr lang="en-US" dirty="0">
                <a:cs typeface="Calibri"/>
              </a:rPr>
              <a:t>Mean: 1983.3</a:t>
            </a:r>
          </a:p>
          <a:p>
            <a:pPr lvl="1"/>
            <a:r>
              <a:rPr lang="en-US" dirty="0">
                <a:cs typeface="Calibri"/>
              </a:rPr>
              <a:t>Standard Deviation: 32.1</a:t>
            </a:r>
          </a:p>
          <a:p>
            <a:pPr lvl="1"/>
            <a:r>
              <a:rPr lang="en-US" dirty="0">
                <a:cs typeface="Calibri"/>
              </a:rPr>
              <a:t>Median: 1994</a:t>
            </a:r>
          </a:p>
          <a:p>
            <a:pPr lvl="1"/>
            <a:r>
              <a:rPr lang="en-US" dirty="0">
                <a:cs typeface="Calibri"/>
              </a:rPr>
              <a:t>Range: 1901-2022</a:t>
            </a:r>
          </a:p>
        </p:txBody>
      </p:sp>
      <p:sp>
        <p:nvSpPr>
          <p:cNvPr id="4" name="Content Placeholder 3">
            <a:extLst>
              <a:ext uri="{FF2B5EF4-FFF2-40B4-BE49-F238E27FC236}">
                <a16:creationId xmlns:a16="http://schemas.microsoft.com/office/drawing/2014/main" id="{9BD6085C-EBD1-0D8C-4948-72B56A9AF4A9}"/>
              </a:ext>
            </a:extLst>
          </p:cNvPr>
          <p:cNvSpPr>
            <a:spLocks noGrp="1"/>
          </p:cNvSpPr>
          <p:nvPr>
            <p:ph sz="half" idx="2"/>
          </p:nvPr>
        </p:nvSpPr>
        <p:spPr/>
        <p:txBody>
          <a:bodyPr vert="horz" lIns="91440" tIns="45720" rIns="91440" bIns="45720" rtlCol="0" anchor="t">
            <a:normAutofit/>
          </a:bodyPr>
          <a:lstStyle/>
          <a:p>
            <a:r>
              <a:rPr lang="en-US" dirty="0">
                <a:cs typeface="Calibri"/>
              </a:rPr>
              <a:t>Age</a:t>
            </a:r>
          </a:p>
          <a:p>
            <a:pPr lvl="1"/>
            <a:r>
              <a:rPr lang="en-US" dirty="0">
                <a:cs typeface="Calibri"/>
              </a:rPr>
              <a:t>Mean: 27.9</a:t>
            </a:r>
          </a:p>
          <a:p>
            <a:pPr lvl="1"/>
            <a:r>
              <a:rPr lang="en-US" dirty="0">
                <a:cs typeface="Calibri"/>
              </a:rPr>
              <a:t>Standard Deviation: 14.35</a:t>
            </a:r>
          </a:p>
          <a:p>
            <a:pPr lvl="1"/>
            <a:r>
              <a:rPr lang="en-US" dirty="0">
                <a:cs typeface="Calibri"/>
              </a:rPr>
              <a:t>Median: 24</a:t>
            </a:r>
          </a:p>
          <a:p>
            <a:pPr lvl="1"/>
            <a:r>
              <a:rPr lang="en-US" dirty="0">
                <a:cs typeface="Calibri"/>
              </a:rPr>
              <a:t>Range: 1-87</a:t>
            </a:r>
          </a:p>
        </p:txBody>
      </p:sp>
    </p:spTree>
    <p:extLst>
      <p:ext uri="{BB962C8B-B14F-4D97-AF65-F5344CB8AC3E}">
        <p14:creationId xmlns:p14="http://schemas.microsoft.com/office/powerpoint/2010/main" val="522483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1225-6EC1-7D55-B029-880C177D5EBE}"/>
              </a:ext>
            </a:extLst>
          </p:cNvPr>
          <p:cNvSpPr>
            <a:spLocks noGrp="1"/>
          </p:cNvSpPr>
          <p:nvPr>
            <p:ph type="title"/>
          </p:nvPr>
        </p:nvSpPr>
        <p:spPr/>
        <p:txBody>
          <a:bodyPr/>
          <a:lstStyle/>
          <a:p>
            <a:r>
              <a:rPr lang="en-US" dirty="0">
                <a:cs typeface="Calibri Light"/>
              </a:rPr>
              <a:t>Comparing PMFs</a:t>
            </a:r>
            <a:endParaRPr lang="en-US" dirty="0"/>
          </a:p>
        </p:txBody>
      </p:sp>
      <p:pic>
        <p:nvPicPr>
          <p:cNvPr id="5" name="Picture 5" descr="Chart, histogram&#10;&#10;Description automatically generated">
            <a:extLst>
              <a:ext uri="{FF2B5EF4-FFF2-40B4-BE49-F238E27FC236}">
                <a16:creationId xmlns:a16="http://schemas.microsoft.com/office/drawing/2014/main" id="{457DE0F7-820A-A09D-6214-A176E5994C3E}"/>
              </a:ext>
            </a:extLst>
          </p:cNvPr>
          <p:cNvPicPr>
            <a:picLocks noGrp="1" noChangeAspect="1"/>
          </p:cNvPicPr>
          <p:nvPr>
            <p:ph idx="1"/>
          </p:nvPr>
        </p:nvPicPr>
        <p:blipFill>
          <a:blip r:embed="rId2"/>
          <a:stretch>
            <a:fillRect/>
          </a:stretch>
        </p:blipFill>
        <p:spPr>
          <a:xfrm>
            <a:off x="5183188" y="1611019"/>
            <a:ext cx="6537325" cy="3435937"/>
          </a:xfrm>
        </p:spPr>
      </p:pic>
      <p:sp>
        <p:nvSpPr>
          <p:cNvPr id="4" name="Text Placeholder 3">
            <a:extLst>
              <a:ext uri="{FF2B5EF4-FFF2-40B4-BE49-F238E27FC236}">
                <a16:creationId xmlns:a16="http://schemas.microsoft.com/office/drawing/2014/main" id="{85C1F5AC-AA73-C512-7A93-B0F7D4DA57EA}"/>
              </a:ext>
            </a:extLst>
          </p:cNvPr>
          <p:cNvSpPr>
            <a:spLocks noGrp="1"/>
          </p:cNvSpPr>
          <p:nvPr>
            <p:ph type="body" sz="half" idx="2"/>
          </p:nvPr>
        </p:nvSpPr>
        <p:spPr/>
        <p:txBody>
          <a:bodyPr vert="horz" lIns="91440" tIns="45720" rIns="91440" bIns="45720" rtlCol="0" anchor="t">
            <a:normAutofit/>
          </a:bodyPr>
          <a:lstStyle/>
          <a:p>
            <a:r>
              <a:rPr lang="en-US" dirty="0">
                <a:cs typeface="Calibri"/>
              </a:rPr>
              <a:t>I separated my data by gender, and then compared the age of victims. Generally, the trends are the same, both genders peak </a:t>
            </a:r>
            <a:r>
              <a:rPr lang="en-US">
                <a:cs typeface="Calibri"/>
              </a:rPr>
              <a:t>around 20.</a:t>
            </a:r>
            <a:endParaRPr lang="en-US"/>
          </a:p>
        </p:txBody>
      </p:sp>
    </p:spTree>
    <p:extLst>
      <p:ext uri="{BB962C8B-B14F-4D97-AF65-F5344CB8AC3E}">
        <p14:creationId xmlns:p14="http://schemas.microsoft.com/office/powerpoint/2010/main" val="77017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2922B-D083-4B6D-E4E9-198514ACEEF4}"/>
              </a:ext>
            </a:extLst>
          </p:cNvPr>
          <p:cNvSpPr>
            <a:spLocks noGrp="1"/>
          </p:cNvSpPr>
          <p:nvPr>
            <p:ph type="title"/>
          </p:nvPr>
        </p:nvSpPr>
        <p:spPr>
          <a:xfrm>
            <a:off x="630936" y="639520"/>
            <a:ext cx="3429000" cy="1719072"/>
          </a:xfrm>
        </p:spPr>
        <p:txBody>
          <a:bodyPr anchor="b">
            <a:normAutofit/>
          </a:bodyPr>
          <a:lstStyle/>
          <a:p>
            <a:r>
              <a:rPr lang="en-US" sz="5400" dirty="0">
                <a:cs typeface="Calibri Light"/>
              </a:rPr>
              <a:t>CDF of Victim Ages</a:t>
            </a:r>
            <a:endParaRPr lang="en-US" sz="5400" dirty="0"/>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DC913BC-E327-C518-1A9D-8D4FD5BFBD35}"/>
              </a:ext>
            </a:extLst>
          </p:cNvPr>
          <p:cNvSpPr>
            <a:spLocks noGrp="1"/>
          </p:cNvSpPr>
          <p:nvPr>
            <p:ph idx="1"/>
          </p:nvPr>
        </p:nvSpPr>
        <p:spPr>
          <a:xfrm>
            <a:off x="630936" y="2807208"/>
            <a:ext cx="3429000" cy="3410712"/>
          </a:xfrm>
        </p:spPr>
        <p:txBody>
          <a:bodyPr anchor="t">
            <a:normAutofit/>
          </a:bodyPr>
          <a:lstStyle/>
          <a:p>
            <a:r>
              <a:rPr lang="en-US" sz="2200" dirty="0">
                <a:cs typeface="Calibri"/>
              </a:rPr>
              <a:t>From this CDF of victim ages, we can see that this is a distribution that increases the most from mid-teens to around 40. After that, the slope decreases dramatically.</a:t>
            </a:r>
          </a:p>
        </p:txBody>
      </p:sp>
      <p:pic>
        <p:nvPicPr>
          <p:cNvPr id="5" name="Picture 5">
            <a:extLst>
              <a:ext uri="{FF2B5EF4-FFF2-40B4-BE49-F238E27FC236}">
                <a16:creationId xmlns:a16="http://schemas.microsoft.com/office/drawing/2014/main" id="{6993E69B-AA12-1B73-F485-6106B601CE4D}"/>
              </a:ext>
            </a:extLst>
          </p:cNvPr>
          <p:cNvPicPr>
            <a:picLocks noChangeAspect="1"/>
          </p:cNvPicPr>
          <p:nvPr/>
        </p:nvPicPr>
        <p:blipFill>
          <a:blip r:embed="rId2"/>
          <a:stretch>
            <a:fillRect/>
          </a:stretch>
        </p:blipFill>
        <p:spPr>
          <a:xfrm>
            <a:off x="4654296" y="852259"/>
            <a:ext cx="6903720" cy="5153481"/>
          </a:xfrm>
          <a:prstGeom prst="rect">
            <a:avLst/>
          </a:prstGeom>
        </p:spPr>
      </p:pic>
    </p:spTree>
    <p:extLst>
      <p:ext uri="{BB962C8B-B14F-4D97-AF65-F5344CB8AC3E}">
        <p14:creationId xmlns:p14="http://schemas.microsoft.com/office/powerpoint/2010/main" val="287088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0D739-D2D7-00F5-A84D-5465C0215568}"/>
              </a:ext>
            </a:extLst>
          </p:cNvPr>
          <p:cNvSpPr>
            <a:spLocks noGrp="1"/>
          </p:cNvSpPr>
          <p:nvPr>
            <p:ph type="title"/>
          </p:nvPr>
        </p:nvSpPr>
        <p:spPr>
          <a:xfrm>
            <a:off x="572493" y="238539"/>
            <a:ext cx="11018520" cy="1434415"/>
          </a:xfrm>
        </p:spPr>
        <p:txBody>
          <a:bodyPr anchor="b">
            <a:normAutofit/>
          </a:bodyPr>
          <a:lstStyle/>
          <a:p>
            <a:r>
              <a:rPr lang="en-US" sz="4600">
                <a:cs typeface="Calibri Light"/>
              </a:rPr>
              <a:t>Comparing Age Distribution to Normal Distribution</a:t>
            </a:r>
            <a:endParaRPr lang="en-US" sz="4600"/>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4CF3095-E3C5-705C-1117-CC91AA63EF87}"/>
              </a:ext>
            </a:extLst>
          </p:cNvPr>
          <p:cNvSpPr>
            <a:spLocks noGrp="1"/>
          </p:cNvSpPr>
          <p:nvPr>
            <p:ph idx="1"/>
          </p:nvPr>
        </p:nvSpPr>
        <p:spPr>
          <a:xfrm>
            <a:off x="572493" y="2071316"/>
            <a:ext cx="6713552" cy="4119172"/>
          </a:xfrm>
        </p:spPr>
        <p:txBody>
          <a:bodyPr anchor="t">
            <a:normAutofit/>
          </a:bodyPr>
          <a:lstStyle/>
          <a:p>
            <a:r>
              <a:rPr lang="en-US" sz="2200" dirty="0">
                <a:cs typeface="Calibri"/>
              </a:rPr>
              <a:t>Here, I have graphed a normal distribution based on the mean and standard distribution curve on top of the actual data. We can see that the peaks are close but not on top of each other, but otherwise the shape of the distribution is very similar, so a normal distribution is a usable model for this data.</a:t>
            </a:r>
          </a:p>
        </p:txBody>
      </p:sp>
      <p:pic>
        <p:nvPicPr>
          <p:cNvPr id="4" name="Picture 4" descr="Chart, histogram&#10;&#10;Description automatically generated">
            <a:extLst>
              <a:ext uri="{FF2B5EF4-FFF2-40B4-BE49-F238E27FC236}">
                <a16:creationId xmlns:a16="http://schemas.microsoft.com/office/drawing/2014/main" id="{A16116F4-DA7A-769C-4DFB-C189832E4F8C}"/>
              </a:ext>
            </a:extLst>
          </p:cNvPr>
          <p:cNvPicPr>
            <a:picLocks noChangeAspect="1"/>
          </p:cNvPicPr>
          <p:nvPr/>
        </p:nvPicPr>
        <p:blipFill rotWithShape="1">
          <a:blip r:embed="rId2"/>
          <a:srcRect l="5102" r="24189" b="2"/>
          <a:stretch/>
        </p:blipFill>
        <p:spPr>
          <a:xfrm>
            <a:off x="7675658" y="2093976"/>
            <a:ext cx="3941064" cy="4096512"/>
          </a:xfrm>
          <a:prstGeom prst="rect">
            <a:avLst/>
          </a:prstGeom>
        </p:spPr>
      </p:pic>
    </p:spTree>
    <p:extLst>
      <p:ext uri="{BB962C8B-B14F-4D97-AF65-F5344CB8AC3E}">
        <p14:creationId xmlns:p14="http://schemas.microsoft.com/office/powerpoint/2010/main" val="3175201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F795C-15BA-256F-BC44-4D95A2AEAA33}"/>
              </a:ext>
            </a:extLst>
          </p:cNvPr>
          <p:cNvSpPr>
            <a:spLocks noGrp="1"/>
          </p:cNvSpPr>
          <p:nvPr>
            <p:ph type="title"/>
          </p:nvPr>
        </p:nvSpPr>
        <p:spPr>
          <a:xfrm>
            <a:off x="6739128" y="638089"/>
            <a:ext cx="4818888" cy="1476801"/>
          </a:xfrm>
        </p:spPr>
        <p:txBody>
          <a:bodyPr anchor="b">
            <a:normAutofit/>
          </a:bodyPr>
          <a:lstStyle/>
          <a:p>
            <a:r>
              <a:rPr lang="en-US" sz="5000">
                <a:cs typeface="Calibri Light"/>
              </a:rPr>
              <a:t>Scatterplot of Year vs Age</a:t>
            </a:r>
            <a:endParaRPr lang="en-US" sz="5000"/>
          </a:p>
        </p:txBody>
      </p:sp>
      <p:pic>
        <p:nvPicPr>
          <p:cNvPr id="4" name="Picture 4" descr="Chart, scatter chart&#10;&#10;Description automatically generated">
            <a:extLst>
              <a:ext uri="{FF2B5EF4-FFF2-40B4-BE49-F238E27FC236}">
                <a16:creationId xmlns:a16="http://schemas.microsoft.com/office/drawing/2014/main" id="{34B183AF-4501-C7CA-A988-AB2B50F4A590}"/>
              </a:ext>
            </a:extLst>
          </p:cNvPr>
          <p:cNvPicPr>
            <a:picLocks noChangeAspect="1"/>
          </p:cNvPicPr>
          <p:nvPr/>
        </p:nvPicPr>
        <p:blipFill>
          <a:blip r:embed="rId2"/>
          <a:stretch>
            <a:fillRect/>
          </a:stretch>
        </p:blipFill>
        <p:spPr>
          <a:xfrm>
            <a:off x="630936" y="1381887"/>
            <a:ext cx="5458968" cy="4094226"/>
          </a:xfrm>
          <a:prstGeom prst="rect">
            <a:avLst/>
          </a:prstGeom>
        </p:spPr>
      </p:pic>
      <p:sp>
        <p:nvSpPr>
          <p:cNvPr id="1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0EE411F-8FCD-64ED-BC35-88005863D839}"/>
              </a:ext>
            </a:extLst>
          </p:cNvPr>
          <p:cNvSpPr>
            <a:spLocks noGrp="1"/>
          </p:cNvSpPr>
          <p:nvPr>
            <p:ph idx="1"/>
          </p:nvPr>
        </p:nvSpPr>
        <p:spPr>
          <a:xfrm>
            <a:off x="6739128" y="2664886"/>
            <a:ext cx="4818888" cy="3550789"/>
          </a:xfrm>
        </p:spPr>
        <p:txBody>
          <a:bodyPr anchor="t">
            <a:normAutofit fontScale="77500" lnSpcReduction="20000"/>
          </a:bodyPr>
          <a:lstStyle/>
          <a:p>
            <a:r>
              <a:rPr lang="en-US" sz="2200" dirty="0">
                <a:ea typeface="+mn-lt"/>
                <a:cs typeface="+mn-lt"/>
              </a:rPr>
              <a:t>We can see that over time, 20 is the general age of someone to get hurt by a shark. As time goes on, more older people are being injured. This might be because of extended lifespans, and the ability to be in the water at those ages, due to medical advances. As time goes on, more younger ages are likely to get injured as well. This might be because of expanded access for families to beaches, whether physically or economically. Either way, I think it's more likely that the increase in range of ages is due to </a:t>
            </a:r>
            <a:r>
              <a:rPr lang="en-US" sz="2200" dirty="0" err="1">
                <a:ea typeface="+mn-lt"/>
                <a:cs typeface="+mn-lt"/>
              </a:rPr>
              <a:t>accesibility</a:t>
            </a:r>
            <a:r>
              <a:rPr lang="en-US" sz="2200" dirty="0">
                <a:ea typeface="+mn-lt"/>
                <a:cs typeface="+mn-lt"/>
              </a:rPr>
              <a:t> of getting to the water instead of sharks targeting a wider range of people.</a:t>
            </a:r>
            <a:endParaRPr lang="en-US" sz="2200" dirty="0">
              <a:cs typeface="Calibri" panose="020F0502020204030204"/>
            </a:endParaRPr>
          </a:p>
          <a:p>
            <a:r>
              <a:rPr lang="en-US" sz="2200" dirty="0">
                <a:cs typeface="Calibri" panose="020F0502020204030204"/>
              </a:rPr>
              <a:t>There is a positive correlation, but it is weak. Covariance shows a positive relationship, but Pearson's R is .1958, confirming that the relationship is weak, since it is so close to 0.</a:t>
            </a:r>
          </a:p>
          <a:p>
            <a:endParaRPr lang="en-US" sz="2200" dirty="0">
              <a:cs typeface="Calibri"/>
            </a:endParaRPr>
          </a:p>
        </p:txBody>
      </p:sp>
    </p:spTree>
    <p:extLst>
      <p:ext uri="{BB962C8B-B14F-4D97-AF65-F5344CB8AC3E}">
        <p14:creationId xmlns:p14="http://schemas.microsoft.com/office/powerpoint/2010/main" val="145850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90754-F81D-7CE0-B2AC-099EB4E788B5}"/>
              </a:ext>
            </a:extLst>
          </p:cNvPr>
          <p:cNvSpPr>
            <a:spLocks noGrp="1"/>
          </p:cNvSpPr>
          <p:nvPr>
            <p:ph type="title"/>
          </p:nvPr>
        </p:nvSpPr>
        <p:spPr>
          <a:xfrm>
            <a:off x="630936" y="639520"/>
            <a:ext cx="3429000" cy="1719072"/>
          </a:xfrm>
        </p:spPr>
        <p:txBody>
          <a:bodyPr anchor="b">
            <a:normAutofit/>
          </a:bodyPr>
          <a:lstStyle/>
          <a:p>
            <a:r>
              <a:rPr lang="en-US" sz="4600">
                <a:cs typeface="Calibri Light"/>
              </a:rPr>
              <a:t>Scatterplot of Age vs Sex</a:t>
            </a:r>
            <a:endParaRPr lang="en-US" sz="460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C08DA8F-22D2-EDF0-FCEB-B43118E3E680}"/>
              </a:ext>
            </a:extLst>
          </p:cNvPr>
          <p:cNvSpPr>
            <a:spLocks noGrp="1"/>
          </p:cNvSpPr>
          <p:nvPr>
            <p:ph idx="1"/>
          </p:nvPr>
        </p:nvSpPr>
        <p:spPr>
          <a:xfrm>
            <a:off x="630936" y="2807208"/>
            <a:ext cx="3429000" cy="3410712"/>
          </a:xfrm>
        </p:spPr>
        <p:txBody>
          <a:bodyPr anchor="t">
            <a:normAutofit/>
          </a:bodyPr>
          <a:lstStyle/>
          <a:p>
            <a:r>
              <a:rPr lang="en-US" sz="2200" dirty="0">
                <a:cs typeface="Calibri"/>
              </a:rPr>
              <a:t>The other available variables in this dataset are </a:t>
            </a:r>
            <a:r>
              <a:rPr lang="en-US" sz="2200" dirty="0" err="1">
                <a:cs typeface="Calibri"/>
              </a:rPr>
              <a:t>boolean</a:t>
            </a:r>
            <a:r>
              <a:rPr lang="en-US" sz="2200" dirty="0">
                <a:cs typeface="Calibri"/>
              </a:rPr>
              <a:t> or categorical, so there is not a lot of information we can gain from them. By separating by gender, though, we can see that women are less likely to be attacked as they get older.</a:t>
            </a:r>
            <a:endParaRPr lang="en-US" sz="2200" dirty="0"/>
          </a:p>
        </p:txBody>
      </p:sp>
      <p:pic>
        <p:nvPicPr>
          <p:cNvPr id="4" name="Picture 4" descr="Shape&#10;&#10;Description automatically generated">
            <a:extLst>
              <a:ext uri="{FF2B5EF4-FFF2-40B4-BE49-F238E27FC236}">
                <a16:creationId xmlns:a16="http://schemas.microsoft.com/office/drawing/2014/main" id="{5FD2FF3F-1664-AD19-E46F-3C319EEB69A1}"/>
              </a:ext>
            </a:extLst>
          </p:cNvPr>
          <p:cNvPicPr>
            <a:picLocks noChangeAspect="1"/>
          </p:cNvPicPr>
          <p:nvPr/>
        </p:nvPicPr>
        <p:blipFill>
          <a:blip r:embed="rId2"/>
          <a:stretch>
            <a:fillRect/>
          </a:stretch>
        </p:blipFill>
        <p:spPr>
          <a:xfrm>
            <a:off x="4654296" y="815449"/>
            <a:ext cx="6903720" cy="5227102"/>
          </a:xfrm>
          <a:prstGeom prst="rect">
            <a:avLst/>
          </a:prstGeom>
        </p:spPr>
      </p:pic>
    </p:spTree>
    <p:extLst>
      <p:ext uri="{BB962C8B-B14F-4D97-AF65-F5344CB8AC3E}">
        <p14:creationId xmlns:p14="http://schemas.microsoft.com/office/powerpoint/2010/main" val="249798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4972E-9ACF-F72F-8F28-DE31315C777C}"/>
              </a:ext>
            </a:extLst>
          </p:cNvPr>
          <p:cNvSpPr>
            <a:spLocks noGrp="1"/>
          </p:cNvSpPr>
          <p:nvPr>
            <p:ph type="title"/>
          </p:nvPr>
        </p:nvSpPr>
        <p:spPr>
          <a:xfrm>
            <a:off x="838200" y="365125"/>
            <a:ext cx="10515600" cy="1325563"/>
          </a:xfrm>
        </p:spPr>
        <p:txBody>
          <a:bodyPr>
            <a:normAutofit/>
          </a:bodyPr>
          <a:lstStyle/>
          <a:p>
            <a:r>
              <a:rPr lang="en-US" sz="5000">
                <a:cs typeface="Calibri Light"/>
              </a:rPr>
              <a:t>T-test for the age of victims due to Sex</a:t>
            </a:r>
            <a:endParaRPr lang="en-US" sz="50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941063-AE31-EA01-9498-747F5F1DF5E3}"/>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cs typeface="Calibri"/>
              </a:rPr>
              <a:t>Running an independent t-test on the means of male and female victim's age, we get a t-statistic of .8936, and a p-value of .3715. This tells us that there is a shown difference between the mean ages based on sex, larger than our variability would have predicted. But our p-value tells us that there is a large chance this could have happened randomly, so this finding is not statistically significant.</a:t>
            </a:r>
            <a:endParaRPr lang="en-US" sz="2200"/>
          </a:p>
        </p:txBody>
      </p:sp>
    </p:spTree>
    <p:extLst>
      <p:ext uri="{BB962C8B-B14F-4D97-AF65-F5344CB8AC3E}">
        <p14:creationId xmlns:p14="http://schemas.microsoft.com/office/powerpoint/2010/main" val="660700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6A89-F61A-95C0-BC88-F41B4E0DFA2B}"/>
              </a:ext>
            </a:extLst>
          </p:cNvPr>
          <p:cNvSpPr>
            <a:spLocks noGrp="1"/>
          </p:cNvSpPr>
          <p:nvPr>
            <p:ph type="title"/>
          </p:nvPr>
        </p:nvSpPr>
        <p:spPr>
          <a:xfrm>
            <a:off x="630936" y="639520"/>
            <a:ext cx="3429000" cy="1719072"/>
          </a:xfrm>
        </p:spPr>
        <p:txBody>
          <a:bodyPr anchor="b">
            <a:normAutofit/>
          </a:bodyPr>
          <a:lstStyle/>
          <a:p>
            <a:r>
              <a:rPr lang="en-US" sz="5400">
                <a:cs typeface="Calibri Light"/>
              </a:rPr>
              <a:t>Regression Analysis</a:t>
            </a:r>
            <a:endParaRPr lang="en-US" sz="540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AE3338B-E1D3-4769-98ED-2D9EE7C7EEED}"/>
              </a:ext>
            </a:extLst>
          </p:cNvPr>
          <p:cNvSpPr>
            <a:spLocks noGrp="1"/>
          </p:cNvSpPr>
          <p:nvPr>
            <p:ph idx="1"/>
          </p:nvPr>
        </p:nvSpPr>
        <p:spPr>
          <a:xfrm>
            <a:off x="630936" y="2807208"/>
            <a:ext cx="3429000" cy="3410712"/>
          </a:xfrm>
        </p:spPr>
        <p:txBody>
          <a:bodyPr anchor="t">
            <a:normAutofit/>
          </a:bodyPr>
          <a:lstStyle/>
          <a:p>
            <a:r>
              <a:rPr lang="en-US" sz="2200" dirty="0">
                <a:cs typeface="Calibri"/>
              </a:rPr>
              <a:t>For a regression analysis, I looked at Year as a predictor of Age of victim. </a:t>
            </a:r>
          </a:p>
          <a:p>
            <a:r>
              <a:rPr lang="en-US" sz="2200" dirty="0">
                <a:cs typeface="Calibri"/>
              </a:rPr>
              <a:t>R</a:t>
            </a:r>
            <a:r>
              <a:rPr lang="en-US" sz="2200" baseline="30000" dirty="0">
                <a:cs typeface="Calibri"/>
              </a:rPr>
              <a:t>2</a:t>
            </a:r>
            <a:r>
              <a:rPr lang="en-US" sz="2200" dirty="0">
                <a:cs typeface="Calibri"/>
              </a:rPr>
              <a:t> value is low, so there is not a lot of effect from Year on Age.</a:t>
            </a:r>
          </a:p>
          <a:p>
            <a:r>
              <a:rPr lang="en-US" sz="2200" dirty="0">
                <a:cs typeface="Calibri"/>
              </a:rPr>
              <a:t>Overall, this is not a reliable model to predict age of victims.</a:t>
            </a:r>
          </a:p>
        </p:txBody>
      </p:sp>
      <p:pic>
        <p:nvPicPr>
          <p:cNvPr id="4" name="Picture 4" descr="Graphical user interface&#10;&#10;Description automatically generated">
            <a:extLst>
              <a:ext uri="{FF2B5EF4-FFF2-40B4-BE49-F238E27FC236}">
                <a16:creationId xmlns:a16="http://schemas.microsoft.com/office/drawing/2014/main" id="{243B03D1-69BA-DABC-B7B9-3AAC9A055A53}"/>
              </a:ext>
            </a:extLst>
          </p:cNvPr>
          <p:cNvPicPr>
            <a:picLocks noChangeAspect="1"/>
          </p:cNvPicPr>
          <p:nvPr/>
        </p:nvPicPr>
        <p:blipFill>
          <a:blip r:embed="rId2"/>
          <a:stretch>
            <a:fillRect/>
          </a:stretch>
        </p:blipFill>
        <p:spPr>
          <a:xfrm>
            <a:off x="5352098" y="640080"/>
            <a:ext cx="5508116" cy="5577840"/>
          </a:xfrm>
          <a:prstGeom prst="rect">
            <a:avLst/>
          </a:prstGeom>
        </p:spPr>
      </p:pic>
    </p:spTree>
    <p:extLst>
      <p:ext uri="{BB962C8B-B14F-4D97-AF65-F5344CB8AC3E}">
        <p14:creationId xmlns:p14="http://schemas.microsoft.com/office/powerpoint/2010/main" val="227653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72FE-8869-80CE-B113-A82FD6D5CD77}"/>
              </a:ext>
            </a:extLst>
          </p:cNvPr>
          <p:cNvSpPr>
            <a:spLocks noGrp="1"/>
          </p:cNvSpPr>
          <p:nvPr>
            <p:ph type="title"/>
          </p:nvPr>
        </p:nvSpPr>
        <p:spPr/>
        <p:txBody>
          <a:bodyPr/>
          <a:lstStyle/>
          <a:p>
            <a:r>
              <a:rPr lang="en-US" dirty="0">
                <a:cs typeface="Calibri Light"/>
              </a:rPr>
              <a:t>Are shark attacks random?</a:t>
            </a:r>
            <a:endParaRPr lang="en-US" dirty="0"/>
          </a:p>
        </p:txBody>
      </p:sp>
      <p:sp>
        <p:nvSpPr>
          <p:cNvPr id="3" name="Content Placeholder 2">
            <a:extLst>
              <a:ext uri="{FF2B5EF4-FFF2-40B4-BE49-F238E27FC236}">
                <a16:creationId xmlns:a16="http://schemas.microsoft.com/office/drawing/2014/main" id="{7BACA1DA-AC6B-23D7-DAD8-3D1A552186D8}"/>
              </a:ext>
            </a:extLst>
          </p:cNvPr>
          <p:cNvSpPr>
            <a:spLocks noGrp="1"/>
          </p:cNvSpPr>
          <p:nvPr>
            <p:ph idx="1"/>
          </p:nvPr>
        </p:nvSpPr>
        <p:spPr/>
        <p:txBody>
          <a:bodyPr vert="horz" lIns="91440" tIns="45720" rIns="91440" bIns="45720" rtlCol="0" anchor="t">
            <a:normAutofit/>
          </a:bodyPr>
          <a:lstStyle/>
          <a:p>
            <a:r>
              <a:rPr lang="en-US" dirty="0">
                <a:cs typeface="Calibri"/>
              </a:rPr>
              <a:t>For this project, I want to consider whether there are specific trends or patterns in shark attack reports. Primarily, are there trends in types of sharks, ages of victims, or where the attacks take place?</a:t>
            </a:r>
            <a:endParaRPr lang="en-US" dirty="0"/>
          </a:p>
        </p:txBody>
      </p:sp>
    </p:spTree>
    <p:extLst>
      <p:ext uri="{BB962C8B-B14F-4D97-AF65-F5344CB8AC3E}">
        <p14:creationId xmlns:p14="http://schemas.microsoft.com/office/powerpoint/2010/main" val="36834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3D72-27B4-6E1C-4778-62795030BF07}"/>
              </a:ext>
            </a:extLst>
          </p:cNvPr>
          <p:cNvSpPr>
            <a:spLocks noGrp="1"/>
          </p:cNvSpPr>
          <p:nvPr>
            <p:ph type="title"/>
          </p:nvPr>
        </p:nvSpPr>
        <p:spPr/>
        <p:txBody>
          <a:bodyPr/>
          <a:lstStyle/>
          <a:p>
            <a:r>
              <a:rPr lang="en-US" dirty="0">
                <a:cs typeface="Calibri Light"/>
              </a:rPr>
              <a:t>Key Variables</a:t>
            </a:r>
            <a:endParaRPr lang="en-US" dirty="0"/>
          </a:p>
        </p:txBody>
      </p:sp>
      <p:sp>
        <p:nvSpPr>
          <p:cNvPr id="3" name="Content Placeholder 2">
            <a:extLst>
              <a:ext uri="{FF2B5EF4-FFF2-40B4-BE49-F238E27FC236}">
                <a16:creationId xmlns:a16="http://schemas.microsoft.com/office/drawing/2014/main" id="{A261AD3B-B6A2-71E9-C228-42375CF685EF}"/>
              </a:ext>
            </a:extLst>
          </p:cNvPr>
          <p:cNvSpPr>
            <a:spLocks noGrp="1"/>
          </p:cNvSpPr>
          <p:nvPr>
            <p:ph idx="1"/>
          </p:nvPr>
        </p:nvSpPr>
        <p:spPr/>
        <p:txBody>
          <a:bodyPr vert="horz" lIns="91440" tIns="45720" rIns="91440" bIns="45720" rtlCol="0" anchor="t">
            <a:normAutofit fontScale="92500"/>
          </a:bodyPr>
          <a:lstStyle/>
          <a:p>
            <a:r>
              <a:rPr lang="en-US" dirty="0">
                <a:cs typeface="Calibri"/>
              </a:rPr>
              <a:t>Year – Year of a reported attack</a:t>
            </a:r>
          </a:p>
          <a:p>
            <a:r>
              <a:rPr lang="en-US" dirty="0">
                <a:cs typeface="Calibri"/>
              </a:rPr>
              <a:t>Type – Type of attack (provoked, unprovoked, </a:t>
            </a:r>
            <a:r>
              <a:rPr lang="en-US" dirty="0" err="1">
                <a:cs typeface="Calibri"/>
              </a:rPr>
              <a:t>etc</a:t>
            </a:r>
            <a:r>
              <a:rPr lang="en-US" dirty="0">
                <a:cs typeface="Calibri"/>
              </a:rPr>
              <a:t>)</a:t>
            </a:r>
          </a:p>
          <a:p>
            <a:r>
              <a:rPr lang="en-US" dirty="0">
                <a:cs typeface="Calibri"/>
              </a:rPr>
              <a:t>Country – Country where the attack took place</a:t>
            </a:r>
          </a:p>
          <a:p>
            <a:r>
              <a:rPr lang="en-US" dirty="0">
                <a:cs typeface="Calibri"/>
              </a:rPr>
              <a:t>Area – Area in the country where the attack took place</a:t>
            </a:r>
          </a:p>
          <a:p>
            <a:r>
              <a:rPr lang="en-US" dirty="0">
                <a:cs typeface="Calibri"/>
              </a:rPr>
              <a:t>Activity – What activity was the victim partaking in at the time of the attack</a:t>
            </a:r>
          </a:p>
          <a:p>
            <a:r>
              <a:rPr lang="en-US" dirty="0">
                <a:cs typeface="Calibri"/>
              </a:rPr>
              <a:t>Fatal – Was the attack fatal (yes/no)</a:t>
            </a:r>
          </a:p>
          <a:p>
            <a:r>
              <a:rPr lang="en-US" dirty="0">
                <a:cs typeface="Calibri"/>
              </a:rPr>
              <a:t>Sex – Sex of the victim</a:t>
            </a:r>
          </a:p>
          <a:p>
            <a:r>
              <a:rPr lang="en-US" dirty="0">
                <a:cs typeface="Calibri"/>
              </a:rPr>
              <a:t>Age – Age of the victim</a:t>
            </a:r>
          </a:p>
          <a:p>
            <a:r>
              <a:rPr lang="en-US" dirty="0">
                <a:cs typeface="Calibri"/>
              </a:rPr>
              <a:t>Species – Species of shark that attacked</a:t>
            </a:r>
          </a:p>
        </p:txBody>
      </p:sp>
    </p:spTree>
    <p:extLst>
      <p:ext uri="{BB962C8B-B14F-4D97-AF65-F5344CB8AC3E}">
        <p14:creationId xmlns:p14="http://schemas.microsoft.com/office/powerpoint/2010/main" val="313883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244F1-5B18-A208-E3D8-4BBD1D93D742}"/>
              </a:ext>
            </a:extLst>
          </p:cNvPr>
          <p:cNvSpPr>
            <a:spLocks noGrp="1"/>
          </p:cNvSpPr>
          <p:nvPr>
            <p:ph type="title"/>
          </p:nvPr>
        </p:nvSpPr>
        <p:spPr>
          <a:xfrm>
            <a:off x="630936" y="639520"/>
            <a:ext cx="3429000" cy="1719072"/>
          </a:xfrm>
        </p:spPr>
        <p:txBody>
          <a:bodyPr anchor="b">
            <a:normAutofit/>
          </a:bodyPr>
          <a:lstStyle/>
          <a:p>
            <a:r>
              <a:rPr lang="en-US" sz="5400">
                <a:cs typeface="Calibri Light"/>
              </a:rPr>
              <a:t>Age</a:t>
            </a:r>
            <a:endParaRPr lang="en-US" sz="5400"/>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728F4B4-BB0D-0A90-74C0-3A6F4053AF48}"/>
              </a:ext>
            </a:extLst>
          </p:cNvPr>
          <p:cNvSpPr>
            <a:spLocks noGrp="1"/>
          </p:cNvSpPr>
          <p:nvPr>
            <p:ph idx="1"/>
          </p:nvPr>
        </p:nvSpPr>
        <p:spPr>
          <a:xfrm>
            <a:off x="630936" y="2807208"/>
            <a:ext cx="3429000" cy="3410712"/>
          </a:xfrm>
        </p:spPr>
        <p:txBody>
          <a:bodyPr anchor="t">
            <a:normAutofit/>
          </a:bodyPr>
          <a:lstStyle/>
          <a:p>
            <a:r>
              <a:rPr lang="en-US" sz="2200" dirty="0">
                <a:cs typeface="Calibri"/>
              </a:rPr>
              <a:t>There is a wide range of ages. They are all within reasonable human age ranges. The distribution is right-skewed, and the mean is 28 and the median is 24. There don't seem to be any outliers, but I did drop entries that were not numeric (</a:t>
            </a:r>
            <a:r>
              <a:rPr lang="en-US" sz="2200" dirty="0" err="1">
                <a:cs typeface="Calibri"/>
              </a:rPr>
              <a:t>ie</a:t>
            </a:r>
            <a:r>
              <a:rPr lang="en-US" sz="2200" dirty="0">
                <a:cs typeface="Calibri"/>
              </a:rPr>
              <a:t>: 'Teen')</a:t>
            </a:r>
            <a:endParaRPr lang="en-US" sz="2200" dirty="0"/>
          </a:p>
        </p:txBody>
      </p:sp>
      <p:pic>
        <p:nvPicPr>
          <p:cNvPr id="4" name="Picture 4" descr="Chart, histogram&#10;&#10;Description automatically generated">
            <a:extLst>
              <a:ext uri="{FF2B5EF4-FFF2-40B4-BE49-F238E27FC236}">
                <a16:creationId xmlns:a16="http://schemas.microsoft.com/office/drawing/2014/main" id="{2D35EDCE-62A0-8B8C-62D7-9D3604584782}"/>
              </a:ext>
            </a:extLst>
          </p:cNvPr>
          <p:cNvPicPr>
            <a:picLocks noChangeAspect="1"/>
          </p:cNvPicPr>
          <p:nvPr/>
        </p:nvPicPr>
        <p:blipFill>
          <a:blip r:embed="rId2"/>
          <a:stretch>
            <a:fillRect/>
          </a:stretch>
        </p:blipFill>
        <p:spPr>
          <a:xfrm>
            <a:off x="4663045" y="640080"/>
            <a:ext cx="6886222" cy="5577840"/>
          </a:xfrm>
          <a:prstGeom prst="rect">
            <a:avLst/>
          </a:prstGeom>
        </p:spPr>
      </p:pic>
    </p:spTree>
    <p:extLst>
      <p:ext uri="{BB962C8B-B14F-4D97-AF65-F5344CB8AC3E}">
        <p14:creationId xmlns:p14="http://schemas.microsoft.com/office/powerpoint/2010/main" val="347965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87283-BE0B-2265-3190-F8EFC01FC5C1}"/>
              </a:ext>
            </a:extLst>
          </p:cNvPr>
          <p:cNvSpPr>
            <a:spLocks noGrp="1"/>
          </p:cNvSpPr>
          <p:nvPr>
            <p:ph type="title"/>
          </p:nvPr>
        </p:nvSpPr>
        <p:spPr>
          <a:xfrm>
            <a:off x="630936" y="639520"/>
            <a:ext cx="3429000" cy="1719072"/>
          </a:xfrm>
        </p:spPr>
        <p:txBody>
          <a:bodyPr anchor="b">
            <a:normAutofit/>
          </a:bodyPr>
          <a:lstStyle/>
          <a:p>
            <a:r>
              <a:rPr lang="en-US" sz="5400" dirty="0">
                <a:cs typeface="Calibri Light"/>
              </a:rPr>
              <a:t>Year</a:t>
            </a:r>
            <a:endParaRPr lang="en-US" sz="5400" dirty="0"/>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E8B7B62-41F3-2A38-D97F-8F4EB4BB1B51}"/>
              </a:ext>
            </a:extLst>
          </p:cNvPr>
          <p:cNvSpPr>
            <a:spLocks noGrp="1"/>
          </p:cNvSpPr>
          <p:nvPr>
            <p:ph idx="1"/>
          </p:nvPr>
        </p:nvSpPr>
        <p:spPr>
          <a:xfrm>
            <a:off x="630936" y="2807208"/>
            <a:ext cx="3429000" cy="3410712"/>
          </a:xfrm>
        </p:spPr>
        <p:txBody>
          <a:bodyPr anchor="t">
            <a:normAutofit/>
          </a:bodyPr>
          <a:lstStyle/>
          <a:p>
            <a:r>
              <a:rPr lang="en-US" sz="2200" dirty="0">
                <a:cs typeface="Calibri"/>
              </a:rPr>
              <a:t>For this range, I chose to only look at 1900-present. There are other, earlier years, but they could have been potential errors (Some were in the 1700s). Reported attacks have been increasing, and the distribution is left-skewed, with the mean as 1982 and the median is 1994.</a:t>
            </a:r>
          </a:p>
        </p:txBody>
      </p:sp>
      <p:pic>
        <p:nvPicPr>
          <p:cNvPr id="4" name="Picture 4" descr="Chart, histogram&#10;&#10;Description automatically generated">
            <a:extLst>
              <a:ext uri="{FF2B5EF4-FFF2-40B4-BE49-F238E27FC236}">
                <a16:creationId xmlns:a16="http://schemas.microsoft.com/office/drawing/2014/main" id="{50BC71BB-84AB-46AB-B66B-5C247E3E27C5}"/>
              </a:ext>
            </a:extLst>
          </p:cNvPr>
          <p:cNvPicPr>
            <a:picLocks noChangeAspect="1"/>
          </p:cNvPicPr>
          <p:nvPr/>
        </p:nvPicPr>
        <p:blipFill>
          <a:blip r:embed="rId2"/>
          <a:stretch>
            <a:fillRect/>
          </a:stretch>
        </p:blipFill>
        <p:spPr>
          <a:xfrm>
            <a:off x="4663045" y="640080"/>
            <a:ext cx="6886222" cy="5577840"/>
          </a:xfrm>
          <a:prstGeom prst="rect">
            <a:avLst/>
          </a:prstGeom>
        </p:spPr>
      </p:pic>
    </p:spTree>
    <p:extLst>
      <p:ext uri="{BB962C8B-B14F-4D97-AF65-F5344CB8AC3E}">
        <p14:creationId xmlns:p14="http://schemas.microsoft.com/office/powerpoint/2010/main" val="18407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0BA85-8510-959F-2611-53D2A2488FE6}"/>
              </a:ext>
            </a:extLst>
          </p:cNvPr>
          <p:cNvSpPr>
            <a:spLocks noGrp="1"/>
          </p:cNvSpPr>
          <p:nvPr>
            <p:ph type="title"/>
          </p:nvPr>
        </p:nvSpPr>
        <p:spPr>
          <a:xfrm>
            <a:off x="838200" y="609600"/>
            <a:ext cx="3739341" cy="1330839"/>
          </a:xfrm>
        </p:spPr>
        <p:txBody>
          <a:bodyPr>
            <a:normAutofit/>
          </a:bodyPr>
          <a:lstStyle/>
          <a:p>
            <a:r>
              <a:rPr lang="en-US" dirty="0">
                <a:cs typeface="Calibri Light"/>
              </a:rPr>
              <a:t>Attack Type</a:t>
            </a:r>
            <a:endParaRPr lang="en-US" dirty="0"/>
          </a:p>
        </p:txBody>
      </p:sp>
      <p:sp>
        <p:nvSpPr>
          <p:cNvPr id="23" name="Content Placeholder 7">
            <a:extLst>
              <a:ext uri="{FF2B5EF4-FFF2-40B4-BE49-F238E27FC236}">
                <a16:creationId xmlns:a16="http://schemas.microsoft.com/office/drawing/2014/main" id="{4F899CD9-5B1F-80F0-6C69-BCE7813EDD2C}"/>
              </a:ext>
            </a:extLst>
          </p:cNvPr>
          <p:cNvSpPr>
            <a:spLocks noGrp="1"/>
          </p:cNvSpPr>
          <p:nvPr>
            <p:ph idx="1"/>
          </p:nvPr>
        </p:nvSpPr>
        <p:spPr>
          <a:xfrm>
            <a:off x="862366" y="2194102"/>
            <a:ext cx="3427001" cy="3908586"/>
          </a:xfrm>
        </p:spPr>
        <p:txBody>
          <a:bodyPr vert="horz" lIns="91440" tIns="45720" rIns="91440" bIns="45720" rtlCol="0" anchor="t">
            <a:normAutofit/>
          </a:bodyPr>
          <a:lstStyle/>
          <a:p>
            <a:r>
              <a:rPr lang="en-US" sz="2000" dirty="0">
                <a:cs typeface="Calibri"/>
              </a:rPr>
              <a:t>By far, most attacks are unprovoked. Some are provoked, and there are a few outlier that fall under "questionable", "unverified", etc.</a:t>
            </a:r>
          </a:p>
        </p:txBody>
      </p:sp>
      <p:pic>
        <p:nvPicPr>
          <p:cNvPr id="4" name="Picture 4" descr="A picture containing chart&#10;&#10;Description automatically generated">
            <a:extLst>
              <a:ext uri="{FF2B5EF4-FFF2-40B4-BE49-F238E27FC236}">
                <a16:creationId xmlns:a16="http://schemas.microsoft.com/office/drawing/2014/main" id="{DC081884-D389-0FE3-2EDE-1A78B3391CAF}"/>
              </a:ext>
            </a:extLst>
          </p:cNvPr>
          <p:cNvPicPr>
            <a:picLocks noChangeAspect="1"/>
          </p:cNvPicPr>
          <p:nvPr/>
        </p:nvPicPr>
        <p:blipFill>
          <a:blip r:embed="rId2"/>
          <a:stretch>
            <a:fillRect/>
          </a:stretch>
        </p:blipFill>
        <p:spPr>
          <a:xfrm>
            <a:off x="5445457" y="1612741"/>
            <a:ext cx="6155141" cy="3656258"/>
          </a:xfrm>
          <a:prstGeom prst="rect">
            <a:avLst/>
          </a:prstGeom>
        </p:spPr>
      </p:pic>
    </p:spTree>
    <p:extLst>
      <p:ext uri="{BB962C8B-B14F-4D97-AF65-F5344CB8AC3E}">
        <p14:creationId xmlns:p14="http://schemas.microsoft.com/office/powerpoint/2010/main" val="152508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CC5F17-D348-3C19-2DFC-DE4874A071FD}"/>
              </a:ext>
            </a:extLst>
          </p:cNvPr>
          <p:cNvSpPr>
            <a:spLocks noGrp="1"/>
          </p:cNvSpPr>
          <p:nvPr>
            <p:ph type="title"/>
          </p:nvPr>
        </p:nvSpPr>
        <p:spPr>
          <a:xfrm>
            <a:off x="1115568" y="548640"/>
            <a:ext cx="10168128" cy="1179576"/>
          </a:xfrm>
        </p:spPr>
        <p:txBody>
          <a:bodyPr>
            <a:normAutofit/>
          </a:bodyPr>
          <a:lstStyle/>
          <a:p>
            <a:r>
              <a:rPr lang="en-US" sz="4000">
                <a:cs typeface="Calibri Light"/>
              </a:rPr>
              <a:t>Activity</a:t>
            </a:r>
            <a:endParaRPr lang="en-US" sz="4000"/>
          </a:p>
        </p:txBody>
      </p:sp>
      <p:sp>
        <p:nvSpPr>
          <p:cNvPr id="28" name="Rectangle 2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10;&#10;Description automatically generated">
            <a:extLst>
              <a:ext uri="{FF2B5EF4-FFF2-40B4-BE49-F238E27FC236}">
                <a16:creationId xmlns:a16="http://schemas.microsoft.com/office/drawing/2014/main" id="{F133A0B0-DB17-F06A-26DC-36D5D0711C17}"/>
              </a:ext>
            </a:extLst>
          </p:cNvPr>
          <p:cNvPicPr>
            <a:picLocks noChangeAspect="1"/>
          </p:cNvPicPr>
          <p:nvPr/>
        </p:nvPicPr>
        <p:blipFill rotWithShape="1">
          <a:blip r:embed="rId2"/>
          <a:srcRect r="2" b="2433"/>
          <a:stretch/>
        </p:blipFill>
        <p:spPr>
          <a:xfrm>
            <a:off x="908304" y="2478024"/>
            <a:ext cx="6009855" cy="3694176"/>
          </a:xfrm>
          <a:prstGeom prst="rect">
            <a:avLst/>
          </a:prstGeom>
        </p:spPr>
      </p:pic>
      <p:sp>
        <p:nvSpPr>
          <p:cNvPr id="8" name="Content Placeholder 7">
            <a:extLst>
              <a:ext uri="{FF2B5EF4-FFF2-40B4-BE49-F238E27FC236}">
                <a16:creationId xmlns:a16="http://schemas.microsoft.com/office/drawing/2014/main" id="{01C15735-50AF-5502-DD94-7E57B9DEBE55}"/>
              </a:ext>
            </a:extLst>
          </p:cNvPr>
          <p:cNvSpPr>
            <a:spLocks noGrp="1"/>
          </p:cNvSpPr>
          <p:nvPr>
            <p:ph idx="1"/>
          </p:nvPr>
        </p:nvSpPr>
        <p:spPr>
          <a:xfrm>
            <a:off x="7411453" y="2478024"/>
            <a:ext cx="3872243" cy="3694176"/>
          </a:xfrm>
        </p:spPr>
        <p:txBody>
          <a:bodyPr anchor="ctr">
            <a:normAutofit/>
          </a:bodyPr>
          <a:lstStyle/>
          <a:p>
            <a:r>
              <a:rPr lang="en-US" sz="1800" dirty="0">
                <a:cs typeface="Calibri"/>
              </a:rPr>
              <a:t>This graph shows only the top 20 activities listed in the data. There are a lot of descriptions of activities, but these tend to be the most straightforward answers.</a:t>
            </a:r>
          </a:p>
          <a:p>
            <a:pPr marL="0" indent="0">
              <a:buNone/>
            </a:pPr>
            <a:endParaRPr lang="en-US" sz="1800" dirty="0">
              <a:cs typeface="Calibri"/>
            </a:endParaRPr>
          </a:p>
        </p:txBody>
      </p:sp>
    </p:spTree>
    <p:extLst>
      <p:ext uri="{BB962C8B-B14F-4D97-AF65-F5344CB8AC3E}">
        <p14:creationId xmlns:p14="http://schemas.microsoft.com/office/powerpoint/2010/main" val="405975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80350B-1B09-E892-DA0F-FFE85F6D13BD}"/>
              </a:ext>
            </a:extLst>
          </p:cNvPr>
          <p:cNvSpPr>
            <a:spLocks noGrp="1"/>
          </p:cNvSpPr>
          <p:nvPr>
            <p:ph type="title"/>
          </p:nvPr>
        </p:nvSpPr>
        <p:spPr>
          <a:xfrm>
            <a:off x="1115568" y="548640"/>
            <a:ext cx="10168128" cy="1179576"/>
          </a:xfrm>
        </p:spPr>
        <p:txBody>
          <a:bodyPr>
            <a:normAutofit/>
          </a:bodyPr>
          <a:lstStyle/>
          <a:p>
            <a:r>
              <a:rPr lang="en-US" sz="4000">
                <a:cs typeface="Calibri Light"/>
              </a:rPr>
              <a:t>Species</a:t>
            </a:r>
            <a:endParaRPr lang="en-US" sz="4000"/>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funnel chart&#10;&#10;Description automatically generated">
            <a:extLst>
              <a:ext uri="{FF2B5EF4-FFF2-40B4-BE49-F238E27FC236}">
                <a16:creationId xmlns:a16="http://schemas.microsoft.com/office/drawing/2014/main" id="{0F52E829-8ADA-9F6F-DAD3-2F7A2E48AE11}"/>
              </a:ext>
            </a:extLst>
          </p:cNvPr>
          <p:cNvPicPr>
            <a:picLocks noChangeAspect="1"/>
          </p:cNvPicPr>
          <p:nvPr/>
        </p:nvPicPr>
        <p:blipFill rotWithShape="1">
          <a:blip r:embed="rId2"/>
          <a:srcRect r="1465" b="-3"/>
          <a:stretch/>
        </p:blipFill>
        <p:spPr>
          <a:xfrm>
            <a:off x="908304" y="2478024"/>
            <a:ext cx="6009855" cy="3694176"/>
          </a:xfrm>
          <a:prstGeom prst="rect">
            <a:avLst/>
          </a:prstGeom>
        </p:spPr>
      </p:pic>
      <p:sp>
        <p:nvSpPr>
          <p:cNvPr id="8" name="Content Placeholder 7">
            <a:extLst>
              <a:ext uri="{FF2B5EF4-FFF2-40B4-BE49-F238E27FC236}">
                <a16:creationId xmlns:a16="http://schemas.microsoft.com/office/drawing/2014/main" id="{8C4C7EF3-7373-AD4A-1EE7-7A43D9CBCF26}"/>
              </a:ext>
            </a:extLst>
          </p:cNvPr>
          <p:cNvSpPr>
            <a:spLocks noGrp="1"/>
          </p:cNvSpPr>
          <p:nvPr>
            <p:ph idx="1"/>
          </p:nvPr>
        </p:nvSpPr>
        <p:spPr>
          <a:xfrm>
            <a:off x="7411453" y="2478024"/>
            <a:ext cx="3872243" cy="3694176"/>
          </a:xfrm>
        </p:spPr>
        <p:txBody>
          <a:bodyPr anchor="ctr">
            <a:normAutofit/>
          </a:bodyPr>
          <a:lstStyle/>
          <a:p>
            <a:r>
              <a:rPr lang="en-US" sz="1800" dirty="0">
                <a:cs typeface="Calibri"/>
              </a:rPr>
              <a:t>Shark species suffers from a similar problem. There are a lot of different descriptions of the kinds of sharks, and they don't tend to line up much outside of the top 3.</a:t>
            </a:r>
            <a:endParaRPr lang="en-US" sz="1800" dirty="0"/>
          </a:p>
        </p:txBody>
      </p:sp>
    </p:spTree>
    <p:extLst>
      <p:ext uri="{BB962C8B-B14F-4D97-AF65-F5344CB8AC3E}">
        <p14:creationId xmlns:p14="http://schemas.microsoft.com/office/powerpoint/2010/main" val="164885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EBCBA8E9-CD45-69C4-6C63-D68D86E0411A}"/>
              </a:ext>
            </a:extLst>
          </p:cNvPr>
          <p:cNvSpPr>
            <a:spLocks noGrp="1"/>
          </p:cNvSpPr>
          <p:nvPr>
            <p:ph type="title"/>
          </p:nvPr>
        </p:nvSpPr>
        <p:spPr>
          <a:xfrm>
            <a:off x="8016641" y="662400"/>
            <a:ext cx="3410309" cy="1492132"/>
          </a:xfrm>
        </p:spPr>
        <p:txBody>
          <a:bodyPr anchor="t">
            <a:normAutofit/>
          </a:bodyPr>
          <a:lstStyle/>
          <a:p>
            <a:r>
              <a:rPr lang="en-US" dirty="0">
                <a:cs typeface="Calibri Light"/>
              </a:rPr>
              <a:t>Sex</a:t>
            </a:r>
            <a:endParaRPr lang="en-US" dirty="0"/>
          </a:p>
        </p:txBody>
      </p:sp>
      <p:sp>
        <p:nvSpPr>
          <p:cNvPr id="17" name="Freeform: Shape 16">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794EAA70-152D-6F17-7135-258FF496C982}"/>
              </a:ext>
            </a:extLst>
          </p:cNvPr>
          <p:cNvPicPr>
            <a:picLocks noChangeAspect="1"/>
          </p:cNvPicPr>
          <p:nvPr/>
        </p:nvPicPr>
        <p:blipFill>
          <a:blip r:embed="rId2"/>
          <a:stretch>
            <a:fillRect/>
          </a:stretch>
        </p:blipFill>
        <p:spPr>
          <a:xfrm>
            <a:off x="927348" y="643469"/>
            <a:ext cx="5691300" cy="5571062"/>
          </a:xfrm>
          <a:prstGeom prst="rect">
            <a:avLst/>
          </a:prstGeom>
        </p:spPr>
      </p:pic>
      <p:sp>
        <p:nvSpPr>
          <p:cNvPr id="8" name="Content Placeholder 7">
            <a:extLst>
              <a:ext uri="{FF2B5EF4-FFF2-40B4-BE49-F238E27FC236}">
                <a16:creationId xmlns:a16="http://schemas.microsoft.com/office/drawing/2014/main" id="{CEAF226A-B3FA-1656-0384-4731095EA1EB}"/>
              </a:ext>
            </a:extLst>
          </p:cNvPr>
          <p:cNvSpPr>
            <a:spLocks noGrp="1"/>
          </p:cNvSpPr>
          <p:nvPr>
            <p:ph idx="1"/>
          </p:nvPr>
        </p:nvSpPr>
        <p:spPr>
          <a:xfrm>
            <a:off x="8016641" y="2286000"/>
            <a:ext cx="3410309" cy="3844800"/>
          </a:xfrm>
        </p:spPr>
        <p:txBody>
          <a:bodyPr vert="horz" lIns="91440" tIns="45720" rIns="91440" bIns="45720" rtlCol="0" anchor="t">
            <a:normAutofit/>
          </a:bodyPr>
          <a:lstStyle/>
          <a:p>
            <a:r>
              <a:rPr lang="en-US" sz="2000" dirty="0">
                <a:solidFill>
                  <a:schemeClr val="tx1">
                    <a:alpha val="60000"/>
                  </a:schemeClr>
                </a:solidFill>
                <a:cs typeface="Calibri"/>
              </a:rPr>
              <a:t>I also looked at the distribution of the sexes. I excluded outliers that were not M or F. Anything outside of that was a single entry, and probably a typo, rather than a description of gender. We can clearly see that males tend to be the victims.</a:t>
            </a:r>
            <a:endParaRPr lang="en-US" sz="2000" dirty="0">
              <a:solidFill>
                <a:schemeClr val="tx1">
                  <a:alpha val="60000"/>
                </a:schemeClr>
              </a:solidFill>
            </a:endParaRPr>
          </a:p>
        </p:txBody>
      </p:sp>
    </p:spTree>
    <p:extLst>
      <p:ext uri="{BB962C8B-B14F-4D97-AF65-F5344CB8AC3E}">
        <p14:creationId xmlns:p14="http://schemas.microsoft.com/office/powerpoint/2010/main" val="1185187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World Shark Bite Statistics</vt:lpstr>
      <vt:lpstr>Are shark attacks random?</vt:lpstr>
      <vt:lpstr>Key Variables</vt:lpstr>
      <vt:lpstr>Age</vt:lpstr>
      <vt:lpstr>Year</vt:lpstr>
      <vt:lpstr>Attack Type</vt:lpstr>
      <vt:lpstr>Activity</vt:lpstr>
      <vt:lpstr>Species</vt:lpstr>
      <vt:lpstr>Sex</vt:lpstr>
      <vt:lpstr>Fatal</vt:lpstr>
      <vt:lpstr>Descriptive Statistics</vt:lpstr>
      <vt:lpstr>Comparing PMFs</vt:lpstr>
      <vt:lpstr>CDF of Victim Ages</vt:lpstr>
      <vt:lpstr>Comparing Age Distribution to Normal Distribution</vt:lpstr>
      <vt:lpstr>Scatterplot of Year vs Age</vt:lpstr>
      <vt:lpstr>Scatterplot of Age vs Sex</vt:lpstr>
      <vt:lpstr>T-test for the age of victims due to Sex</vt:lpstr>
      <vt:lpstr>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296</cp:revision>
  <dcterms:created xsi:type="dcterms:W3CDTF">2022-08-13T00:07:13Z</dcterms:created>
  <dcterms:modified xsi:type="dcterms:W3CDTF">2022-08-13T15:16:32Z</dcterms:modified>
</cp:coreProperties>
</file>