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62" r:id="rId12"/>
    <p:sldId id="269" r:id="rId13"/>
    <p:sldId id="263" r:id="rId14"/>
    <p:sldId id="264" r:id="rId15"/>
    <p:sldId id="268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en-US" dirty="0" smtClean="0"/>
              <a:t>Unified Robotics II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Kurtis </a:t>
            </a:r>
            <a:r>
              <a:rPr lang="en-US" dirty="0" err="1" smtClean="0"/>
              <a:t>RickelmanN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Proposed Design</a:t>
            </a:r>
            <a:br>
              <a:rPr lang="en-US" dirty="0"/>
            </a:br>
            <a:r>
              <a:rPr lang="en-US" dirty="0" smtClean="0"/>
              <a:t>(Actuation &amp; Sensing)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27089"/>
            <a:ext cx="8946541" cy="4195481"/>
          </a:xfrm>
        </p:spPr>
        <p:txBody>
          <a:bodyPr/>
          <a:lstStyle/>
          <a:p>
            <a:r>
              <a:rPr lang="en-US" dirty="0" smtClean="0"/>
              <a:t>Logitech Camera</a:t>
            </a:r>
          </a:p>
          <a:p>
            <a:pPr lvl="1"/>
            <a:r>
              <a:rPr lang="en-US" dirty="0" smtClean="0"/>
              <a:t>Used to find the shapes and calculate the angles necessary for the pick</a:t>
            </a:r>
          </a:p>
          <a:p>
            <a:r>
              <a:rPr lang="en-US" dirty="0" err="1" smtClean="0"/>
              <a:t>Radient</a:t>
            </a:r>
            <a:r>
              <a:rPr lang="en-US" dirty="0" smtClean="0"/>
              <a:t> Servo Motors</a:t>
            </a:r>
          </a:p>
          <a:p>
            <a:pPr lvl="1"/>
            <a:r>
              <a:rPr lang="en-US" dirty="0" smtClean="0"/>
              <a:t>Used to rotate the base and two arms</a:t>
            </a:r>
          </a:p>
          <a:p>
            <a:pPr lvl="1"/>
            <a:r>
              <a:rPr lang="en-US" dirty="0" smtClean="0"/>
              <a:t>Integrated control circuit for accurate positioning</a:t>
            </a:r>
          </a:p>
          <a:p>
            <a:r>
              <a:rPr lang="en-US" dirty="0" smtClean="0"/>
              <a:t>Electromagnet</a:t>
            </a:r>
          </a:p>
          <a:p>
            <a:pPr lvl="1"/>
            <a:r>
              <a:rPr lang="en-US" dirty="0" smtClean="0"/>
              <a:t>Used to grab the metal shapes</a:t>
            </a:r>
          </a:p>
          <a:p>
            <a:r>
              <a:rPr lang="en-US" dirty="0" smtClean="0"/>
              <a:t>Arduino Mega</a:t>
            </a:r>
          </a:p>
          <a:p>
            <a:pPr lvl="1"/>
            <a:r>
              <a:rPr lang="en-US" dirty="0" smtClean="0"/>
              <a:t>Middleman between the camera/computer code and the servo angles</a:t>
            </a:r>
          </a:p>
        </p:txBody>
      </p:sp>
    </p:spTree>
    <p:extLst>
      <p:ext uri="{BB962C8B-B14F-4D97-AF65-F5344CB8AC3E}">
        <p14:creationId xmlns:p14="http://schemas.microsoft.com/office/powerpoint/2010/main" val="32886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99266"/>
              </p:ext>
            </p:extLst>
          </p:nvPr>
        </p:nvGraphicFramePr>
        <p:xfrm>
          <a:off x="646111" y="1497881"/>
          <a:ext cx="10842174" cy="4772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47">
                  <a:extLst>
                    <a:ext uri="{9D8B030D-6E8A-4147-A177-3AD203B41FA5}">
                      <a16:colId xmlns:a16="http://schemas.microsoft.com/office/drawing/2014/main" val="44731733"/>
                    </a:ext>
                  </a:extLst>
                </a:gridCol>
                <a:gridCol w="1814734">
                  <a:extLst>
                    <a:ext uri="{9D8B030D-6E8A-4147-A177-3AD203B41FA5}">
                      <a16:colId xmlns:a16="http://schemas.microsoft.com/office/drawing/2014/main" val="3788624894"/>
                    </a:ext>
                  </a:extLst>
                </a:gridCol>
                <a:gridCol w="3687263">
                  <a:extLst>
                    <a:ext uri="{9D8B030D-6E8A-4147-A177-3AD203B41FA5}">
                      <a16:colId xmlns:a16="http://schemas.microsoft.com/office/drawing/2014/main" val="3022770568"/>
                    </a:ext>
                  </a:extLst>
                </a:gridCol>
                <a:gridCol w="936265">
                  <a:extLst>
                    <a:ext uri="{9D8B030D-6E8A-4147-A177-3AD203B41FA5}">
                      <a16:colId xmlns:a16="http://schemas.microsoft.com/office/drawing/2014/main" val="2433969225"/>
                    </a:ext>
                  </a:extLst>
                </a:gridCol>
                <a:gridCol w="936265">
                  <a:extLst>
                    <a:ext uri="{9D8B030D-6E8A-4147-A177-3AD203B41FA5}">
                      <a16:colId xmlns:a16="http://schemas.microsoft.com/office/drawing/2014/main" val="2252986685"/>
                    </a:ext>
                  </a:extLst>
                </a:gridCol>
                <a:gridCol w="936265">
                  <a:extLst>
                    <a:ext uri="{9D8B030D-6E8A-4147-A177-3AD203B41FA5}">
                      <a16:colId xmlns:a16="http://schemas.microsoft.com/office/drawing/2014/main" val="2863077361"/>
                    </a:ext>
                  </a:extLst>
                </a:gridCol>
                <a:gridCol w="1618235">
                  <a:extLst>
                    <a:ext uri="{9D8B030D-6E8A-4147-A177-3AD203B41FA5}">
                      <a16:colId xmlns:a16="http://schemas.microsoft.com/office/drawing/2014/main" val="1448795598"/>
                    </a:ext>
                  </a:extLst>
                </a:gridCol>
              </a:tblGrid>
              <a:tr h="673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Sybsystem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Block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(each)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Quantity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Cost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Developer </a:t>
                      </a:r>
                      <a:r>
                        <a:rPr lang="en-US" sz="1200" u="none" strike="noStrike" dirty="0" smtClean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2992585979"/>
                  </a:ext>
                </a:extLst>
              </a:tr>
              <a:tr h="363181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1686867974"/>
                  </a:ext>
                </a:extLst>
              </a:tr>
              <a:tr h="2490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Software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Arduino Pick 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Arduino Code for robot to pick a shape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Free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Kurtis Rickelmann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1221332407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PC C# Pick 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 Code for robot to pick a shape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Free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Kurtis Rickelmann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1731393316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Arduino Pick n Place 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Arduino Code for robot to pick and place a shape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Free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Kurtis Rickelmann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254524939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PC C# Pick n Place 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 Code for robot to pick and place a shape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Free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Kurtis Rickelmann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1584331481"/>
                  </a:ext>
                </a:extLst>
              </a:tr>
              <a:tr h="2490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3578683477"/>
                  </a:ext>
                </a:extLst>
              </a:tr>
              <a:tr h="2490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Hardware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Robot Structure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Fiberglass and Wood for structure of the robot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$20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$20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Kurtis Rickelmann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4140518568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Servo Motor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Servo Motor for the rotation of the robot base and shoulder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$30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$60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Radient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1094890449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Servo Motor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Servo Motor for the rotation of the elbow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$25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$25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Radient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2567638013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Electromagnet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Electromagnet to pick up the metal shapes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$15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$15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1814494537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Arduino Mega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Arduino Dev board for controlling robot arm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$10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$10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Arduino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59171561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5V Power Supply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Power supply for the servo motors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1588591323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Lazy Susan Turntable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Turntable for the base of the robot to have easy rotation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N/A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1782782708"/>
                  </a:ext>
                </a:extLst>
              </a:tr>
              <a:tr h="249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USB Camera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Camera to capture picture of where the shapes 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$20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$20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Logitech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2150403121"/>
                  </a:ext>
                </a:extLst>
              </a:tr>
              <a:tr h="2490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668088075"/>
                  </a:ext>
                </a:extLst>
              </a:tr>
              <a:tr h="2490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</a:t>
                      </a:r>
                      <a:r>
                        <a:rPr lang="en-US" sz="800" u="none" strike="noStrike" dirty="0" smtClean="0">
                          <a:effectLst/>
                        </a:rPr>
                        <a:t>164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b"/>
                </a:tc>
                <a:extLst>
                  <a:ext uri="{0D108BD9-81ED-4DB2-BD59-A6C34878D82A}">
                    <a16:rowId xmlns:a16="http://schemas.microsoft.com/office/drawing/2014/main" val="280644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original budget cap: $100</a:t>
            </a:r>
          </a:p>
          <a:p>
            <a:r>
              <a:rPr lang="en-US" dirty="0" smtClean="0"/>
              <a:t>Total Money Spent: </a:t>
            </a:r>
            <a:r>
              <a:rPr lang="en-US" smtClean="0"/>
              <a:t>$164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Reasons for going over my budget</a:t>
            </a:r>
          </a:p>
          <a:p>
            <a:pPr lvl="1"/>
            <a:r>
              <a:rPr lang="en-US" dirty="0" smtClean="0"/>
              <a:t>Servos were bought in stores vs online (servos alone were $85)</a:t>
            </a:r>
          </a:p>
          <a:p>
            <a:pPr lvl="1"/>
            <a:r>
              <a:rPr lang="en-US" dirty="0" smtClean="0"/>
              <a:t>Turntable may not have been necessary</a:t>
            </a:r>
          </a:p>
          <a:p>
            <a:pPr lvl="1"/>
            <a:r>
              <a:rPr lang="en-US" dirty="0" smtClean="0"/>
              <a:t>Could have used scrap wood for free</a:t>
            </a:r>
          </a:p>
        </p:txBody>
      </p:sp>
    </p:spTree>
    <p:extLst>
      <p:ext uri="{BB962C8B-B14F-4D97-AF65-F5344CB8AC3E}">
        <p14:creationId xmlns:p14="http://schemas.microsoft.com/office/powerpoint/2010/main" val="24574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problems with prototype testing</a:t>
            </a:r>
          </a:p>
          <a:p>
            <a:endParaRPr lang="en-US" dirty="0"/>
          </a:p>
          <a:p>
            <a:r>
              <a:rPr lang="en-US" dirty="0" smtClean="0"/>
              <a:t>I introduced different offsets in my code for better accuracy</a:t>
            </a:r>
          </a:p>
          <a:p>
            <a:endParaRPr lang="en-US" dirty="0"/>
          </a:p>
          <a:p>
            <a:r>
              <a:rPr lang="en-US" dirty="0" smtClean="0"/>
              <a:t>After much debugging and testing, I was able to fine-tune the code</a:t>
            </a:r>
          </a:p>
          <a:p>
            <a:endParaRPr lang="en-US" dirty="0"/>
          </a:p>
          <a:p>
            <a:r>
              <a:rPr lang="en-US" dirty="0" smtClean="0"/>
              <a:t>Positive results will eventually come from the prototype if time and effort are put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more time in the design and planning stages than the construction and programming stages</a:t>
            </a:r>
          </a:p>
          <a:p>
            <a:pPr lvl="1"/>
            <a:r>
              <a:rPr lang="en-US" dirty="0" smtClean="0"/>
              <a:t>Many problems could have been prevented</a:t>
            </a:r>
          </a:p>
          <a:p>
            <a:pPr lvl="1"/>
            <a:r>
              <a:rPr lang="en-US" dirty="0" smtClean="0"/>
              <a:t>Items would have been ordered on time</a:t>
            </a:r>
          </a:p>
          <a:p>
            <a:pPr lvl="1"/>
            <a:r>
              <a:rPr lang="en-US" dirty="0" smtClean="0"/>
              <a:t>Overall would have caused less stress</a:t>
            </a:r>
          </a:p>
          <a:p>
            <a:endParaRPr lang="en-US" dirty="0" smtClean="0"/>
          </a:p>
          <a:p>
            <a:r>
              <a:rPr lang="en-US" dirty="0" smtClean="0"/>
              <a:t>Order quality parts, not the cheapest ones I can find</a:t>
            </a:r>
          </a:p>
          <a:p>
            <a:pPr lvl="1"/>
            <a:r>
              <a:rPr lang="en-US" dirty="0" smtClean="0"/>
              <a:t>Servo Problems</a:t>
            </a:r>
          </a:p>
          <a:p>
            <a:pPr lvl="1"/>
            <a:r>
              <a:rPr lang="en-US" dirty="0" smtClean="0"/>
              <a:t>First electromagnet was very weak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5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extra parts in case of part failure</a:t>
            </a:r>
          </a:p>
          <a:p>
            <a:pPr lvl="1"/>
            <a:r>
              <a:rPr lang="en-US" dirty="0" smtClean="0"/>
              <a:t>Servo Breaking</a:t>
            </a:r>
          </a:p>
          <a:p>
            <a:endParaRPr lang="en-US" dirty="0"/>
          </a:p>
          <a:p>
            <a:r>
              <a:rPr lang="en-US" dirty="0" smtClean="0"/>
              <a:t>Design with some wiggle room</a:t>
            </a:r>
          </a:p>
          <a:p>
            <a:pPr lvl="1"/>
            <a:r>
              <a:rPr lang="en-US" dirty="0" smtClean="0"/>
              <a:t>Barely reaches the corners</a:t>
            </a:r>
          </a:p>
          <a:p>
            <a:endParaRPr lang="en-US" dirty="0"/>
          </a:p>
          <a:p>
            <a:r>
              <a:rPr lang="en-US" dirty="0" smtClean="0"/>
              <a:t>Expect things to go wrong</a:t>
            </a:r>
          </a:p>
          <a:p>
            <a:pPr lvl="1"/>
            <a:r>
              <a:rPr lang="en-US" dirty="0" smtClean="0"/>
              <a:t>They always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working on future projects as early as possible</a:t>
            </a:r>
          </a:p>
          <a:p>
            <a:pPr lvl="1"/>
            <a:r>
              <a:rPr lang="en-US" dirty="0" smtClean="0"/>
              <a:t>And continue to work on them throughout their development time</a:t>
            </a:r>
          </a:p>
          <a:p>
            <a:pPr lvl="1"/>
            <a:endParaRPr lang="en-US" dirty="0"/>
          </a:p>
          <a:p>
            <a:r>
              <a:rPr lang="en-US" dirty="0" smtClean="0"/>
              <a:t>Don’t trust shipping times, order early</a:t>
            </a:r>
          </a:p>
          <a:p>
            <a:pPr lvl="1"/>
            <a:r>
              <a:rPr lang="en-US" dirty="0" smtClean="0"/>
              <a:t>I had a couple close calls with parts coming on time</a:t>
            </a:r>
          </a:p>
          <a:p>
            <a:pPr lvl="1"/>
            <a:endParaRPr lang="en-US" dirty="0"/>
          </a:p>
          <a:p>
            <a:r>
              <a:rPr lang="en-US" dirty="0" smtClean="0"/>
              <a:t>Balance work time and school time better</a:t>
            </a:r>
          </a:p>
          <a:p>
            <a:pPr lvl="1"/>
            <a:r>
              <a:rPr lang="en-US" dirty="0" smtClean="0"/>
              <a:t>Didn’t manage my time away from work well enough</a:t>
            </a:r>
          </a:p>
        </p:txBody>
      </p:sp>
    </p:spTree>
    <p:extLst>
      <p:ext uri="{BB962C8B-B14F-4D97-AF65-F5344CB8AC3E}">
        <p14:creationId xmlns:p14="http://schemas.microsoft.com/office/powerpoint/2010/main" val="13372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the Project 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status checkpoints throughout the semester</a:t>
            </a:r>
          </a:p>
          <a:p>
            <a:endParaRPr lang="en-US" dirty="0"/>
          </a:p>
          <a:p>
            <a:r>
              <a:rPr lang="en-US" dirty="0" smtClean="0"/>
              <a:t>Use some Computer Science homework for the robot arm</a:t>
            </a:r>
          </a:p>
          <a:p>
            <a:pPr lvl="1"/>
            <a:r>
              <a:rPr lang="en-US" dirty="0" smtClean="0"/>
              <a:t>Instead of so much lane following homework</a:t>
            </a:r>
          </a:p>
          <a:p>
            <a:endParaRPr lang="en-US" dirty="0"/>
          </a:p>
          <a:p>
            <a:r>
              <a:rPr lang="en-US" dirty="0" smtClean="0"/>
              <a:t>Keep the project simple yet complex</a:t>
            </a:r>
          </a:p>
          <a:p>
            <a:pPr lvl="1"/>
            <a:r>
              <a:rPr lang="en-US" dirty="0" smtClean="0"/>
              <a:t>Yellow detection seemed unnecessary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Fun, </a:t>
            </a:r>
            <a:r>
              <a:rPr lang="en-US" dirty="0"/>
              <a:t>c</a:t>
            </a:r>
            <a:r>
              <a:rPr lang="en-US" dirty="0" smtClean="0"/>
              <a:t>hallenging problem</a:t>
            </a:r>
          </a:p>
          <a:p>
            <a:r>
              <a:rPr lang="en-US" dirty="0" smtClean="0"/>
              <a:t>Time management is key</a:t>
            </a:r>
          </a:p>
          <a:p>
            <a:r>
              <a:rPr lang="en-US" dirty="0" smtClean="0"/>
              <a:t>Overall it was a success as I learned an incredible amount from this</a:t>
            </a:r>
          </a:p>
          <a:p>
            <a:r>
              <a:rPr lang="en-US" dirty="0" smtClean="0"/>
              <a:t>Perhaps there should be more status checkpoints</a:t>
            </a:r>
          </a:p>
          <a:p>
            <a:r>
              <a:rPr lang="en-US" dirty="0" smtClean="0"/>
              <a:t>Some CS homework should be directly related to the robot arm</a:t>
            </a:r>
          </a:p>
          <a:p>
            <a:r>
              <a:rPr lang="en-US" dirty="0" smtClean="0"/>
              <a:t>Low college student budget can be hard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build a fully automated robotic system that performs a pick-and-place operation.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Identify metal squares and triangles on a white surface 12 inches away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Pick the parts with the robot arm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Sort the parts into two distinct piles on either side of the robot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355682" cy="4195481"/>
          </a:xfrm>
        </p:spPr>
        <p:txBody>
          <a:bodyPr/>
          <a:lstStyle/>
          <a:p>
            <a:r>
              <a:rPr lang="en-US" dirty="0" smtClean="0"/>
              <a:t>OWI Robotic Arm (~$50)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8"/>
            <a:r>
              <a:rPr lang="en-US" sz="2000" dirty="0" err="1" smtClean="0"/>
              <a:t>MeArm</a:t>
            </a:r>
            <a:r>
              <a:rPr lang="en-US" sz="2000" dirty="0" smtClean="0"/>
              <a:t> Robot Arm (~$40 w/out controller)</a:t>
            </a:r>
          </a:p>
          <a:p>
            <a:endParaRPr lang="en-US" dirty="0"/>
          </a:p>
        </p:txBody>
      </p:sp>
      <p:pic>
        <p:nvPicPr>
          <p:cNvPr id="1028" name="Picture 4" descr="Image result for owl robot 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41" y="1379405"/>
            <a:ext cx="3266894" cy="326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earm robot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5" y="3355574"/>
            <a:ext cx="4313212" cy="323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robots in the previous slide are very popular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Ease of Use</a:t>
            </a:r>
          </a:p>
          <a:p>
            <a:endParaRPr lang="en-US" dirty="0"/>
          </a:p>
          <a:p>
            <a:r>
              <a:rPr lang="en-US" dirty="0" smtClean="0"/>
              <a:t>My goals after researching</a:t>
            </a:r>
          </a:p>
          <a:p>
            <a:pPr lvl="1"/>
            <a:r>
              <a:rPr lang="en-US" dirty="0" smtClean="0"/>
              <a:t>Simple Design and Simple Mechanical “Skeleton”</a:t>
            </a:r>
          </a:p>
          <a:p>
            <a:pPr lvl="1"/>
            <a:r>
              <a:rPr lang="en-US" dirty="0" smtClean="0"/>
              <a:t>Easy to change the program </a:t>
            </a:r>
            <a:r>
              <a:rPr lang="en-US" dirty="0"/>
              <a:t>w</a:t>
            </a:r>
            <a:r>
              <a:rPr lang="en-US" dirty="0" smtClean="0"/>
              <a:t>hen necessary</a:t>
            </a:r>
          </a:p>
          <a:p>
            <a:pPr lvl="1"/>
            <a:r>
              <a:rPr lang="en-US" dirty="0" smtClean="0"/>
              <a:t>Use of quality parts at a good price (preferably under $100 in total)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 Considered</a:t>
            </a:r>
            <a:br>
              <a:rPr lang="en-US" dirty="0" smtClean="0"/>
            </a:br>
            <a:r>
              <a:rPr lang="en-US" dirty="0" smtClean="0"/>
              <a:t>(Different from my design)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557258" cy="4195481"/>
          </a:xfrm>
        </p:spPr>
        <p:txBody>
          <a:bodyPr/>
          <a:lstStyle/>
          <a:p>
            <a:r>
              <a:rPr lang="en-US" dirty="0" smtClean="0"/>
              <a:t>2 DOF robot similar to </a:t>
            </a:r>
            <a:r>
              <a:rPr lang="en-US" dirty="0" err="1" smtClean="0"/>
              <a:t>Torsten’s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 DOF robot with one servo and a linear actuator</a:t>
            </a:r>
          </a:p>
        </p:txBody>
      </p:sp>
      <p:pic>
        <p:nvPicPr>
          <p:cNvPr id="3076" name="Picture 4" descr="Image result for 2 dof robot 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09" y="1926217"/>
            <a:ext cx="3728448" cy="17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009" y="3944983"/>
            <a:ext cx="3767766" cy="22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Proposed Design</a:t>
            </a:r>
            <a:br>
              <a:rPr lang="en-US" dirty="0" smtClean="0"/>
            </a:br>
            <a:r>
              <a:rPr lang="en-US" dirty="0" smtClean="0"/>
              <a:t>(Design 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774" y="2253215"/>
            <a:ext cx="418788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CAD Model shown to the right</a:t>
            </a:r>
          </a:p>
          <a:p>
            <a:endParaRPr lang="en-US" dirty="0" smtClean="0"/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3 Servo Motors</a:t>
            </a:r>
          </a:p>
          <a:p>
            <a:pPr lvl="1"/>
            <a:r>
              <a:rPr lang="en-US" dirty="0" smtClean="0"/>
              <a:t>Arduino Mega</a:t>
            </a:r>
          </a:p>
          <a:p>
            <a:pPr lvl="1"/>
            <a:r>
              <a:rPr lang="en-US" dirty="0" smtClean="0"/>
              <a:t>12V Electromagnet</a:t>
            </a:r>
          </a:p>
          <a:p>
            <a:pPr lvl="1"/>
            <a:r>
              <a:rPr lang="en-US" dirty="0" smtClean="0"/>
              <a:t>5V Power Supply</a:t>
            </a:r>
          </a:p>
          <a:p>
            <a:pPr lvl="1"/>
            <a:r>
              <a:rPr lang="en-US" dirty="0" smtClean="0"/>
              <a:t>12v Battery</a:t>
            </a:r>
          </a:p>
          <a:p>
            <a:pPr lvl="1"/>
            <a:r>
              <a:rPr lang="en-US" dirty="0" smtClean="0"/>
              <a:t>Logitech Camera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55" y="1637210"/>
            <a:ext cx="5838226" cy="45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Proposed Design</a:t>
            </a:r>
            <a:br>
              <a:rPr lang="en-US" dirty="0"/>
            </a:br>
            <a:r>
              <a:rPr lang="en-US" dirty="0" smtClean="0"/>
              <a:t>(Why I Chose This Design)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 liked the mechanical design of the OWI robot kit</a:t>
            </a:r>
          </a:p>
          <a:p>
            <a:endParaRPr lang="en-US" dirty="0"/>
          </a:p>
          <a:p>
            <a:r>
              <a:rPr lang="en-US" dirty="0" smtClean="0"/>
              <a:t>The design is simple yet it is sufficient enough to get the job done</a:t>
            </a:r>
          </a:p>
          <a:p>
            <a:endParaRPr lang="en-US" dirty="0"/>
          </a:p>
          <a:p>
            <a:r>
              <a:rPr lang="en-US" dirty="0" smtClean="0"/>
              <a:t>It was pretty easy to construct/assemble.</a:t>
            </a:r>
          </a:p>
          <a:p>
            <a:endParaRPr lang="en-US" dirty="0"/>
          </a:p>
          <a:p>
            <a:r>
              <a:rPr lang="en-US" dirty="0" smtClean="0"/>
              <a:t>All the parts are readily available (for the most part)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Proposed Design</a:t>
            </a:r>
            <a:br>
              <a:rPr lang="en-US" dirty="0"/>
            </a:br>
            <a:r>
              <a:rPr lang="en-US" dirty="0" smtClean="0"/>
              <a:t>(Mechanical Design)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11591" cy="4195481"/>
          </a:xfrm>
        </p:spPr>
        <p:txBody>
          <a:bodyPr/>
          <a:lstStyle/>
          <a:p>
            <a:r>
              <a:rPr lang="en-US" dirty="0" smtClean="0"/>
              <a:t>Rotating base with a lazy </a:t>
            </a:r>
            <a:r>
              <a:rPr lang="en-US" dirty="0"/>
              <a:t>S</a:t>
            </a:r>
            <a:r>
              <a:rPr lang="en-US" dirty="0" smtClean="0"/>
              <a:t>usan turntable to reduce the torque needed to turn the base.</a:t>
            </a:r>
          </a:p>
          <a:p>
            <a:pPr lvl="1"/>
            <a:r>
              <a:rPr lang="en-US" dirty="0" smtClean="0"/>
              <a:t>Powered by a </a:t>
            </a:r>
            <a:r>
              <a:rPr lang="en-US" dirty="0" err="1" smtClean="0"/>
              <a:t>Radient</a:t>
            </a:r>
            <a:r>
              <a:rPr lang="en-US" dirty="0" smtClean="0"/>
              <a:t> Servo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Arms of same length made of Fiberglass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Also powered by </a:t>
            </a:r>
            <a:r>
              <a:rPr lang="en-US" dirty="0" err="1" smtClean="0"/>
              <a:t>Radient</a:t>
            </a:r>
            <a:r>
              <a:rPr lang="en-US" dirty="0" smtClean="0"/>
              <a:t> Servos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306" y="1152983"/>
            <a:ext cx="4670954" cy="2586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508" y="3955455"/>
            <a:ext cx="3088549" cy="26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Proposed Design</a:t>
            </a:r>
            <a:br>
              <a:rPr lang="en-US" dirty="0"/>
            </a:br>
            <a:r>
              <a:rPr lang="en-US" dirty="0" smtClean="0"/>
              <a:t>(Calculations)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83" y="2016467"/>
            <a:ext cx="4249946" cy="3611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26" y="2010003"/>
            <a:ext cx="3443017" cy="3618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2526" y="5878286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of base rotation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9383" y="5860897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Angle of arms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1303</TotalTime>
  <Words>867</Words>
  <Application>Microsoft Office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Unified Robotics II Term Project</vt:lpstr>
      <vt:lpstr>Project Objective Description</vt:lpstr>
      <vt:lpstr>Market Research</vt:lpstr>
      <vt:lpstr>Market Research</vt:lpstr>
      <vt:lpstr>Designs Considered (Different from my design)</vt:lpstr>
      <vt:lpstr>Final Proposed Design (Design Overview)</vt:lpstr>
      <vt:lpstr>Final Proposed Design (Why I Chose This Design)</vt:lpstr>
      <vt:lpstr>Final Proposed Design (Mechanical Design)</vt:lpstr>
      <vt:lpstr>Final Proposed Design (Calculations)</vt:lpstr>
      <vt:lpstr>Final Proposed Design (Actuation &amp; Sensing)</vt:lpstr>
      <vt:lpstr>Budget</vt:lpstr>
      <vt:lpstr>Budget (cont.)</vt:lpstr>
      <vt:lpstr>Prototype Results</vt:lpstr>
      <vt:lpstr>Lessons Learned</vt:lpstr>
      <vt:lpstr>Lessons Learned (cont.)</vt:lpstr>
      <vt:lpstr>Recommendations for Myself</vt:lpstr>
      <vt:lpstr>Recommendations for the Project Going Forward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Robotics II Term Project</dc:title>
  <dc:creator>Windows User</dc:creator>
  <cp:lastModifiedBy>Windows User</cp:lastModifiedBy>
  <cp:revision>69</cp:revision>
  <dcterms:created xsi:type="dcterms:W3CDTF">2016-12-06T22:15:59Z</dcterms:created>
  <dcterms:modified xsi:type="dcterms:W3CDTF">2016-12-07T19:59:02Z</dcterms:modified>
</cp:coreProperties>
</file>