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72" r:id="rId11"/>
    <p:sldId id="273" r:id="rId12"/>
    <p:sldId id="263" r:id="rId13"/>
    <p:sldId id="278" r:id="rId14"/>
    <p:sldId id="279" r:id="rId15"/>
    <p:sldId id="280" r:id="rId16"/>
    <p:sldId id="271" r:id="rId17"/>
    <p:sldId id="274" r:id="rId18"/>
    <p:sldId id="275" r:id="rId19"/>
    <p:sldId id="277" r:id="rId20"/>
    <p:sldId id="281" r:id="rId21"/>
    <p:sldId id="276" r:id="rId22"/>
    <p:sldId id="265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4" d="100"/>
          <a:sy n="84" d="100"/>
        </p:scale>
        <p:origin x="222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6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mbedded_system" TargetMode="External"/><Relationship Id="rId2" Type="http://schemas.openxmlformats.org/officeDocument/2006/relationships/hyperlink" Target="http://internetofthingsagenda.techtarget.com/definition/embedded-syst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archlinux.org/index.php/SSMTP" TargetMode="External"/><Relationship Id="rId4" Type="http://schemas.openxmlformats.org/officeDocument/2006/relationships/hyperlink" Target="https://www.raspberrypi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Raspberry Pi Embedded Application in C++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capture, motion detection, and Mms messages</a:t>
            </a:r>
          </a:p>
          <a:p>
            <a:r>
              <a:rPr lang="en-US" sz="1800" dirty="0"/>
              <a:t>By: </a:t>
            </a:r>
            <a:r>
              <a:rPr lang="en-US" sz="1800" dirty="0" err="1"/>
              <a:t>braden</a:t>
            </a:r>
            <a:r>
              <a:rPr lang="en-US" sz="1800" dirty="0"/>
              <a:t> Roberts and Katrina Mehring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438129" cy="1611066"/>
          </a:xfrm>
        </p:spPr>
        <p:txBody>
          <a:bodyPr>
            <a:normAutofit fontScale="90000"/>
          </a:bodyPr>
          <a:lstStyle/>
          <a:p>
            <a:r>
              <a:rPr lang="en-US" dirty="0"/>
              <a:t>Our Project </a:t>
            </a:r>
            <a:br>
              <a:rPr lang="en-US" dirty="0"/>
            </a:br>
            <a:r>
              <a:rPr lang="en-US" sz="2400" dirty="0"/>
              <a:t>-</a:t>
            </a:r>
            <a:r>
              <a:rPr lang="en-US" dirty="0"/>
              <a:t> </a:t>
            </a:r>
            <a:r>
              <a:rPr lang="en-US" sz="2400" dirty="0"/>
              <a:t>Image Capture triggered by Motion Detection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PIR (Pyroelectric InfraRed) Sensor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33" y="1885703"/>
            <a:ext cx="5469074" cy="44624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071358"/>
            <a:ext cx="530522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57200"/>
            <a:ext cx="10360501" cy="1173163"/>
          </a:xfrm>
        </p:spPr>
        <p:txBody>
          <a:bodyPr>
            <a:normAutofit/>
          </a:bodyPr>
          <a:lstStyle/>
          <a:p>
            <a:r>
              <a:rPr lang="en-US" dirty="0"/>
              <a:t>Our Project </a:t>
            </a:r>
            <a:br>
              <a:rPr lang="en-US" dirty="0"/>
            </a:br>
            <a:r>
              <a:rPr lang="en-US" sz="2400" dirty="0"/>
              <a:t>-</a:t>
            </a:r>
            <a:r>
              <a:rPr lang="en-US" dirty="0"/>
              <a:t> </a:t>
            </a:r>
            <a:r>
              <a:rPr lang="en-US" sz="2400" dirty="0"/>
              <a:t>Image Capture triggered by Motion Detection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Camera Module</a:t>
            </a:r>
          </a:p>
          <a:p>
            <a:r>
              <a:rPr lang="en-US" dirty="0"/>
              <a:t>5 Megapixel </a:t>
            </a:r>
          </a:p>
          <a:p>
            <a:r>
              <a:rPr lang="en-US" dirty="0"/>
              <a:t>Still picture resolution of     2592 x 1944</a:t>
            </a:r>
          </a:p>
          <a:p>
            <a:r>
              <a:rPr lang="en-US" dirty="0"/>
              <a:t>Max video resolution of 1080p</a:t>
            </a:r>
          </a:p>
          <a:p>
            <a:r>
              <a:rPr lang="en-US" dirty="0"/>
              <a:t>Max frame rate of 30fps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706880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Cstdlib</a:t>
            </a:r>
            <a:endParaRPr lang="en-US" dirty="0"/>
          </a:p>
          <a:p>
            <a:pPr lvl="1"/>
            <a:r>
              <a:rPr lang="en-US" dirty="0"/>
              <a:t>Used for the “system()” Command</a:t>
            </a:r>
          </a:p>
          <a:p>
            <a:pPr marL="377886" lvl="1" indent="0">
              <a:buNone/>
            </a:pPr>
            <a:endParaRPr lang="en-US" dirty="0"/>
          </a:p>
          <a:p>
            <a:r>
              <a:rPr lang="en-US" dirty="0" err="1"/>
              <a:t>WiringPi</a:t>
            </a:r>
            <a:endParaRPr lang="en-US" dirty="0"/>
          </a:p>
          <a:p>
            <a:pPr lvl="1"/>
            <a:r>
              <a:rPr lang="en-US" dirty="0"/>
              <a:t>C++ library designed to interface with hardware on the Raspberry Pi.</a:t>
            </a:r>
          </a:p>
          <a:p>
            <a:pPr lvl="2"/>
            <a:r>
              <a:rPr lang="en-US" dirty="0" err="1"/>
              <a:t>wiringPiSetup</a:t>
            </a:r>
            <a:r>
              <a:rPr lang="en-US" dirty="0"/>
              <a:t>() – call at beginning of program to initialize the device</a:t>
            </a:r>
          </a:p>
          <a:p>
            <a:pPr lvl="2"/>
            <a:r>
              <a:rPr lang="en-US" dirty="0" err="1"/>
              <a:t>pinMode</a:t>
            </a:r>
            <a:r>
              <a:rPr lang="en-US" dirty="0"/>
              <a:t>(0,INPUT) -  setup Pin 0 as an input pin</a:t>
            </a:r>
          </a:p>
          <a:p>
            <a:pPr lvl="2"/>
            <a:r>
              <a:rPr lang="en-US" dirty="0" err="1"/>
              <a:t>digitalRead</a:t>
            </a:r>
            <a:r>
              <a:rPr lang="en-US" dirty="0"/>
              <a:t>(0) – reads the current value of pin 0</a:t>
            </a:r>
          </a:p>
          <a:p>
            <a:pPr lvl="1"/>
            <a:r>
              <a:rPr lang="en-US" dirty="0"/>
              <a:t>Needs to be compiled with -</a:t>
            </a:r>
            <a:r>
              <a:rPr lang="en-US" dirty="0" err="1"/>
              <a:t>lwiringPi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9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</a:t>
            </a:r>
            <a:br>
              <a:rPr lang="en-US" dirty="0"/>
            </a:br>
            <a:r>
              <a:rPr lang="en-US" sz="2400" dirty="0"/>
              <a:t>- Sending Image to Email/Phone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1701800"/>
            <a:ext cx="5644582" cy="4462463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dirty="0"/>
              <a:t>Expectations:</a:t>
            </a:r>
          </a:p>
          <a:p>
            <a:pPr lvl="1"/>
            <a:r>
              <a:rPr lang="en-US" dirty="0"/>
              <a:t>Set up web server that will send out text messages</a:t>
            </a:r>
          </a:p>
          <a:p>
            <a:pPr lvl="1"/>
            <a:r>
              <a:rPr lang="en-US" dirty="0"/>
              <a:t>#include a bunch of libraries</a:t>
            </a:r>
          </a:p>
          <a:p>
            <a:pPr lvl="1"/>
            <a:r>
              <a:rPr lang="en-US" dirty="0"/>
              <a:t>Follow very vague tutorials</a:t>
            </a:r>
          </a:p>
          <a:p>
            <a:pPr lvl="1"/>
            <a:r>
              <a:rPr lang="en-US" dirty="0"/>
              <a:t>Search Stack Overflow for hours</a:t>
            </a:r>
          </a:p>
          <a:p>
            <a:pPr lvl="1"/>
            <a:r>
              <a:rPr lang="en-US" dirty="0"/>
              <a:t>Make sacrifices to the Patron Saints</a:t>
            </a:r>
          </a:p>
        </p:txBody>
      </p:sp>
      <p:pic>
        <p:nvPicPr>
          <p:cNvPr id="3" name="Picture 2" descr="patron sain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325" y="323850"/>
            <a:ext cx="3450368" cy="61296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23421" y="6419850"/>
            <a:ext cx="27432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Photo Credit: Silvia Smith USU</a:t>
            </a: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</a:t>
            </a:r>
            <a:br>
              <a:rPr lang="en-US" dirty="0"/>
            </a:br>
            <a:r>
              <a:rPr lang="en-US" dirty="0"/>
              <a:t>- Sending Image to Email/Phone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Reality:</a:t>
            </a:r>
          </a:p>
          <a:p>
            <a:pPr lvl="1"/>
            <a:r>
              <a:rPr lang="en-US" dirty="0"/>
              <a:t>Googled “send images C++” – complicated servers and libraries</a:t>
            </a:r>
          </a:p>
          <a:p>
            <a:pPr lvl="1"/>
            <a:r>
              <a:rPr lang="en-US" dirty="0"/>
              <a:t>Googled “send mms C++” – complicated libraries</a:t>
            </a:r>
          </a:p>
          <a:p>
            <a:pPr lvl="1"/>
            <a:r>
              <a:rPr lang="en-US" dirty="0"/>
              <a:t>Googled “send images via command line” – send </a:t>
            </a:r>
            <a:r>
              <a:rPr lang="en-US" dirty="0" err="1"/>
              <a:t>sms</a:t>
            </a:r>
            <a:r>
              <a:rPr lang="en-US" dirty="0"/>
              <a:t> via command line</a:t>
            </a:r>
          </a:p>
          <a:p>
            <a:pPr lvl="1"/>
            <a:r>
              <a:rPr lang="en-US" dirty="0"/>
              <a:t>Google “send mms from Raspberry Pi” – send images from Unix terminal</a:t>
            </a:r>
          </a:p>
          <a:p>
            <a:pPr lvl="2"/>
            <a:r>
              <a:rPr lang="en-US" dirty="0" err="1"/>
              <a:t>FacePalm</a:t>
            </a:r>
            <a:endParaRPr lang="en-US" dirty="0"/>
          </a:p>
          <a:p>
            <a:pPr lvl="1"/>
            <a:r>
              <a:rPr lang="en-US" dirty="0"/>
              <a:t>Installed command line tools via apt-get</a:t>
            </a:r>
          </a:p>
          <a:p>
            <a:pPr lvl="1"/>
            <a:r>
              <a:rPr lang="en-US" dirty="0"/>
              <a:t>#include &lt;</a:t>
            </a:r>
            <a:r>
              <a:rPr lang="en-US" dirty="0" err="1"/>
              <a:t>cstdlib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Called “system” command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153" b="-2135"/>
          <a:stretch/>
        </p:blipFill>
        <p:spPr>
          <a:xfrm>
            <a:off x="989012" y="5783068"/>
            <a:ext cx="10287000" cy="38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</a:t>
            </a:r>
            <a:br>
              <a:rPr lang="en-US" dirty="0"/>
            </a:br>
            <a:r>
              <a:rPr lang="en-US" sz="2400" dirty="0"/>
              <a:t>- Sending Image to Email/Phone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Reality (cont’d)</a:t>
            </a:r>
          </a:p>
          <a:p>
            <a:pPr lvl="1"/>
            <a:r>
              <a:rPr lang="en-US" dirty="0" err="1"/>
              <a:t>ssmtp</a:t>
            </a:r>
            <a:r>
              <a:rPr lang="en-US" dirty="0"/>
              <a:t> tool</a:t>
            </a:r>
          </a:p>
          <a:p>
            <a:pPr lvl="2"/>
            <a:r>
              <a:rPr lang="en-US" dirty="0"/>
              <a:t>Allows sending emails/texts from Gmail Server</a:t>
            </a:r>
          </a:p>
          <a:p>
            <a:pPr lvl="2"/>
            <a:r>
              <a:rPr lang="en-US" dirty="0"/>
              <a:t>Setup </a:t>
            </a:r>
            <a:r>
              <a:rPr lang="en-US" dirty="0" err="1"/>
              <a:t>ssmtp.conf</a:t>
            </a:r>
            <a:r>
              <a:rPr lang="en-US" dirty="0"/>
              <a:t> file</a:t>
            </a:r>
          </a:p>
          <a:p>
            <a:pPr lvl="2"/>
            <a:r>
              <a:rPr lang="en-US" dirty="0"/>
              <a:t>Allow access to Unsecure Apps</a:t>
            </a:r>
          </a:p>
          <a:p>
            <a:pPr lvl="1"/>
            <a:r>
              <a:rPr lang="en-US" dirty="0"/>
              <a:t>mutt</a:t>
            </a:r>
          </a:p>
          <a:p>
            <a:pPr lvl="2"/>
            <a:r>
              <a:rPr lang="en-US" dirty="0"/>
              <a:t>Uses </a:t>
            </a:r>
            <a:r>
              <a:rPr lang="en-US" dirty="0" err="1"/>
              <a:t>ssmtp</a:t>
            </a:r>
            <a:endParaRPr lang="en-US" dirty="0"/>
          </a:p>
          <a:p>
            <a:pPr lvl="2"/>
            <a:r>
              <a:rPr lang="en-US" dirty="0"/>
              <a:t>Used to attach files</a:t>
            </a:r>
          </a:p>
          <a:p>
            <a:pPr lvl="2"/>
            <a:r>
              <a:rPr lang="en-US" dirty="0"/>
              <a:t>-s subject -a attachment tags</a:t>
            </a:r>
          </a:p>
          <a:p>
            <a:pPr lvl="1"/>
            <a:r>
              <a:rPr lang="en-US" dirty="0"/>
              <a:t>echo </a:t>
            </a:r>
          </a:p>
          <a:p>
            <a:pPr lvl="2"/>
            <a:r>
              <a:rPr lang="en-US" dirty="0"/>
              <a:t>Creates a message to be sent</a:t>
            </a:r>
          </a:p>
          <a:p>
            <a:pPr lvl="1"/>
            <a:r>
              <a:rPr lang="en-US" dirty="0"/>
              <a:t>Had to send to </a:t>
            </a:r>
            <a:r>
              <a:rPr lang="en-US" dirty="0" err="1"/>
              <a:t>vzpix</a:t>
            </a:r>
            <a:r>
              <a:rPr lang="en-US" dirty="0"/>
              <a:t>, not </a:t>
            </a:r>
            <a:r>
              <a:rPr lang="en-US" dirty="0" err="1"/>
              <a:t>vtext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1"/>
          <a:stretch/>
        </p:blipFill>
        <p:spPr>
          <a:xfrm>
            <a:off x="6170612" y="3172262"/>
            <a:ext cx="5715000" cy="299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8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we ran into -</a:t>
            </a:r>
            <a:br>
              <a:rPr lang="en-US" dirty="0"/>
            </a:br>
            <a:r>
              <a:rPr lang="en-US" dirty="0"/>
              <a:t>(Can’t Have your Pi and Eat it Too)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Internet</a:t>
            </a:r>
          </a:p>
          <a:p>
            <a:r>
              <a:rPr lang="en-US" dirty="0"/>
              <a:t>Connecting to the Pi through an Ethernet connection</a:t>
            </a:r>
          </a:p>
          <a:p>
            <a:r>
              <a:rPr lang="en-US" dirty="0"/>
              <a:t>Trying to do both at the same time</a:t>
            </a:r>
          </a:p>
          <a:p>
            <a:pPr lvl="1"/>
            <a:r>
              <a:rPr lang="en-US" dirty="0"/>
              <a:t>Display while connected to Internet</a:t>
            </a:r>
          </a:p>
          <a:p>
            <a:r>
              <a:rPr lang="en-US" dirty="0"/>
              <a:t>Finding the tools to send </a:t>
            </a:r>
            <a:r>
              <a:rPr lang="en-US"/>
              <a:t>the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pPr algn="ctr"/>
            <a:r>
              <a:rPr lang="en-US" dirty="0"/>
              <a:t>Source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1" r="220" b="15394"/>
          <a:stretch/>
        </p:blipFill>
        <p:spPr>
          <a:xfrm>
            <a:off x="455612" y="1020288"/>
            <a:ext cx="11277600" cy="5638800"/>
          </a:xfrm>
        </p:spPr>
      </p:pic>
    </p:spTree>
    <p:extLst>
      <p:ext uri="{BB962C8B-B14F-4D97-AF65-F5344CB8AC3E}">
        <p14:creationId xmlns:p14="http://schemas.microsoft.com/office/powerpoint/2010/main" val="196973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812" y="990600"/>
            <a:ext cx="6096000" cy="2764335"/>
          </a:xfrm>
        </p:spPr>
        <p:txBody>
          <a:bodyPr>
            <a:normAutofit/>
          </a:bodyPr>
          <a:lstStyle/>
          <a:p>
            <a:r>
              <a:rPr lang="en-US" sz="9600" dirty="0"/>
              <a:t>Demo!!</a:t>
            </a:r>
          </a:p>
        </p:txBody>
      </p:sp>
    </p:spTree>
    <p:extLst>
      <p:ext uri="{BB962C8B-B14F-4D97-AF65-F5344CB8AC3E}">
        <p14:creationId xmlns:p14="http://schemas.microsoft.com/office/powerpoint/2010/main" val="5744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r>
              <a:rPr lang="en-US" sz="2000" dirty="0">
                <a:hlinkClick r:id="rId2"/>
              </a:rPr>
              <a:t>http://internetofthingsagenda.techtarget.com/definition/embedded-system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https://en.wikipedia.org/wiki/Embedded_system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https://www.raspberrypi.org/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https://wiki.archlinux.org/index.php/SSMTP</a:t>
            </a:r>
            <a:endParaRPr lang="en-US" sz="2000" dirty="0"/>
          </a:p>
          <a:p>
            <a:r>
              <a:rPr lang="en-US" sz="2000" dirty="0"/>
              <a:t>Photo from Silvia Smith USU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Embedded Application?</a:t>
            </a:r>
          </a:p>
          <a:p>
            <a:r>
              <a:rPr lang="en-US" dirty="0"/>
              <a:t>What is a Raspberry Pi?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How it runs</a:t>
            </a:r>
          </a:p>
          <a:p>
            <a:r>
              <a:rPr lang="en-US" dirty="0"/>
              <a:t>Our Project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Embedded Application?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Embedded: part of a complete device</a:t>
            </a:r>
          </a:p>
          <a:p>
            <a:pPr lvl="1"/>
            <a:r>
              <a:rPr lang="en-US" dirty="0"/>
              <a:t>Includes hardware and mechanical parts</a:t>
            </a:r>
          </a:p>
          <a:p>
            <a:r>
              <a:rPr lang="en-US" dirty="0"/>
              <a:t>According to Internet of Things Agenda:</a:t>
            </a:r>
          </a:p>
          <a:p>
            <a:pPr lvl="1"/>
            <a:r>
              <a:rPr lang="en-US" dirty="0"/>
              <a:t>“combination of computer hardware and software”</a:t>
            </a:r>
          </a:p>
          <a:p>
            <a:pPr lvl="1"/>
            <a:r>
              <a:rPr lang="en-US" dirty="0"/>
              <a:t>“fixed in capability or programmable”</a:t>
            </a:r>
          </a:p>
          <a:p>
            <a:pPr lvl="1"/>
            <a:r>
              <a:rPr lang="en-US" dirty="0"/>
              <a:t>“designed for a particular function”</a:t>
            </a:r>
          </a:p>
          <a:p>
            <a:pPr lvl="1"/>
            <a:r>
              <a:rPr lang="en-US" dirty="0"/>
              <a:t>Loaded into program memory vs RAM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Embedded Application?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752329" cy="4465320"/>
          </a:xfrm>
        </p:spPr>
        <p:txBody>
          <a:bodyPr/>
          <a:lstStyle/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 Low power consumption</a:t>
            </a:r>
          </a:p>
          <a:p>
            <a:pPr lvl="1"/>
            <a:r>
              <a:rPr lang="en-US" dirty="0"/>
              <a:t>Small size</a:t>
            </a:r>
          </a:p>
          <a:p>
            <a:pPr lvl="1"/>
            <a:r>
              <a:rPr lang="en-US" dirty="0"/>
              <a:t>Rugged operating ranges</a:t>
            </a:r>
          </a:p>
          <a:p>
            <a:pPr lvl="1"/>
            <a:r>
              <a:rPr lang="en-US" dirty="0"/>
              <a:t>Low per-unit cost</a:t>
            </a:r>
          </a:p>
          <a:p>
            <a:pPr lvl="1"/>
            <a:r>
              <a:rPr lang="en-US" dirty="0"/>
              <a:t>Limited processing resources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Embedded Application?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180329" cy="4465320"/>
          </a:xfrm>
        </p:spPr>
        <p:txBody>
          <a:bodyPr/>
          <a:lstStyle/>
          <a:p>
            <a:r>
              <a:rPr lang="en-US" dirty="0"/>
              <a:t>Examples of Embedded Systems</a:t>
            </a:r>
          </a:p>
          <a:p>
            <a:pPr lvl="1"/>
            <a:r>
              <a:rPr lang="en-US" dirty="0"/>
              <a:t>Raspberry Pi</a:t>
            </a:r>
          </a:p>
          <a:p>
            <a:pPr lvl="1"/>
            <a:r>
              <a:rPr lang="en-US" dirty="0"/>
              <a:t>Arduino</a:t>
            </a:r>
          </a:p>
          <a:p>
            <a:pPr lvl="1"/>
            <a:r>
              <a:rPr lang="en-US" dirty="0"/>
              <a:t>Digital Watches &amp; MP3 Players</a:t>
            </a:r>
          </a:p>
          <a:p>
            <a:pPr lvl="1"/>
            <a:r>
              <a:rPr lang="en-US" dirty="0"/>
              <a:t>Traffic lights</a:t>
            </a:r>
          </a:p>
          <a:p>
            <a:pPr lvl="1"/>
            <a:r>
              <a:rPr lang="en-US" dirty="0"/>
              <a:t>Hybrid Vehicles</a:t>
            </a:r>
          </a:p>
          <a:p>
            <a:pPr lvl="1"/>
            <a:r>
              <a:rPr lang="en-US" dirty="0"/>
              <a:t>Avionics</a:t>
            </a:r>
          </a:p>
          <a:p>
            <a:pPr lvl="1"/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4191000"/>
            <a:ext cx="3927247" cy="173284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62" b="98684" l="9804" r="92484">
                        <a14:foregroundMark x1="54902" y1="5556" x2="54902" y2="5556"/>
                        <a14:foregroundMark x1="58824" y1="1754" x2="58824" y2="1754"/>
                        <a14:foregroundMark x1="30392" y1="10088" x2="30392" y2="10088"/>
                        <a14:foregroundMark x1="13072" y1="11404" x2="13072" y2="11404"/>
                        <a14:foregroundMark x1="12418" y1="30409" x2="12418" y2="30409"/>
                        <a14:foregroundMark x1="83660" y1="9503" x2="83660" y2="9503"/>
                        <a14:foregroundMark x1="80392" y1="10819" x2="80392" y2="10819"/>
                        <a14:foregroundMark x1="84641" y1="87427" x2="84641" y2="87427"/>
                        <a14:foregroundMark x1="91176" y1="86550" x2="91176" y2="86550"/>
                        <a14:foregroundMark x1="11111" y1="64620" x2="11111" y2="64620"/>
                        <a14:foregroundMark x1="12092" y1="59064" x2="12092" y2="59064"/>
                        <a14:foregroundMark x1="13072" y1="83333" x2="13072" y2="83333"/>
                        <a14:foregroundMark x1="36275" y1="88158" x2="36275" y2="88158"/>
                        <a14:foregroundMark x1="52941" y1="94006" x2="52941" y2="94006"/>
                        <a14:foregroundMark x1="10458" y1="82164" x2="10458" y2="82164"/>
                        <a14:foregroundMark x1="12092" y1="85965" x2="12092" y2="85965"/>
                        <a14:foregroundMark x1="87582" y1="75439" x2="87582" y2="75439"/>
                        <a14:foregroundMark x1="92810" y1="67544" x2="92810" y2="67544"/>
                        <a14:foregroundMark x1="61111" y1="98684" x2="61111" y2="98684"/>
                        <a14:foregroundMark x1="60131" y1="94006" x2="60131" y2="940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4" y="1680281"/>
            <a:ext cx="1772653" cy="396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8" b="96977" l="5085" r="94068">
                        <a14:foregroundMark x1="61864" y1="13350" x2="61864" y2="13350"/>
                        <a14:foregroundMark x1="65254" y1="6549" x2="65254" y2="6549"/>
                        <a14:foregroundMark x1="77542" y1="2015" x2="77542" y2="2015"/>
                        <a14:foregroundMark x1="62288" y1="22166" x2="62288" y2="22166"/>
                        <a14:foregroundMark x1="5085" y1="51385" x2="5085" y2="51385"/>
                        <a14:foregroundMark x1="51695" y1="80605" x2="51695" y2="80605"/>
                        <a14:foregroundMark x1="62712" y1="93955" x2="62712" y2="93955"/>
                        <a14:foregroundMark x1="69915" y1="97229" x2="69915" y2="97229"/>
                        <a14:foregroundMark x1="58051" y1="72040" x2="58051" y2="72040"/>
                        <a14:foregroundMark x1="94068" y1="26196" x2="94068" y2="261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3167">
            <a:off x="6799213" y="1807517"/>
            <a:ext cx="1086865" cy="18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96963"/>
          </a:xfrm>
        </p:spPr>
        <p:txBody>
          <a:bodyPr/>
          <a:lstStyle/>
          <a:p>
            <a:r>
              <a:rPr lang="en-US" dirty="0"/>
              <a:t>What is a Raspberry Pi - Definition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2" y="1828800"/>
            <a:ext cx="10360501" cy="4411210"/>
          </a:xfrm>
        </p:spPr>
        <p:txBody>
          <a:bodyPr>
            <a:normAutofit/>
          </a:bodyPr>
          <a:lstStyle/>
          <a:p>
            <a:r>
              <a:rPr lang="en-US" dirty="0"/>
              <a:t>From raspberrypi.org:</a:t>
            </a:r>
          </a:p>
          <a:p>
            <a:pPr lvl="1"/>
            <a:r>
              <a:rPr lang="en-US" dirty="0"/>
              <a:t>“a credit card-size computer that plugs into your TV and keyboard”</a:t>
            </a:r>
          </a:p>
          <a:p>
            <a:pPr lvl="1"/>
            <a:r>
              <a:rPr lang="en-US" dirty="0"/>
              <a:t>85.6 mm x 56mm x 21mm</a:t>
            </a:r>
          </a:p>
          <a:p>
            <a:r>
              <a:rPr lang="en-US" dirty="0"/>
              <a:t>Many different models:</a:t>
            </a:r>
          </a:p>
          <a:p>
            <a:pPr lvl="1"/>
            <a:r>
              <a:rPr lang="en-US" dirty="0"/>
              <a:t>PI 2 Model B, Pi 3 Model B, Pi Zero, Pi 1 Model B+ and A+</a:t>
            </a:r>
          </a:p>
          <a:p>
            <a:pPr lvl="1"/>
            <a:r>
              <a:rPr lang="en-US" dirty="0"/>
              <a:t>A+ is the low-cost variant of the Pi</a:t>
            </a:r>
          </a:p>
          <a:p>
            <a:pPr lvl="1"/>
            <a:r>
              <a:rPr lang="en-US" dirty="0"/>
              <a:t>Each model varies in specs</a:t>
            </a:r>
          </a:p>
        </p:txBody>
      </p:sp>
      <p:pic>
        <p:nvPicPr>
          <p:cNvPr id="3" name="Picture 2" descr="pipho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061" y="4400337"/>
            <a:ext cx="2743200" cy="1835489"/>
          </a:xfrm>
          <a:prstGeom prst="rect">
            <a:avLst/>
          </a:prstGeom>
        </p:spPr>
      </p:pic>
      <p:pic>
        <p:nvPicPr>
          <p:cNvPr id="5" name="Picture 4" descr="pi-quadrocopter-100573025-ori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4667250"/>
            <a:ext cx="2743200" cy="180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Raspberry Pi - Hardware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701800"/>
            <a:ext cx="3705806" cy="4462463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dirty="0"/>
              <a:t>Uses SoC (System on a Chip) method</a:t>
            </a:r>
          </a:p>
          <a:p>
            <a:pPr lvl="1"/>
            <a:r>
              <a:rPr lang="EN-US" dirty="0"/>
              <a:t>All necessary electronics on a single chip</a:t>
            </a:r>
          </a:p>
          <a:p>
            <a:endParaRPr lang="en-US" dirty="0"/>
          </a:p>
        </p:txBody>
      </p:sp>
      <p:pic>
        <p:nvPicPr>
          <p:cNvPr id="3" name="Picture 2" descr="Raspberry_Pi_3_Model_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809" y="1609725"/>
            <a:ext cx="5910080" cy="390567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0901969" y="2667000"/>
            <a:ext cx="293141" cy="253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Oval 11"/>
          <p:cNvSpPr/>
          <p:nvPr/>
        </p:nvSpPr>
        <p:spPr>
          <a:xfrm>
            <a:off x="8576407" y="4391025"/>
            <a:ext cx="293141" cy="253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Oval 12"/>
          <p:cNvSpPr/>
          <p:nvPr/>
        </p:nvSpPr>
        <p:spPr>
          <a:xfrm>
            <a:off x="8430963" y="1647825"/>
            <a:ext cx="293141" cy="253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Oval 13"/>
          <p:cNvSpPr/>
          <p:nvPr/>
        </p:nvSpPr>
        <p:spPr>
          <a:xfrm>
            <a:off x="6010679" y="3733505"/>
            <a:ext cx="293141" cy="253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Oval 14"/>
          <p:cNvSpPr/>
          <p:nvPr/>
        </p:nvSpPr>
        <p:spPr>
          <a:xfrm>
            <a:off x="11016226" y="4510072"/>
            <a:ext cx="293141" cy="253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Oval 15"/>
          <p:cNvSpPr/>
          <p:nvPr/>
        </p:nvSpPr>
        <p:spPr>
          <a:xfrm>
            <a:off x="6156126" y="5172075"/>
            <a:ext cx="293141" cy="253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Oval 16"/>
          <p:cNvSpPr/>
          <p:nvPr/>
        </p:nvSpPr>
        <p:spPr>
          <a:xfrm>
            <a:off x="9140516" y="5105400"/>
            <a:ext cx="293141" cy="253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Oval 17"/>
          <p:cNvSpPr/>
          <p:nvPr/>
        </p:nvSpPr>
        <p:spPr>
          <a:xfrm>
            <a:off x="7626618" y="4966513"/>
            <a:ext cx="293141" cy="253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Oval 18"/>
          <p:cNvSpPr/>
          <p:nvPr/>
        </p:nvSpPr>
        <p:spPr>
          <a:xfrm>
            <a:off x="7274980" y="3010305"/>
            <a:ext cx="293141" cy="253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4" name="Connector: Elbow 3"/>
          <p:cNvCxnSpPr/>
          <p:nvPr/>
        </p:nvCxnSpPr>
        <p:spPr>
          <a:xfrm flipV="1">
            <a:off x="3981267" y="3895733"/>
            <a:ext cx="2157151" cy="1029792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/>
          <p:cNvCxnSpPr/>
          <p:nvPr/>
        </p:nvCxnSpPr>
        <p:spPr>
          <a:xfrm flipV="1">
            <a:off x="3050537" y="5297736"/>
            <a:ext cx="3135488" cy="461083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Elbow 20"/>
          <p:cNvCxnSpPr/>
          <p:nvPr/>
        </p:nvCxnSpPr>
        <p:spPr>
          <a:xfrm rot="10800000">
            <a:off x="7216092" y="657388"/>
            <a:ext cx="1319908" cy="1109146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Elbow 21"/>
          <p:cNvCxnSpPr/>
          <p:nvPr/>
        </p:nvCxnSpPr>
        <p:spPr>
          <a:xfrm rot="5400000">
            <a:off x="8789692" y="5716646"/>
            <a:ext cx="1020206" cy="130039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Elbow 22"/>
          <p:cNvCxnSpPr/>
          <p:nvPr/>
        </p:nvCxnSpPr>
        <p:spPr>
          <a:xfrm flipV="1">
            <a:off x="2250068" y="3133727"/>
            <a:ext cx="5171483" cy="1135597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/>
          <p:cNvCxnSpPr/>
          <p:nvPr/>
        </p:nvCxnSpPr>
        <p:spPr>
          <a:xfrm rot="16200000" flipV="1">
            <a:off x="9508873" y="1365901"/>
            <a:ext cx="1982050" cy="1029051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Elbow 26"/>
          <p:cNvCxnSpPr/>
          <p:nvPr/>
        </p:nvCxnSpPr>
        <p:spPr>
          <a:xfrm rot="16200000" flipH="1">
            <a:off x="10670593" y="5207250"/>
            <a:ext cx="1311171" cy="266584"/>
          </a:xfrm>
          <a:prstGeom prst="bentConnector3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297158" y="342900"/>
            <a:ext cx="27432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 USB ports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4890" y="342900"/>
            <a:ext cx="310016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40 pin GPIO header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8940" y="3861928"/>
            <a:ext cx="27432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Calibri"/>
              </a:rPr>
              <a:t>Processor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60138" y="4576304"/>
            <a:ext cx="27432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Display port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730841" y="5839524"/>
            <a:ext cx="27432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Ethernet port</a:t>
            </a:r>
            <a:endParaRPr lang="EN-US" sz="28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57514" y="6232597"/>
            <a:ext cx="27432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Audio port</a:t>
            </a:r>
            <a:endParaRPr lang="EN-US" sz="28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85078" y="6180455"/>
            <a:ext cx="311338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HDMI output port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0376" y="5280221"/>
            <a:ext cx="2743200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Micro USB power source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692330" y="4569350"/>
            <a:ext cx="11052" cy="135085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427081" y="5892411"/>
            <a:ext cx="1293465" cy="182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798003" y="5191125"/>
            <a:ext cx="11052" cy="135085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398376" y="6477244"/>
            <a:ext cx="2417229" cy="378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61102" y="5581588"/>
            <a:ext cx="3113381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Camera port</a:t>
            </a:r>
          </a:p>
        </p:txBody>
      </p:sp>
    </p:spTree>
    <p:extLst>
      <p:ext uri="{BB962C8B-B14F-4D97-AF65-F5344CB8AC3E}">
        <p14:creationId xmlns:p14="http://schemas.microsoft.com/office/powerpoint/2010/main" val="400387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build="p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" grpId="0"/>
      <p:bldP spid="6" grpId="0"/>
      <p:bldP spid="29" grpId="0"/>
      <p:bldP spid="30" grpId="0"/>
      <p:bldP spid="31" grpId="0"/>
      <p:bldP spid="32" grpId="0"/>
      <p:bldP spid="33" grpId="0"/>
      <p:bldP spid="34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  <a:p>
            <a:pPr lvl="1"/>
            <a:r>
              <a:rPr lang="en-US" dirty="0"/>
              <a:t>Image Capture triggered by Motion Detection</a:t>
            </a:r>
          </a:p>
          <a:p>
            <a:pPr lvl="2"/>
            <a:r>
              <a:rPr lang="en-US" dirty="0"/>
              <a:t>Hardware required</a:t>
            </a:r>
          </a:p>
          <a:p>
            <a:pPr lvl="2"/>
            <a:r>
              <a:rPr lang="en-US" dirty="0"/>
              <a:t>Libraries Required</a:t>
            </a:r>
          </a:p>
          <a:p>
            <a:pPr lvl="1"/>
            <a:r>
              <a:rPr lang="en-US" dirty="0"/>
              <a:t>Sends the image to an email/phone</a:t>
            </a:r>
          </a:p>
          <a:p>
            <a:pPr lvl="2"/>
            <a:r>
              <a:rPr lang="en-US" dirty="0"/>
              <a:t>Expectations</a:t>
            </a:r>
          </a:p>
          <a:p>
            <a:pPr lvl="2"/>
            <a:r>
              <a:rPr lang="en-US" dirty="0"/>
              <a:t>Reality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963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Project </a:t>
            </a:r>
            <a:br>
              <a:rPr lang="en-US" dirty="0"/>
            </a:br>
            <a:r>
              <a:rPr lang="en-US" sz="2400" dirty="0"/>
              <a:t>-</a:t>
            </a:r>
            <a:r>
              <a:rPr lang="en-US" dirty="0"/>
              <a:t> </a:t>
            </a:r>
            <a:r>
              <a:rPr lang="en-US" sz="2400" dirty="0"/>
              <a:t>Image Capture triggered by Motion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7886" lvl="1" indent="0">
              <a:buNone/>
            </a:pPr>
            <a:r>
              <a:rPr lang="en-US" sz="2800" dirty="0"/>
              <a:t>Hardware required</a:t>
            </a:r>
            <a:endParaRPr lang="en-US" dirty="0"/>
          </a:p>
          <a:p>
            <a:pPr lvl="1"/>
            <a:r>
              <a:rPr lang="en-US" dirty="0"/>
              <a:t>Raspberry Pi </a:t>
            </a:r>
          </a:p>
          <a:p>
            <a:pPr lvl="2"/>
            <a:r>
              <a:rPr lang="en-US" dirty="0"/>
              <a:t>Board</a:t>
            </a:r>
          </a:p>
          <a:p>
            <a:pPr lvl="2"/>
            <a:r>
              <a:rPr lang="en-US" dirty="0"/>
              <a:t>Case</a:t>
            </a:r>
          </a:p>
          <a:p>
            <a:pPr lvl="2"/>
            <a:r>
              <a:rPr lang="en-US" dirty="0"/>
              <a:t>Power adapter</a:t>
            </a:r>
          </a:p>
          <a:p>
            <a:pPr lvl="1"/>
            <a:r>
              <a:rPr lang="en-US" dirty="0"/>
              <a:t>Compatible PIR Sensor</a:t>
            </a:r>
          </a:p>
          <a:p>
            <a:pPr lvl="1"/>
            <a:r>
              <a:rPr lang="en-US" dirty="0"/>
              <a:t>Compatible Camera Module</a:t>
            </a:r>
          </a:p>
          <a:p>
            <a:pPr lvl="1"/>
            <a:r>
              <a:rPr lang="en-US" dirty="0"/>
              <a:t>Ethernet cable</a:t>
            </a:r>
          </a:p>
          <a:p>
            <a:pPr lvl="2"/>
            <a:r>
              <a:rPr lang="en-US" dirty="0"/>
              <a:t>Wi-Fi built into new raspberry pi boards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464858"/>
            <a:ext cx="2819400" cy="281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589" y="3435782"/>
            <a:ext cx="3657600" cy="27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4873beb7-5857-4685-be1f-d57550cc96cc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614</TotalTime>
  <Words>622</Words>
  <Application>Microsoft Office PowerPoint</Application>
  <PresentationFormat>Custom</PresentationFormat>
  <Paragraphs>136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Tech 16x9</vt:lpstr>
      <vt:lpstr>Raspberry Pi Embedded Application in C++</vt:lpstr>
      <vt:lpstr>Overview:</vt:lpstr>
      <vt:lpstr>What is an Embedded Application?</vt:lpstr>
      <vt:lpstr>What is an Embedded Application? (cont’d)</vt:lpstr>
      <vt:lpstr>What is an Embedded Application? (cont’d)</vt:lpstr>
      <vt:lpstr>What is a Raspberry Pi - Definition</vt:lpstr>
      <vt:lpstr>What is a Raspberry Pi - Hardware </vt:lpstr>
      <vt:lpstr>Our Project</vt:lpstr>
      <vt:lpstr>Our Project  - Image Capture triggered by Motion Detection</vt:lpstr>
      <vt:lpstr>Our Project  - Image Capture triggered by Motion Detection  PIR (Pyroelectric InfraRed) Sensor</vt:lpstr>
      <vt:lpstr>Our Project  - Image Capture triggered by Motion Detection</vt:lpstr>
      <vt:lpstr>Required Libraries</vt:lpstr>
      <vt:lpstr>Our Project  - Sending Image to Email/Phone</vt:lpstr>
      <vt:lpstr>Our Project  - Sending Image to Email/Phone</vt:lpstr>
      <vt:lpstr>Our Project  - Sending Image to Email/Phone</vt:lpstr>
      <vt:lpstr>Problems we ran into - (Can’t Have your Pi and Eat it Too)</vt:lpstr>
      <vt:lpstr>Source Code</vt:lpstr>
      <vt:lpstr>Demo!!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Embedded Application in C++</dc:title>
  <dc:creator>Katrina Mehring</dc:creator>
  <cp:lastModifiedBy>Shaelie</cp:lastModifiedBy>
  <cp:revision>45</cp:revision>
  <dcterms:created xsi:type="dcterms:W3CDTF">2016-11-21T19:51:59Z</dcterms:created>
  <dcterms:modified xsi:type="dcterms:W3CDTF">2016-12-06T23:05:38Z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