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Ubuntu"/>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Ubuntu-bold.fntdata"/><Relationship Id="rId16" Type="http://schemas.openxmlformats.org/officeDocument/2006/relationships/font" Target="fonts/Ubuntu-regular.fntdata"/><Relationship Id="rId19" Type="http://schemas.openxmlformats.org/officeDocument/2006/relationships/font" Target="fonts/Ubuntu-boldItalic.fntdata"/><Relationship Id="rId18" Type="http://schemas.openxmlformats.org/officeDocument/2006/relationships/font" Target="fonts/Ubuntu-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acbd90b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acbd90b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bebc09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bebc09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ebc091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ebc091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ebc091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ebc091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bebc091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bebc091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bebc091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bebc091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bebc091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bebc091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bebc0913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bebc091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cbd90b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acbd90b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5875" y="117385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Java restful web service</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6112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Appathlon Side project</a:t>
            </a:r>
            <a:endParaRPr/>
          </a:p>
          <a:p>
            <a:pPr indent="0" lvl="0" marL="0" rtl="0" algn="l">
              <a:spcBef>
                <a:spcPts val="0"/>
              </a:spcBef>
              <a:spcAft>
                <a:spcPts val="0"/>
              </a:spcAft>
              <a:buNone/>
            </a:pPr>
            <a:r>
              <a:rPr lang="el"/>
              <a:t>Konstantinos Tripalitakis</a:t>
            </a:r>
            <a:endParaRPr/>
          </a:p>
          <a:p>
            <a:pPr indent="0" lvl="0" marL="0" rtl="0" algn="l">
              <a:spcBef>
                <a:spcPts val="0"/>
              </a:spcBef>
              <a:spcAft>
                <a:spcPts val="0"/>
              </a:spcAft>
              <a:buNone/>
            </a:pPr>
            <a:r>
              <a:rPr lang="el"/>
              <a:t>Internet and Applications</a:t>
            </a:r>
            <a:endParaRPr/>
          </a:p>
          <a:p>
            <a:pPr indent="0" lvl="0" marL="0" rtl="0" algn="l">
              <a:spcBef>
                <a:spcPts val="0"/>
              </a:spcBef>
              <a:spcAft>
                <a:spcPts val="0"/>
              </a:spcAft>
              <a:buNone/>
            </a:pPr>
            <a:r>
              <a:rPr lang="el"/>
              <a:t>03114818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760900" y="13294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latin typeface="Ubuntu"/>
                <a:ea typeface="Ubuntu"/>
                <a:cs typeface="Ubuntu"/>
                <a:sym typeface="Ubuntu"/>
              </a:rPr>
              <a:t>POST request Number 1:</a:t>
            </a:r>
            <a:endParaRPr>
              <a:latin typeface="Ubuntu"/>
              <a:ea typeface="Ubuntu"/>
              <a:cs typeface="Ubuntu"/>
              <a:sym typeface="Ubuntu"/>
            </a:endParaRPr>
          </a:p>
          <a:p>
            <a:pPr indent="0" lvl="0" marL="0" rtl="0" algn="l">
              <a:spcBef>
                <a:spcPts val="1600"/>
              </a:spcBef>
              <a:spcAft>
                <a:spcPts val="1600"/>
              </a:spcAft>
              <a:buNone/>
            </a:pPr>
            <a:r>
              <a:rPr lang="el">
                <a:latin typeface="Ubuntu"/>
                <a:ea typeface="Ubuntu"/>
                <a:cs typeface="Ubuntu"/>
                <a:sym typeface="Ubuntu"/>
              </a:rPr>
              <a:t>Το id αυξάνεται κάθε φορά που </a:t>
            </a:r>
            <a:br>
              <a:rPr lang="el">
                <a:latin typeface="Ubuntu"/>
                <a:ea typeface="Ubuntu"/>
                <a:cs typeface="Ubuntu"/>
                <a:sym typeface="Ubuntu"/>
              </a:rPr>
            </a:br>
            <a:r>
              <a:rPr lang="el">
                <a:latin typeface="Ubuntu"/>
                <a:ea typeface="Ubuntu"/>
                <a:cs typeface="Ubuntu"/>
                <a:sym typeface="Ubuntu"/>
              </a:rPr>
              <a:t>γίνεται request, ανεξαρτήτως του </a:t>
            </a:r>
            <a:br>
              <a:rPr lang="el">
                <a:latin typeface="Ubuntu"/>
                <a:ea typeface="Ubuntu"/>
                <a:cs typeface="Ubuntu"/>
                <a:sym typeface="Ubuntu"/>
              </a:rPr>
            </a:br>
            <a:r>
              <a:rPr lang="el">
                <a:latin typeface="Ubuntu"/>
                <a:ea typeface="Ubuntu"/>
                <a:cs typeface="Ubuntu"/>
                <a:sym typeface="Ubuntu"/>
              </a:rPr>
              <a:t>τύπου του. (get, post, delete κλπ)</a:t>
            </a:r>
            <a:br>
              <a:rPr lang="el">
                <a:latin typeface="Ubuntu"/>
                <a:ea typeface="Ubuntu"/>
                <a:cs typeface="Ubuntu"/>
                <a:sym typeface="Ubuntu"/>
              </a:rPr>
            </a:br>
            <a:br>
              <a:rPr lang="el">
                <a:latin typeface="Ubuntu"/>
                <a:ea typeface="Ubuntu"/>
                <a:cs typeface="Ubuntu"/>
                <a:sym typeface="Ubuntu"/>
              </a:rPr>
            </a:br>
            <a:r>
              <a:rPr lang="el">
                <a:latin typeface="Ubuntu"/>
                <a:ea typeface="Ubuntu"/>
                <a:cs typeface="Ubuntu"/>
                <a:sym typeface="Ubuntu"/>
              </a:rPr>
              <a:t>Αυτόματα, λόγω του </a:t>
            </a:r>
            <a:br>
              <a:rPr lang="el">
                <a:latin typeface="Ubuntu"/>
                <a:ea typeface="Ubuntu"/>
                <a:cs typeface="Ubuntu"/>
                <a:sym typeface="Ubuntu"/>
              </a:rPr>
            </a:br>
            <a:r>
              <a:rPr lang="el">
                <a:latin typeface="Ubuntu"/>
                <a:ea typeface="Ubuntu"/>
                <a:cs typeface="Ubuntu"/>
                <a:sym typeface="Ubuntu"/>
              </a:rPr>
              <a:t>@RequestMapping, αναγνωρίζει</a:t>
            </a:r>
            <a:br>
              <a:rPr lang="el">
                <a:latin typeface="Ubuntu"/>
                <a:ea typeface="Ubuntu"/>
                <a:cs typeface="Ubuntu"/>
                <a:sym typeface="Ubuntu"/>
              </a:rPr>
            </a:br>
            <a:r>
              <a:rPr lang="el">
                <a:latin typeface="Ubuntu"/>
                <a:ea typeface="Ubuntu"/>
                <a:cs typeface="Ubuntu"/>
                <a:sym typeface="Ubuntu"/>
              </a:rPr>
              <a:t>το POST request και κάνει το </a:t>
            </a:r>
            <a:br>
              <a:rPr lang="el">
                <a:latin typeface="Ubuntu"/>
                <a:ea typeface="Ubuntu"/>
                <a:cs typeface="Ubuntu"/>
                <a:sym typeface="Ubuntu"/>
              </a:rPr>
            </a:br>
            <a:r>
              <a:rPr lang="el">
                <a:latin typeface="Ubuntu"/>
                <a:ea typeface="Ubuntu"/>
                <a:cs typeface="Ubuntu"/>
                <a:sym typeface="Ubuntu"/>
              </a:rPr>
              <a:t>ανάλογο request.</a:t>
            </a:r>
            <a:endParaRPr>
              <a:latin typeface="Ubuntu"/>
              <a:ea typeface="Ubuntu"/>
              <a:cs typeface="Ubuntu"/>
              <a:sym typeface="Ubuntu"/>
            </a:endParaRPr>
          </a:p>
        </p:txBody>
      </p:sp>
      <p:pic>
        <p:nvPicPr>
          <p:cNvPr id="193" name="Google Shape;193;p22"/>
          <p:cNvPicPr preferRelativeResize="0"/>
          <p:nvPr/>
        </p:nvPicPr>
        <p:blipFill>
          <a:blip r:embed="rId3">
            <a:alphaModFix/>
          </a:blip>
          <a:stretch>
            <a:fillRect/>
          </a:stretch>
        </p:blipFill>
        <p:spPr>
          <a:xfrm>
            <a:off x="3701035" y="801073"/>
            <a:ext cx="5109115" cy="291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latin typeface="Ubuntu"/>
                <a:ea typeface="Ubuntu"/>
                <a:cs typeface="Ubuntu"/>
                <a:sym typeface="Ubuntu"/>
              </a:rPr>
              <a:t>Tι χρειάστηκα για να υλοποιήσω το RESTFUL web service.</a:t>
            </a:r>
            <a:endParaRPr>
              <a:latin typeface="Ubuntu"/>
              <a:ea typeface="Ubuntu"/>
              <a:cs typeface="Ubuntu"/>
              <a:sym typeface="Ubuntu"/>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330200" lvl="0" marL="457200" rtl="0" algn="l">
              <a:spcBef>
                <a:spcPts val="1600"/>
              </a:spcBef>
              <a:spcAft>
                <a:spcPts val="0"/>
              </a:spcAft>
              <a:buSzPts val="1600"/>
              <a:buChar char="●"/>
            </a:pPr>
            <a:r>
              <a:rPr lang="el" sz="1600"/>
              <a:t>JDK 1.11</a:t>
            </a:r>
            <a:endParaRPr sz="1600"/>
          </a:p>
          <a:p>
            <a:pPr indent="-330200" lvl="0" marL="457200" rtl="0" algn="l">
              <a:spcBef>
                <a:spcPts val="0"/>
              </a:spcBef>
              <a:spcAft>
                <a:spcPts val="0"/>
              </a:spcAft>
              <a:buSzPts val="1600"/>
              <a:buChar char="●"/>
            </a:pPr>
            <a:r>
              <a:rPr lang="el" sz="1600"/>
              <a:t>Maven  or Gradle ( </a:t>
            </a:r>
            <a:r>
              <a:rPr lang="el" sz="1600">
                <a:latin typeface="Ubuntu"/>
                <a:ea typeface="Ubuntu"/>
                <a:cs typeface="Ubuntu"/>
                <a:sym typeface="Ubuntu"/>
              </a:rPr>
              <a:t>Δι</a:t>
            </a:r>
            <a:r>
              <a:rPr lang="el" sz="1600">
                <a:latin typeface="Ubuntu"/>
                <a:ea typeface="Ubuntu"/>
                <a:cs typeface="Ubuntu"/>
                <a:sym typeface="Ubuntu"/>
              </a:rPr>
              <a:t>άλεξα</a:t>
            </a:r>
            <a:r>
              <a:rPr lang="el" sz="1600">
                <a:latin typeface="Ubuntu"/>
                <a:ea typeface="Ubuntu"/>
                <a:cs typeface="Ubuntu"/>
                <a:sym typeface="Ubuntu"/>
              </a:rPr>
              <a:t> το Maven για λόγους απλότητας</a:t>
            </a:r>
            <a:r>
              <a:rPr lang="el" sz="1600"/>
              <a:t>.)</a:t>
            </a:r>
            <a:endParaRPr sz="1600"/>
          </a:p>
          <a:p>
            <a:pPr indent="-330200" lvl="0" marL="457200" rtl="0" algn="l">
              <a:spcBef>
                <a:spcPts val="0"/>
              </a:spcBef>
              <a:spcAft>
                <a:spcPts val="0"/>
              </a:spcAft>
              <a:buSzPts val="1600"/>
              <a:buChar char="●"/>
            </a:pPr>
            <a:r>
              <a:rPr lang="el" sz="1600"/>
              <a:t>Spring Tools Suite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10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Step No 1: Initializing the project with the help of Spring initializer</a:t>
            </a:r>
            <a:endParaRPr/>
          </a:p>
        </p:txBody>
      </p:sp>
      <p:sp>
        <p:nvSpPr>
          <p:cNvPr id="147" name="Google Shape;147;p15"/>
          <p:cNvSpPr txBox="1"/>
          <p:nvPr>
            <p:ph idx="1" type="body"/>
          </p:nvPr>
        </p:nvSpPr>
        <p:spPr>
          <a:xfrm>
            <a:off x="521450" y="1605750"/>
            <a:ext cx="6345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100">
                <a:latin typeface="Ubuntu"/>
                <a:ea typeface="Ubuntu"/>
                <a:cs typeface="Ubuntu"/>
                <a:sym typeface="Ubuntu"/>
              </a:rPr>
              <a:t>Ουσιαστικά o Spring Initializer,</a:t>
            </a:r>
            <a:br>
              <a:rPr lang="el" sz="1100">
                <a:latin typeface="Ubuntu"/>
                <a:ea typeface="Ubuntu"/>
                <a:cs typeface="Ubuntu"/>
                <a:sym typeface="Ubuntu"/>
              </a:rPr>
            </a:br>
            <a:r>
              <a:rPr lang="el" sz="1100">
                <a:latin typeface="Ubuntu"/>
                <a:ea typeface="Ubuntu"/>
                <a:cs typeface="Ubuntu"/>
                <a:sym typeface="Ubuntu"/>
              </a:rPr>
              <a:t>προσθέτει αυτόματα με πολύ γρήγορο τρόπο,</a:t>
            </a:r>
            <a:br>
              <a:rPr lang="el" sz="1100">
                <a:latin typeface="Ubuntu"/>
                <a:ea typeface="Ubuntu"/>
                <a:cs typeface="Ubuntu"/>
                <a:sym typeface="Ubuntu"/>
              </a:rPr>
            </a:br>
            <a:r>
              <a:rPr lang="el" sz="1100">
                <a:latin typeface="Ubuntu"/>
                <a:ea typeface="Ubuntu"/>
                <a:cs typeface="Ubuntu"/>
                <a:sym typeface="Ubuntu"/>
              </a:rPr>
              <a:t>όλα τα dependencies που χρειαζόμαστε για</a:t>
            </a:r>
            <a:br>
              <a:rPr lang="el" sz="1100">
                <a:latin typeface="Ubuntu"/>
                <a:ea typeface="Ubuntu"/>
                <a:cs typeface="Ubuntu"/>
                <a:sym typeface="Ubuntu"/>
              </a:rPr>
            </a:br>
            <a:r>
              <a:rPr lang="el" sz="1100">
                <a:latin typeface="Ubuntu"/>
                <a:ea typeface="Ubuntu"/>
                <a:cs typeface="Ubuntu"/>
                <a:sym typeface="Ubuntu"/>
              </a:rPr>
              <a:t>την εφαρμογή μας. Επίσης, κάνει πολλά setups,</a:t>
            </a:r>
            <a:br>
              <a:rPr lang="el" sz="1100">
                <a:latin typeface="Ubuntu"/>
                <a:ea typeface="Ubuntu"/>
                <a:cs typeface="Ubuntu"/>
                <a:sym typeface="Ubuntu"/>
              </a:rPr>
            </a:br>
            <a:r>
              <a:rPr lang="el" sz="1100">
                <a:latin typeface="Ubuntu"/>
                <a:ea typeface="Ubuntu"/>
                <a:cs typeface="Ubuntu"/>
                <a:sym typeface="Ubuntu"/>
              </a:rPr>
              <a:t>αυτόματα. Το δεξί αρχείο είναι το pom.xml,</a:t>
            </a:r>
            <a:br>
              <a:rPr lang="el" sz="1100">
                <a:latin typeface="Ubuntu"/>
                <a:ea typeface="Ubuntu"/>
                <a:cs typeface="Ubuntu"/>
                <a:sym typeface="Ubuntu"/>
              </a:rPr>
            </a:br>
            <a:r>
              <a:rPr lang="el" sz="1100">
                <a:latin typeface="Ubuntu"/>
                <a:ea typeface="Ubuntu"/>
                <a:cs typeface="Ubuntu"/>
                <a:sym typeface="Ubuntu"/>
              </a:rPr>
              <a:t>και </a:t>
            </a:r>
            <a:r>
              <a:rPr lang="el" sz="1100">
                <a:latin typeface="Ubuntu"/>
                <a:ea typeface="Ubuntu"/>
                <a:cs typeface="Ubuntu"/>
                <a:sym typeface="Ubuntu"/>
              </a:rPr>
              <a:t>δημιουργείται</a:t>
            </a:r>
            <a:r>
              <a:rPr lang="el" sz="1100">
                <a:latin typeface="Ubuntu"/>
                <a:ea typeface="Ubuntu"/>
                <a:cs typeface="Ubuntu"/>
                <a:sym typeface="Ubuntu"/>
              </a:rPr>
              <a:t> αυτόματα από το Maven</a:t>
            </a:r>
            <a:br>
              <a:rPr lang="el" sz="1100">
                <a:latin typeface="Ubuntu"/>
                <a:ea typeface="Ubuntu"/>
                <a:cs typeface="Ubuntu"/>
                <a:sym typeface="Ubuntu"/>
              </a:rPr>
            </a:br>
            <a:r>
              <a:rPr lang="el" sz="1100">
                <a:latin typeface="Ubuntu"/>
                <a:ea typeface="Ubuntu"/>
                <a:cs typeface="Ubuntu"/>
                <a:sym typeface="Ubuntu"/>
              </a:rPr>
              <a:t>και δείχνει όλα τα dependencies που θα </a:t>
            </a:r>
            <a:br>
              <a:rPr lang="el" sz="1100">
                <a:latin typeface="Ubuntu"/>
                <a:ea typeface="Ubuntu"/>
                <a:cs typeface="Ubuntu"/>
                <a:sym typeface="Ubuntu"/>
              </a:rPr>
            </a:br>
            <a:r>
              <a:rPr lang="el" sz="1100">
                <a:latin typeface="Ubuntu"/>
                <a:ea typeface="Ubuntu"/>
                <a:cs typeface="Ubuntu"/>
                <a:sym typeface="Ubuntu"/>
              </a:rPr>
              <a:t>χρειαστούμε.</a:t>
            </a:r>
            <a:r>
              <a:rPr lang="el" sz="1200">
                <a:latin typeface="Ubuntu"/>
                <a:ea typeface="Ubuntu"/>
                <a:cs typeface="Ubuntu"/>
                <a:sym typeface="Ubuntu"/>
              </a:rPr>
              <a:t> </a:t>
            </a:r>
            <a:endParaRPr sz="1200">
              <a:latin typeface="Ubuntu"/>
              <a:ea typeface="Ubuntu"/>
              <a:cs typeface="Ubuntu"/>
              <a:sym typeface="Ubuntu"/>
            </a:endParaRPr>
          </a:p>
          <a:p>
            <a:pPr indent="0" lvl="0" marL="137160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3885572" y="1429575"/>
            <a:ext cx="4981476" cy="305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Step No 2: Creating a Resource Representation Class</a:t>
            </a:r>
            <a:endParaRPr/>
          </a:p>
        </p:txBody>
      </p:sp>
      <p:sp>
        <p:nvSpPr>
          <p:cNvPr id="154" name="Google Shape;154;p16"/>
          <p:cNvSpPr txBox="1"/>
          <p:nvPr>
            <p:ph idx="1" type="body"/>
          </p:nvPr>
        </p:nvSpPr>
        <p:spPr>
          <a:xfrm>
            <a:off x="678300" y="1392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a:p>
            <a:pPr indent="0" lvl="0" marL="0" rtl="0" algn="l">
              <a:spcBef>
                <a:spcPts val="1600"/>
              </a:spcBef>
              <a:spcAft>
                <a:spcPts val="0"/>
              </a:spcAft>
              <a:buNone/>
            </a:pPr>
            <a:r>
              <a:t/>
            </a:r>
            <a:endParaRPr>
              <a:latin typeface="Ubuntu"/>
              <a:ea typeface="Ubuntu"/>
              <a:cs typeface="Ubuntu"/>
              <a:sym typeface="Ubuntu"/>
            </a:endParaRPr>
          </a:p>
          <a:p>
            <a:pPr indent="0" lvl="0" marL="0" rtl="0" algn="l">
              <a:spcBef>
                <a:spcPts val="1600"/>
              </a:spcBef>
              <a:spcAft>
                <a:spcPts val="1600"/>
              </a:spcAft>
              <a:buNone/>
            </a:pPr>
            <a:r>
              <a:rPr lang="el">
                <a:latin typeface="Ubuntu"/>
                <a:ea typeface="Ubuntu"/>
                <a:cs typeface="Ubuntu"/>
                <a:sym typeface="Ubuntu"/>
              </a:rPr>
              <a:t>Το δεξί screenshot είναι από το αρχείο Greeting.java</a:t>
            </a:r>
            <a:br>
              <a:rPr lang="el">
                <a:latin typeface="Ubuntu"/>
                <a:ea typeface="Ubuntu"/>
                <a:cs typeface="Ubuntu"/>
                <a:sym typeface="Ubuntu"/>
              </a:rPr>
            </a:br>
            <a:r>
              <a:rPr lang="el">
                <a:latin typeface="Ubuntu"/>
                <a:ea typeface="Ubuntu"/>
                <a:cs typeface="Ubuntu"/>
                <a:sym typeface="Ubuntu"/>
              </a:rPr>
              <a:t>Προκειμένου να </a:t>
            </a:r>
            <a:r>
              <a:rPr lang="el">
                <a:latin typeface="Ubuntu"/>
                <a:ea typeface="Ubuntu"/>
                <a:cs typeface="Ubuntu"/>
                <a:sym typeface="Ubuntu"/>
              </a:rPr>
              <a:t>μοντελοποιησω</a:t>
            </a:r>
            <a:r>
              <a:rPr lang="el">
                <a:latin typeface="Ubuntu"/>
                <a:ea typeface="Ubuntu"/>
                <a:cs typeface="Ubuntu"/>
                <a:sym typeface="Ubuntu"/>
              </a:rPr>
              <a:t> τα request μου, </a:t>
            </a:r>
            <a:br>
              <a:rPr lang="el">
                <a:latin typeface="Ubuntu"/>
                <a:ea typeface="Ubuntu"/>
                <a:cs typeface="Ubuntu"/>
                <a:sym typeface="Ubuntu"/>
              </a:rPr>
            </a:br>
            <a:r>
              <a:rPr lang="el">
                <a:latin typeface="Ubuntu"/>
                <a:ea typeface="Ubuntu"/>
                <a:cs typeface="Ubuntu"/>
                <a:sym typeface="Ubuntu"/>
              </a:rPr>
              <a:t>δημιουργώ μία κλάση αναπαράστασης. (Greeting)</a:t>
            </a:r>
            <a:br>
              <a:rPr lang="el">
                <a:latin typeface="Ubuntu"/>
                <a:ea typeface="Ubuntu"/>
                <a:cs typeface="Ubuntu"/>
                <a:sym typeface="Ubuntu"/>
              </a:rPr>
            </a:br>
            <a:r>
              <a:rPr lang="el">
                <a:latin typeface="Ubuntu"/>
                <a:ea typeface="Ubuntu"/>
                <a:cs typeface="Ubuntu"/>
                <a:sym typeface="Ubuntu"/>
              </a:rPr>
              <a:t>Όπως παρατηρείτε, θέλω να μου επιστρέφονται δύο</a:t>
            </a:r>
            <a:br>
              <a:rPr lang="el">
                <a:latin typeface="Ubuntu"/>
                <a:ea typeface="Ubuntu"/>
                <a:cs typeface="Ubuntu"/>
                <a:sym typeface="Ubuntu"/>
              </a:rPr>
            </a:br>
            <a:r>
              <a:rPr lang="el">
                <a:latin typeface="Ubuntu"/>
                <a:ea typeface="Ubuntu"/>
                <a:cs typeface="Ubuntu"/>
                <a:sym typeface="Ubuntu"/>
              </a:rPr>
              <a:t>πεδία. Το content, και το id.</a:t>
            </a:r>
            <a:br>
              <a:rPr lang="el">
                <a:latin typeface="Ubuntu"/>
                <a:ea typeface="Ubuntu"/>
                <a:cs typeface="Ubuntu"/>
                <a:sym typeface="Ubuntu"/>
              </a:rPr>
            </a:br>
            <a:endParaRPr>
              <a:latin typeface="Ubuntu"/>
              <a:ea typeface="Ubuntu"/>
              <a:cs typeface="Ubuntu"/>
              <a:sym typeface="Ubuntu"/>
            </a:endParaRPr>
          </a:p>
        </p:txBody>
      </p:sp>
      <p:pic>
        <p:nvPicPr>
          <p:cNvPr id="155" name="Google Shape;155;p16"/>
          <p:cNvPicPr preferRelativeResize="0"/>
          <p:nvPr/>
        </p:nvPicPr>
        <p:blipFill>
          <a:blip r:embed="rId3">
            <a:alphaModFix/>
          </a:blip>
          <a:stretch>
            <a:fillRect/>
          </a:stretch>
        </p:blipFill>
        <p:spPr>
          <a:xfrm>
            <a:off x="5097675" y="1171723"/>
            <a:ext cx="3629050" cy="3353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Step No 3: Creating a Resource Controller</a:t>
            </a:r>
            <a:endParaRPr/>
          </a:p>
        </p:txBody>
      </p:sp>
      <p:sp>
        <p:nvSpPr>
          <p:cNvPr id="161" name="Google Shape;161;p17"/>
          <p:cNvSpPr txBox="1"/>
          <p:nvPr>
            <p:ph idx="1" type="body"/>
          </p:nvPr>
        </p:nvSpPr>
        <p:spPr>
          <a:xfrm>
            <a:off x="339800" y="12637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l" sz="1200">
                <a:latin typeface="Ubuntu"/>
                <a:ea typeface="Ubuntu"/>
                <a:cs typeface="Ubuntu"/>
                <a:sym typeface="Ubuntu"/>
              </a:rPr>
              <a:t>Προκειμένου να φτιάξω ένα HTTP web</a:t>
            </a:r>
            <a:br>
              <a:rPr lang="el" sz="1200">
                <a:latin typeface="Ubuntu"/>
                <a:ea typeface="Ubuntu"/>
                <a:cs typeface="Ubuntu"/>
                <a:sym typeface="Ubuntu"/>
              </a:rPr>
            </a:br>
            <a:r>
              <a:rPr lang="el" sz="1200">
                <a:latin typeface="Ubuntu"/>
                <a:ea typeface="Ubuntu"/>
                <a:cs typeface="Ubuntu"/>
                <a:sym typeface="Ubuntu"/>
              </a:rPr>
              <a:t>service, χρειάζομαι και έναν controller, </a:t>
            </a:r>
            <a:br>
              <a:rPr lang="el" sz="1200">
                <a:latin typeface="Ubuntu"/>
                <a:ea typeface="Ubuntu"/>
                <a:cs typeface="Ubuntu"/>
                <a:sym typeface="Ubuntu"/>
              </a:rPr>
            </a:br>
            <a:r>
              <a:rPr lang="el" sz="1200">
                <a:latin typeface="Ubuntu"/>
                <a:ea typeface="Ubuntu"/>
                <a:cs typeface="Ubuntu"/>
                <a:sym typeface="Ubuntu"/>
              </a:rPr>
              <a:t>για να διαχειρίζεται τα HTTP requests.</a:t>
            </a:r>
            <a:br>
              <a:rPr lang="el" sz="1200">
                <a:latin typeface="Ubuntu"/>
                <a:ea typeface="Ubuntu"/>
                <a:cs typeface="Ubuntu"/>
                <a:sym typeface="Ubuntu"/>
              </a:rPr>
            </a:br>
            <a:r>
              <a:rPr lang="el" sz="1200">
                <a:latin typeface="Ubuntu"/>
                <a:ea typeface="Ubuntu"/>
                <a:cs typeface="Ubuntu"/>
                <a:sym typeface="Ubuntu"/>
              </a:rPr>
              <a:t>Την δουλειά αυτή την κάνει ο </a:t>
            </a:r>
            <a:br>
              <a:rPr lang="el" sz="1200">
                <a:latin typeface="Ubuntu"/>
                <a:ea typeface="Ubuntu"/>
                <a:cs typeface="Ubuntu"/>
                <a:sym typeface="Ubuntu"/>
              </a:rPr>
            </a:br>
            <a:r>
              <a:rPr lang="el" sz="1200">
                <a:latin typeface="Ubuntu"/>
                <a:ea typeface="Ubuntu"/>
                <a:cs typeface="Ubuntu"/>
                <a:sym typeface="Ubuntu"/>
              </a:rPr>
              <a:t>GreetingController.</a:t>
            </a:r>
            <a:br>
              <a:rPr lang="el" sz="1200">
                <a:latin typeface="Ubuntu"/>
                <a:ea typeface="Ubuntu"/>
                <a:cs typeface="Ubuntu"/>
                <a:sym typeface="Ubuntu"/>
              </a:rPr>
            </a:br>
            <a:br>
              <a:rPr lang="el" sz="1200">
                <a:latin typeface="Ubuntu"/>
                <a:ea typeface="Ubuntu"/>
                <a:cs typeface="Ubuntu"/>
                <a:sym typeface="Ubuntu"/>
              </a:rPr>
            </a:br>
            <a:r>
              <a:rPr lang="el" sz="1200">
                <a:latin typeface="Ubuntu"/>
                <a:ea typeface="Ubuntu"/>
                <a:cs typeface="Ubuntu"/>
                <a:sym typeface="Ubuntu"/>
              </a:rPr>
              <a:t>Mπορεί να φαίνεται λίγος κώδικας,</a:t>
            </a:r>
            <a:br>
              <a:rPr lang="el" sz="1200">
                <a:latin typeface="Ubuntu"/>
                <a:ea typeface="Ubuntu"/>
                <a:cs typeface="Ubuntu"/>
                <a:sym typeface="Ubuntu"/>
              </a:rPr>
            </a:br>
            <a:r>
              <a:rPr lang="el" sz="1200">
                <a:latin typeface="Ubuntu"/>
                <a:ea typeface="Ubuntu"/>
                <a:cs typeface="Ubuntu"/>
                <a:sym typeface="Ubuntu"/>
              </a:rPr>
              <a:t>αλλά υπάρχουν αρκετά σημαντικά </a:t>
            </a:r>
            <a:br>
              <a:rPr lang="el" sz="1200">
                <a:latin typeface="Ubuntu"/>
                <a:ea typeface="Ubuntu"/>
                <a:cs typeface="Ubuntu"/>
                <a:sym typeface="Ubuntu"/>
              </a:rPr>
            </a:br>
            <a:r>
              <a:rPr lang="el" sz="1200">
                <a:latin typeface="Ubuntu"/>
                <a:ea typeface="Ubuntu"/>
                <a:cs typeface="Ubuntu"/>
                <a:sym typeface="Ubuntu"/>
              </a:rPr>
              <a:t>πράγματα που γίνονται εδώ πέρα, </a:t>
            </a:r>
            <a:br>
              <a:rPr lang="el" sz="1200">
                <a:latin typeface="Ubuntu"/>
                <a:ea typeface="Ubuntu"/>
                <a:cs typeface="Ubuntu"/>
                <a:sym typeface="Ubuntu"/>
              </a:rPr>
            </a:br>
            <a:r>
              <a:rPr lang="el" sz="1200">
                <a:latin typeface="Ubuntu"/>
                <a:ea typeface="Ubuntu"/>
                <a:cs typeface="Ubuntu"/>
                <a:sym typeface="Ubuntu"/>
              </a:rPr>
              <a:t>τα οποία θα αναλυθούν στο επόμενο</a:t>
            </a:r>
            <a:br>
              <a:rPr lang="el" sz="1200">
                <a:latin typeface="Ubuntu"/>
                <a:ea typeface="Ubuntu"/>
                <a:cs typeface="Ubuntu"/>
                <a:sym typeface="Ubuntu"/>
              </a:rPr>
            </a:br>
            <a:r>
              <a:rPr lang="el" sz="1200">
                <a:latin typeface="Ubuntu"/>
                <a:ea typeface="Ubuntu"/>
                <a:cs typeface="Ubuntu"/>
                <a:sym typeface="Ubuntu"/>
              </a:rPr>
              <a:t>slide.</a:t>
            </a:r>
            <a:endParaRPr sz="1200">
              <a:latin typeface="Ubuntu"/>
              <a:ea typeface="Ubuntu"/>
              <a:cs typeface="Ubuntu"/>
              <a:sym typeface="Ubuntu"/>
            </a:endParaRPr>
          </a:p>
        </p:txBody>
      </p:sp>
      <p:pic>
        <p:nvPicPr>
          <p:cNvPr id="162" name="Google Shape;162;p17"/>
          <p:cNvPicPr preferRelativeResize="0"/>
          <p:nvPr/>
        </p:nvPicPr>
        <p:blipFill>
          <a:blip r:embed="rId3">
            <a:alphaModFix/>
          </a:blip>
          <a:stretch>
            <a:fillRect/>
          </a:stretch>
        </p:blipFill>
        <p:spPr>
          <a:xfrm>
            <a:off x="3407159" y="1371050"/>
            <a:ext cx="5536840"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 type="body"/>
          </p:nvPr>
        </p:nvSpPr>
        <p:spPr>
          <a:xfrm>
            <a:off x="966050" y="208900"/>
            <a:ext cx="7617900" cy="4098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Ubuntu"/>
              <a:buChar char="●"/>
            </a:pPr>
            <a:r>
              <a:rPr lang="el" sz="1500">
                <a:latin typeface="Montserrat"/>
                <a:ea typeface="Montserrat"/>
                <a:cs typeface="Montserrat"/>
                <a:sym typeface="Montserrat"/>
              </a:rPr>
              <a:t>@</a:t>
            </a:r>
            <a:r>
              <a:rPr b="1" lang="el" sz="1500">
                <a:latin typeface="Montserrat"/>
                <a:ea typeface="Montserrat"/>
                <a:cs typeface="Montserrat"/>
                <a:sym typeface="Montserrat"/>
              </a:rPr>
              <a:t>RequestMapping</a:t>
            </a:r>
            <a:br>
              <a:rPr b="1" lang="el" sz="1500">
                <a:latin typeface="Montserrat"/>
                <a:ea typeface="Montserrat"/>
                <a:cs typeface="Montserrat"/>
                <a:sym typeface="Montserrat"/>
              </a:rPr>
            </a:br>
            <a:br>
              <a:rPr lang="el" sz="1500">
                <a:latin typeface="Montserrat"/>
                <a:ea typeface="Montserrat"/>
                <a:cs typeface="Montserrat"/>
                <a:sym typeface="Montserrat"/>
              </a:rPr>
            </a:br>
            <a:r>
              <a:rPr lang="el" sz="1200">
                <a:latin typeface="Ubuntu"/>
                <a:ea typeface="Ubuntu"/>
                <a:cs typeface="Ubuntu"/>
                <a:sym typeface="Ubuntu"/>
              </a:rPr>
              <a:t>To RequestMapping ουσιαστικά αναγνωρίζει αυτόματα το είδος του Request (GET,POST κλπ).</a:t>
            </a:r>
            <a:br>
              <a:rPr lang="el" sz="1200">
                <a:latin typeface="Ubuntu"/>
                <a:ea typeface="Ubuntu"/>
                <a:cs typeface="Ubuntu"/>
                <a:sym typeface="Ubuntu"/>
              </a:rPr>
            </a:br>
            <a:r>
              <a:rPr lang="el" sz="1200">
                <a:latin typeface="Ubuntu"/>
                <a:ea typeface="Ubuntu"/>
                <a:cs typeface="Ubuntu"/>
                <a:sym typeface="Ubuntu"/>
              </a:rPr>
              <a:t>και σερβίρει αναλόγως. Άλλες εναλλακτικές είναι το @GetMapping ή το @PostMapping για παράδειγμα.</a:t>
            </a:r>
            <a:br>
              <a:rPr lang="el" sz="1200">
                <a:latin typeface="Ubuntu"/>
                <a:ea typeface="Ubuntu"/>
                <a:cs typeface="Ubuntu"/>
                <a:sym typeface="Ubuntu"/>
              </a:rPr>
            </a:br>
            <a:endParaRPr sz="1200">
              <a:latin typeface="Ubuntu"/>
              <a:ea typeface="Ubuntu"/>
              <a:cs typeface="Ubuntu"/>
              <a:sym typeface="Ubuntu"/>
            </a:endParaRPr>
          </a:p>
          <a:p>
            <a:pPr indent="-311150" lvl="0" marL="457200" rtl="0" algn="l">
              <a:spcBef>
                <a:spcPts val="0"/>
              </a:spcBef>
              <a:spcAft>
                <a:spcPts val="0"/>
              </a:spcAft>
              <a:buSzPts val="1300"/>
              <a:buFont typeface="Ubuntu"/>
              <a:buChar char="●"/>
            </a:pPr>
            <a:r>
              <a:rPr b="1" lang="el" sz="1500">
                <a:latin typeface="Montserrat"/>
                <a:ea typeface="Montserrat"/>
                <a:cs typeface="Montserrat"/>
                <a:sym typeface="Montserrat"/>
              </a:rPr>
              <a:t>@RequestParams</a:t>
            </a:r>
            <a:br>
              <a:rPr b="1" lang="el" sz="1500">
                <a:latin typeface="Montserrat"/>
                <a:ea typeface="Montserrat"/>
                <a:cs typeface="Montserrat"/>
                <a:sym typeface="Montserrat"/>
              </a:rPr>
            </a:br>
            <a:br>
              <a:rPr b="1" lang="el" sz="1500">
                <a:latin typeface="Montserrat"/>
                <a:ea typeface="Montserrat"/>
                <a:cs typeface="Montserrat"/>
                <a:sym typeface="Montserrat"/>
              </a:rPr>
            </a:br>
            <a:r>
              <a:rPr lang="el" sz="1200">
                <a:latin typeface="Ubuntu"/>
                <a:ea typeface="Ubuntu"/>
                <a:cs typeface="Ubuntu"/>
                <a:sym typeface="Ubuntu"/>
              </a:rPr>
              <a:t>Το RequestParams κάνει bind την τιμή του string που δέχεται ως παράμετρο στο url (name στην προκειμένη περίπτωση) με το name που βρίσκεται ως παράμετρο στην μέθοδο greeting(). Σε περίπτωση που κάποιος δε δώσει τιμή στο url, χρησιμοποιείται το defaultValue, το οποίο το έχω ορίσει ως World.</a:t>
            </a:r>
            <a:br>
              <a:rPr lang="el" sz="1200">
                <a:latin typeface="Ubuntu"/>
                <a:ea typeface="Ubuntu"/>
                <a:cs typeface="Ubuntu"/>
                <a:sym typeface="Ubuntu"/>
              </a:rPr>
            </a:br>
            <a:endParaRPr sz="1200">
              <a:latin typeface="Ubuntu"/>
              <a:ea typeface="Ubuntu"/>
              <a:cs typeface="Ubuntu"/>
              <a:sym typeface="Ubuntu"/>
            </a:endParaRPr>
          </a:p>
          <a:p>
            <a:pPr indent="-311150" lvl="0" marL="457200" rtl="0" algn="l">
              <a:spcBef>
                <a:spcPts val="0"/>
              </a:spcBef>
              <a:spcAft>
                <a:spcPts val="0"/>
              </a:spcAft>
              <a:buSzPts val="1300"/>
              <a:buFont typeface="Ubuntu"/>
              <a:buChar char="●"/>
            </a:pPr>
            <a:r>
              <a:rPr lang="el" sz="1500">
                <a:latin typeface="Ubuntu"/>
                <a:ea typeface="Ubuntu"/>
                <a:cs typeface="Ubuntu"/>
                <a:sym typeface="Ubuntu"/>
              </a:rPr>
              <a:t>@</a:t>
            </a:r>
            <a:r>
              <a:rPr b="1" lang="el" sz="1500">
                <a:latin typeface="Montserrat"/>
                <a:ea typeface="Montserrat"/>
                <a:cs typeface="Montserrat"/>
                <a:sym typeface="Montserrat"/>
              </a:rPr>
              <a:t>SpringBootApplication</a:t>
            </a:r>
            <a:r>
              <a:rPr lang="el" sz="1500">
                <a:latin typeface="Ubuntu"/>
                <a:ea typeface="Ubuntu"/>
                <a:cs typeface="Ubuntu"/>
                <a:sym typeface="Ubuntu"/>
              </a:rPr>
              <a:t> </a:t>
            </a:r>
            <a:br>
              <a:rPr lang="el" sz="1500">
                <a:latin typeface="Ubuntu"/>
                <a:ea typeface="Ubuntu"/>
                <a:cs typeface="Ubuntu"/>
                <a:sym typeface="Ubuntu"/>
              </a:rPr>
            </a:br>
            <a:br>
              <a:rPr lang="el">
                <a:latin typeface="Ubuntu"/>
                <a:ea typeface="Ubuntu"/>
                <a:cs typeface="Ubuntu"/>
                <a:sym typeface="Ubuntu"/>
              </a:rPr>
            </a:br>
            <a:r>
              <a:rPr lang="el" sz="1200">
                <a:latin typeface="Ubuntu"/>
                <a:ea typeface="Ubuntu"/>
                <a:cs typeface="Ubuntu"/>
                <a:sym typeface="Ubuntu"/>
              </a:rPr>
              <a:t>Το SpringBootAppication είναι ένα annotation που προσθέτει τα εξής:</a:t>
            </a:r>
            <a:br>
              <a:rPr lang="el" sz="1200">
                <a:latin typeface="Ubuntu"/>
                <a:ea typeface="Ubuntu"/>
                <a:cs typeface="Ubuntu"/>
                <a:sym typeface="Ubuntu"/>
              </a:rPr>
            </a:br>
            <a:r>
              <a:rPr lang="el" sz="1200">
                <a:latin typeface="Ubuntu"/>
                <a:ea typeface="Ubuntu"/>
                <a:cs typeface="Ubuntu"/>
                <a:sym typeface="Ubuntu"/>
              </a:rPr>
              <a:t>- @Configuration.</a:t>
            </a:r>
            <a:br>
              <a:rPr lang="el" sz="1200">
                <a:latin typeface="Ubuntu"/>
                <a:ea typeface="Ubuntu"/>
                <a:cs typeface="Ubuntu"/>
                <a:sym typeface="Ubuntu"/>
              </a:rPr>
            </a:br>
            <a:r>
              <a:rPr lang="el" sz="1200">
                <a:latin typeface="Ubuntu"/>
                <a:ea typeface="Ubuntu"/>
                <a:cs typeface="Ubuntu"/>
                <a:sym typeface="Ubuntu"/>
              </a:rPr>
              <a:t>- @EnableAutoConfiguration</a:t>
            </a:r>
            <a:br>
              <a:rPr lang="el" sz="1200">
                <a:latin typeface="Ubuntu"/>
                <a:ea typeface="Ubuntu"/>
                <a:cs typeface="Ubuntu"/>
                <a:sym typeface="Ubuntu"/>
              </a:rPr>
            </a:br>
            <a:r>
              <a:rPr lang="el" sz="1200">
                <a:latin typeface="Ubuntu"/>
                <a:ea typeface="Ubuntu"/>
                <a:cs typeface="Ubuntu"/>
                <a:sym typeface="Ubuntu"/>
              </a:rPr>
              <a:t>- @ComponentScan</a:t>
            </a:r>
            <a:endParaRPr sz="1200">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Step No 4: Testing the Web Service</a:t>
            </a:r>
            <a:endParaRPr/>
          </a:p>
        </p:txBody>
      </p:sp>
      <p:sp>
        <p:nvSpPr>
          <p:cNvPr id="173" name="Google Shape;173;p19"/>
          <p:cNvSpPr txBox="1"/>
          <p:nvPr>
            <p:ph idx="1" type="body"/>
          </p:nvPr>
        </p:nvSpPr>
        <p:spPr>
          <a:xfrm>
            <a:off x="1297500" y="11630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latin typeface="Ubuntu"/>
                <a:ea typeface="Ubuntu"/>
                <a:cs typeface="Ubuntu"/>
                <a:sym typeface="Ubuntu"/>
              </a:rPr>
              <a:t>Αρχικά το πρώτο πράγμα που πρέπει να κάνω είναι να τρέξω τη main στο DemoApplication.java file.  Μόλις εκτελεστεί η εντολή run, εμφανίζονται τα παρακάτω στο terminal.</a:t>
            </a:r>
            <a:endParaRPr>
              <a:latin typeface="Ubuntu"/>
              <a:ea typeface="Ubuntu"/>
              <a:cs typeface="Ubuntu"/>
              <a:sym typeface="Ubuntu"/>
            </a:endParaRPr>
          </a:p>
          <a:p>
            <a:pPr indent="0" lvl="0" marL="0" rtl="0" algn="l">
              <a:spcBef>
                <a:spcPts val="1600"/>
              </a:spcBef>
              <a:spcAft>
                <a:spcPts val="1600"/>
              </a:spcAft>
              <a:buNone/>
            </a:pPr>
            <a:r>
              <a:t/>
            </a:r>
            <a:endParaRPr>
              <a:latin typeface="Ubuntu"/>
              <a:ea typeface="Ubuntu"/>
              <a:cs typeface="Ubuntu"/>
              <a:sym typeface="Ubuntu"/>
            </a:endParaRPr>
          </a:p>
        </p:txBody>
      </p:sp>
      <p:pic>
        <p:nvPicPr>
          <p:cNvPr id="174" name="Google Shape;174;p19"/>
          <p:cNvPicPr preferRelativeResize="0"/>
          <p:nvPr/>
        </p:nvPicPr>
        <p:blipFill>
          <a:blip r:embed="rId3">
            <a:alphaModFix/>
          </a:blip>
          <a:stretch>
            <a:fillRect/>
          </a:stretch>
        </p:blipFill>
        <p:spPr>
          <a:xfrm>
            <a:off x="268362" y="2454726"/>
            <a:ext cx="8607276" cy="183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idx="1" type="body"/>
          </p:nvPr>
        </p:nvSpPr>
        <p:spPr>
          <a:xfrm>
            <a:off x="1052550" y="231700"/>
            <a:ext cx="7038900" cy="42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sz="1200">
                <a:latin typeface="Ubuntu"/>
                <a:ea typeface="Ubuntu"/>
                <a:cs typeface="Ubuntu"/>
                <a:sym typeface="Ubuntu"/>
              </a:rPr>
              <a:t>Από το προηγούμενο slide, βλέπουμε ότι το service μας τρέχει κανονικά στην 8080 πόρτα.</a:t>
            </a:r>
            <a:br>
              <a:rPr lang="el" sz="1200">
                <a:latin typeface="Ubuntu"/>
                <a:ea typeface="Ubuntu"/>
                <a:cs typeface="Ubuntu"/>
                <a:sym typeface="Ubuntu"/>
              </a:rPr>
            </a:br>
            <a:r>
              <a:rPr lang="el" sz="1200">
                <a:latin typeface="Ubuntu"/>
                <a:ea typeface="Ubuntu"/>
                <a:cs typeface="Ubuntu"/>
                <a:sym typeface="Ubuntu"/>
              </a:rPr>
              <a:t>Το μόνο που μένει τώρα είναι να το τεστάρουμε. </a:t>
            </a:r>
            <a:br>
              <a:rPr lang="el" sz="1200">
                <a:latin typeface="Ubuntu"/>
                <a:ea typeface="Ubuntu"/>
                <a:cs typeface="Ubuntu"/>
                <a:sym typeface="Ubuntu"/>
              </a:rPr>
            </a:br>
            <a:r>
              <a:rPr lang="el" sz="1200">
                <a:latin typeface="Ubuntu"/>
                <a:ea typeface="Ubuntu"/>
                <a:cs typeface="Ubuntu"/>
                <a:sym typeface="Ubuntu"/>
              </a:rPr>
              <a:t>Για τον σκοπό αυτό χρησιμοποιώ το Postman. </a:t>
            </a:r>
            <a:br>
              <a:rPr lang="el" sz="1200">
                <a:latin typeface="Ubuntu"/>
                <a:ea typeface="Ubuntu"/>
                <a:cs typeface="Ubuntu"/>
                <a:sym typeface="Ubuntu"/>
              </a:rPr>
            </a:br>
            <a:r>
              <a:rPr lang="el" sz="1200">
                <a:latin typeface="Ubuntu"/>
                <a:ea typeface="Ubuntu"/>
                <a:cs typeface="Ubuntu"/>
                <a:sym typeface="Ubuntu"/>
              </a:rPr>
              <a:t>Ακολουθούν τα αντίστοιχα screenshot. </a:t>
            </a:r>
            <a:br>
              <a:rPr lang="el" sz="1200">
                <a:latin typeface="Ubuntu"/>
                <a:ea typeface="Ubuntu"/>
                <a:cs typeface="Ubuntu"/>
                <a:sym typeface="Ubuntu"/>
              </a:rPr>
            </a:br>
            <a:r>
              <a:rPr lang="el" sz="1200">
                <a:latin typeface="Ubuntu"/>
                <a:ea typeface="Ubuntu"/>
                <a:cs typeface="Ubuntu"/>
                <a:sym typeface="Ubuntu"/>
              </a:rPr>
              <a:t>Φαίνονται: α) το είδος του request, β) το url, γ) η απάντηση του server</a:t>
            </a:r>
            <a:endParaRPr sz="1200">
              <a:latin typeface="Ubuntu"/>
              <a:ea typeface="Ubuntu"/>
              <a:cs typeface="Ubuntu"/>
              <a:sym typeface="Ubuntu"/>
            </a:endParaRPr>
          </a:p>
          <a:p>
            <a:pPr indent="0" lvl="0" marL="0" rtl="0" algn="l">
              <a:spcBef>
                <a:spcPts val="1600"/>
              </a:spcBef>
              <a:spcAft>
                <a:spcPts val="0"/>
              </a:spcAft>
              <a:buNone/>
            </a:pPr>
            <a:br>
              <a:rPr lang="el">
                <a:latin typeface="Ubuntu"/>
                <a:ea typeface="Ubuntu"/>
                <a:cs typeface="Ubuntu"/>
                <a:sym typeface="Ubuntu"/>
              </a:rPr>
            </a:br>
            <a:endParaRPr>
              <a:latin typeface="Ubuntu"/>
              <a:ea typeface="Ubuntu"/>
              <a:cs typeface="Ubuntu"/>
              <a:sym typeface="Ubuntu"/>
            </a:endParaRPr>
          </a:p>
          <a:p>
            <a:pPr indent="0" lvl="0" marL="0" rtl="0" algn="l">
              <a:spcBef>
                <a:spcPts val="1600"/>
              </a:spcBef>
              <a:spcAft>
                <a:spcPts val="1600"/>
              </a:spcAft>
              <a:buNone/>
            </a:pPr>
            <a:br>
              <a:rPr lang="el">
                <a:latin typeface="Ubuntu"/>
                <a:ea typeface="Ubuntu"/>
                <a:cs typeface="Ubuntu"/>
                <a:sym typeface="Ubuntu"/>
              </a:rPr>
            </a:br>
            <a:r>
              <a:rPr lang="el">
                <a:latin typeface="Ubuntu"/>
                <a:ea typeface="Ubuntu"/>
                <a:cs typeface="Ubuntu"/>
                <a:sym typeface="Ubuntu"/>
              </a:rPr>
              <a:t>GET request No1:</a:t>
            </a:r>
            <a:br>
              <a:rPr lang="el">
                <a:latin typeface="Ubuntu"/>
                <a:ea typeface="Ubuntu"/>
                <a:cs typeface="Ubuntu"/>
                <a:sym typeface="Ubuntu"/>
              </a:rPr>
            </a:br>
            <a:r>
              <a:rPr lang="el">
                <a:latin typeface="Ubuntu"/>
                <a:ea typeface="Ubuntu"/>
                <a:cs typeface="Ubuntu"/>
                <a:sym typeface="Ubuntu"/>
              </a:rPr>
              <a:t>με δοθείσα τιμή name</a:t>
            </a:r>
            <a:endParaRPr>
              <a:latin typeface="Ubuntu"/>
              <a:ea typeface="Ubuntu"/>
              <a:cs typeface="Ubuntu"/>
              <a:sym typeface="Ubuntu"/>
            </a:endParaRPr>
          </a:p>
        </p:txBody>
      </p:sp>
      <p:pic>
        <p:nvPicPr>
          <p:cNvPr id="180" name="Google Shape;180;p20"/>
          <p:cNvPicPr preferRelativeResize="0"/>
          <p:nvPr/>
        </p:nvPicPr>
        <p:blipFill>
          <a:blip r:embed="rId3">
            <a:alphaModFix/>
          </a:blip>
          <a:stretch>
            <a:fillRect/>
          </a:stretch>
        </p:blipFill>
        <p:spPr>
          <a:xfrm>
            <a:off x="3212900" y="1746700"/>
            <a:ext cx="5596374" cy="2822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858725" y="273000"/>
            <a:ext cx="7356300" cy="4491300"/>
          </a:xfrm>
          <a:prstGeom prst="rect">
            <a:avLst/>
          </a:prstGeom>
        </p:spPr>
        <p:txBody>
          <a:bodyPr anchorCtr="0" anchor="t" bIns="91425" lIns="91425" spcFirstLastPara="1" rIns="91425" wrap="square" tIns="91425">
            <a:noAutofit/>
          </a:bodyPr>
          <a:lstStyle/>
          <a:p>
            <a:pPr indent="0" lvl="0" marL="2286000" rtl="0" algn="l">
              <a:spcBef>
                <a:spcPts val="0"/>
              </a:spcBef>
              <a:spcAft>
                <a:spcPts val="0"/>
              </a:spcAft>
              <a:buNone/>
            </a:pPr>
            <a:r>
              <a:rPr lang="el"/>
              <a:t>				Get Request Number 2:</a:t>
            </a:r>
            <a:br>
              <a:rPr lang="el"/>
            </a:br>
            <a:r>
              <a:rPr lang="el"/>
              <a:t>				</a:t>
            </a:r>
            <a:r>
              <a:rPr lang="el">
                <a:latin typeface="Ubuntu"/>
                <a:ea typeface="Ubuntu"/>
                <a:cs typeface="Ubuntu"/>
                <a:sym typeface="Ubuntu"/>
              </a:rPr>
              <a:t>Δίνω και πάλι τιμή στο name.</a:t>
            </a:r>
            <a:br>
              <a:rPr lang="el">
                <a:latin typeface="Ubuntu"/>
                <a:ea typeface="Ubuntu"/>
                <a:cs typeface="Ubuntu"/>
                <a:sym typeface="Ubuntu"/>
              </a:rPr>
            </a:br>
            <a:r>
              <a:rPr lang="el">
                <a:latin typeface="Ubuntu"/>
                <a:ea typeface="Ubuntu"/>
                <a:cs typeface="Ubuntu"/>
                <a:sym typeface="Ubuntu"/>
              </a:rPr>
              <a:t>				Παρατηρώ το id, να αυξάνεται.</a:t>
            </a:r>
            <a:endParaRPr>
              <a:latin typeface="Ubuntu"/>
              <a:ea typeface="Ubuntu"/>
              <a:cs typeface="Ubuntu"/>
              <a:sym typeface="Ubuntu"/>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l"/>
              <a:t>Get Request Number 3:</a:t>
            </a:r>
            <a:br>
              <a:rPr lang="el"/>
            </a:br>
            <a:r>
              <a:rPr lang="el">
                <a:latin typeface="Ubuntu"/>
                <a:ea typeface="Ubuntu"/>
                <a:cs typeface="Ubuntu"/>
                <a:sym typeface="Ubuntu"/>
              </a:rPr>
              <a:t>Δεν δίνω τιμή στην παράμετρο name, </a:t>
            </a:r>
            <a:br>
              <a:rPr lang="el">
                <a:latin typeface="Ubuntu"/>
                <a:ea typeface="Ubuntu"/>
                <a:cs typeface="Ubuntu"/>
                <a:sym typeface="Ubuntu"/>
              </a:rPr>
            </a:br>
            <a:r>
              <a:rPr lang="el">
                <a:latin typeface="Ubuntu"/>
                <a:ea typeface="Ubuntu"/>
                <a:cs typeface="Ubuntu"/>
                <a:sym typeface="Ubuntu"/>
              </a:rPr>
              <a:t>και ενεργοποιείται η default value ( = ‘World’)</a:t>
            </a:r>
            <a:br>
              <a:rPr lang="el">
                <a:latin typeface="Ubuntu"/>
                <a:ea typeface="Ubuntu"/>
                <a:cs typeface="Ubuntu"/>
                <a:sym typeface="Ubuntu"/>
              </a:rPr>
            </a:br>
            <a:r>
              <a:rPr lang="el">
                <a:latin typeface="Ubuntu"/>
                <a:ea typeface="Ubuntu"/>
                <a:cs typeface="Ubuntu"/>
                <a:sym typeface="Ubuntu"/>
              </a:rPr>
              <a:t>Το  id αυξάνεται και πάλι</a:t>
            </a:r>
            <a:endParaRPr>
              <a:latin typeface="Ubuntu"/>
              <a:ea typeface="Ubuntu"/>
              <a:cs typeface="Ubuntu"/>
              <a:sym typeface="Ubuntu"/>
            </a:endParaRPr>
          </a:p>
          <a:p>
            <a:pPr indent="0" lvl="0" marL="0" rtl="0" algn="l">
              <a:spcBef>
                <a:spcPts val="1600"/>
              </a:spcBef>
              <a:spcAft>
                <a:spcPts val="1600"/>
              </a:spcAft>
              <a:buNone/>
            </a:pPr>
            <a:r>
              <a:t/>
            </a:r>
            <a:endParaRPr/>
          </a:p>
        </p:txBody>
      </p:sp>
      <p:pic>
        <p:nvPicPr>
          <p:cNvPr id="186" name="Google Shape;186;p21"/>
          <p:cNvPicPr preferRelativeResize="0"/>
          <p:nvPr/>
        </p:nvPicPr>
        <p:blipFill>
          <a:blip r:embed="rId3">
            <a:alphaModFix/>
          </a:blip>
          <a:stretch>
            <a:fillRect/>
          </a:stretch>
        </p:blipFill>
        <p:spPr>
          <a:xfrm>
            <a:off x="486398" y="106873"/>
            <a:ext cx="3575650" cy="2786550"/>
          </a:xfrm>
          <a:prstGeom prst="rect">
            <a:avLst/>
          </a:prstGeom>
          <a:noFill/>
          <a:ln>
            <a:noFill/>
          </a:ln>
        </p:spPr>
      </p:pic>
      <p:pic>
        <p:nvPicPr>
          <p:cNvPr id="187" name="Google Shape;187;p21"/>
          <p:cNvPicPr preferRelativeResize="0"/>
          <p:nvPr/>
        </p:nvPicPr>
        <p:blipFill>
          <a:blip r:embed="rId4">
            <a:alphaModFix/>
          </a:blip>
          <a:stretch>
            <a:fillRect/>
          </a:stretch>
        </p:blipFill>
        <p:spPr>
          <a:xfrm>
            <a:off x="5033588" y="1605063"/>
            <a:ext cx="3228975" cy="330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