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60" r:id="rId5"/>
    <p:sldId id="273" r:id="rId6"/>
    <p:sldId id="267" r:id="rId7"/>
    <p:sldId id="259" r:id="rId8"/>
    <p:sldId id="261" r:id="rId9"/>
    <p:sldId id="264" r:id="rId10"/>
    <p:sldId id="274" r:id="rId11"/>
    <p:sldId id="281" r:id="rId12"/>
    <p:sldId id="279" r:id="rId13"/>
    <p:sldId id="280" r:id="rId14"/>
    <p:sldId id="277" r:id="rId15"/>
    <p:sldId id="276" r:id="rId16"/>
    <p:sldId id="262" r:id="rId17"/>
    <p:sldId id="26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62" d="100"/>
          <a:sy n="62" d="100"/>
        </p:scale>
        <p:origin x="6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3schools.com/html/html_symbols.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validator.w3.org/#validate_by_inp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doctor.com/" TargetMode="External"/><Relationship Id="rId2" Type="http://schemas.openxmlformats.org/officeDocument/2006/relationships/hyperlink" Target="http://www.htmldog.com/" TargetMode="External"/><Relationship Id="rId1" Type="http://schemas.openxmlformats.org/officeDocument/2006/relationships/slideLayout" Target="../slideLayouts/slideLayout2.xml"/><Relationship Id="rId5" Type="http://schemas.openxmlformats.org/officeDocument/2006/relationships/hyperlink" Target="http://www.w3schools.com/html/default.asp" TargetMode="External"/><Relationship Id="rId4" Type="http://schemas.openxmlformats.org/officeDocument/2006/relationships/hyperlink" Target="https://developer.mozilla.org/en-US/docs/Web/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hyperlink" Target="https://developer.mozilla.org/en-US/docs/Web/HTML/Inline_elemen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r>
              <a:rPr lang="en-US" dirty="0"/>
              <a:t>INF </a:t>
            </a:r>
            <a:r>
              <a:rPr lang="en-US"/>
              <a:t>362 Spring 2020</a:t>
            </a:r>
            <a:endParaRPr lang="en-US" dirty="0"/>
          </a:p>
        </p:txBody>
      </p:sp>
    </p:spTree>
    <p:extLst>
      <p:ext uri="{BB962C8B-B14F-4D97-AF65-F5344CB8AC3E}">
        <p14:creationId xmlns:p14="http://schemas.microsoft.com/office/powerpoint/2010/main" val="324999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Examples</a:t>
            </a:r>
          </a:p>
        </p:txBody>
      </p:sp>
      <p:sp>
        <p:nvSpPr>
          <p:cNvPr id="3" name="Content Placeholder 2"/>
          <p:cNvSpPr>
            <a:spLocks noGrp="1"/>
          </p:cNvSpPr>
          <p:nvPr>
            <p:ph idx="1"/>
          </p:nvPr>
        </p:nvSpPr>
        <p:spPr/>
        <p:txBody>
          <a:bodyPr/>
          <a:lstStyle/>
          <a:p>
            <a:r>
              <a:rPr lang="en-US" dirty="0"/>
              <a:t>Creating a basic list in HTML</a:t>
            </a:r>
          </a:p>
          <a:p>
            <a:pPr marL="0" indent="0">
              <a:buNone/>
            </a:pPr>
            <a:r>
              <a:rPr lang="en-US" dirty="0"/>
              <a:t>&lt;</a:t>
            </a:r>
            <a:r>
              <a:rPr lang="en-US" dirty="0" err="1"/>
              <a:t>ul</a:t>
            </a:r>
            <a:r>
              <a:rPr lang="en-US" dirty="0"/>
              <a:t>&gt;</a:t>
            </a:r>
          </a:p>
          <a:p>
            <a:pPr marL="0" indent="0">
              <a:buNone/>
            </a:pPr>
            <a:r>
              <a:rPr lang="en-US" dirty="0"/>
              <a:t>    &lt;li&gt;List Item One&lt;/li&gt;</a:t>
            </a:r>
          </a:p>
          <a:p>
            <a:pPr marL="0" indent="0">
              <a:buNone/>
            </a:pPr>
            <a:r>
              <a:rPr lang="en-US" dirty="0"/>
              <a:t>    &lt;li&gt;List Item Two&lt;/li&gt;</a:t>
            </a:r>
          </a:p>
          <a:p>
            <a:pPr marL="0" indent="0">
              <a:buNone/>
            </a:pPr>
            <a:r>
              <a:rPr lang="en-US" dirty="0"/>
              <a:t>    &lt;li&gt;List Item Three&lt;/li&gt;</a:t>
            </a:r>
          </a:p>
          <a:p>
            <a:pPr marL="0" indent="0">
              <a:buNone/>
            </a:pPr>
            <a:r>
              <a:rPr lang="en-US" dirty="0"/>
              <a:t>&lt;/</a:t>
            </a:r>
            <a:r>
              <a:rPr lang="en-US" dirty="0" err="1"/>
              <a:t>ul</a:t>
            </a:r>
            <a:r>
              <a:rPr lang="en-US" dirty="0"/>
              <a:t>&gt;</a:t>
            </a:r>
          </a:p>
          <a:p>
            <a:pPr marL="0" indent="0">
              <a:buNone/>
            </a:pPr>
            <a:endParaRPr lang="en-US" dirty="0"/>
          </a:p>
          <a:p>
            <a:pPr marL="0" indent="0">
              <a:buNone/>
            </a:pPr>
            <a:r>
              <a:rPr lang="en-US" dirty="0"/>
              <a:t>The code above has proper indentation and will be easier for other developers to read. </a:t>
            </a:r>
          </a:p>
        </p:txBody>
      </p:sp>
    </p:spTree>
    <p:extLst>
      <p:ext uri="{BB962C8B-B14F-4D97-AF65-F5344CB8AC3E}">
        <p14:creationId xmlns:p14="http://schemas.microsoft.com/office/powerpoint/2010/main" val="395847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p:txBody>
          <a:bodyPr/>
          <a:lstStyle/>
          <a:p>
            <a:r>
              <a:rPr lang="en-US" dirty="0"/>
              <a:t>The code below creates a table with one row (</a:t>
            </a:r>
            <a:r>
              <a:rPr lang="en-US" dirty="0" err="1"/>
              <a:t>tr</a:t>
            </a:r>
            <a:r>
              <a:rPr lang="en-US" dirty="0"/>
              <a:t>) and 2 columns (td). </a:t>
            </a:r>
          </a:p>
          <a:p>
            <a:r>
              <a:rPr lang="en-US" dirty="0"/>
              <a:t>&lt;table&gt;</a:t>
            </a:r>
          </a:p>
          <a:p>
            <a:r>
              <a:rPr lang="en-US" dirty="0"/>
              <a:t>    &lt;</a:t>
            </a:r>
            <a:r>
              <a:rPr lang="en-US" dirty="0" err="1"/>
              <a:t>tr</a:t>
            </a:r>
            <a:r>
              <a:rPr lang="en-US" dirty="0"/>
              <a:t>&gt;</a:t>
            </a:r>
          </a:p>
          <a:p>
            <a:r>
              <a:rPr lang="en-US" dirty="0"/>
              <a:t>        &lt;td&gt;Table Data&lt;/td&gt;</a:t>
            </a:r>
          </a:p>
          <a:p>
            <a:r>
              <a:rPr lang="en-US" dirty="0"/>
              <a:t>        &lt;td&gt;Table Data&lt;/td&gt;</a:t>
            </a:r>
          </a:p>
          <a:p>
            <a:r>
              <a:rPr lang="en-US" dirty="0"/>
              <a:t>    &lt;/</a:t>
            </a:r>
            <a:r>
              <a:rPr lang="en-US" dirty="0" err="1"/>
              <a:t>tr</a:t>
            </a:r>
            <a:r>
              <a:rPr lang="en-US" dirty="0"/>
              <a:t>&gt;</a:t>
            </a:r>
          </a:p>
          <a:p>
            <a:r>
              <a:rPr lang="en-US" dirty="0"/>
              <a:t>&lt;/table&gt;</a:t>
            </a:r>
          </a:p>
          <a:p>
            <a:r>
              <a:rPr lang="en-US" dirty="0"/>
              <a:t>You can also use &lt;</a:t>
            </a:r>
            <a:r>
              <a:rPr lang="en-US" dirty="0" err="1"/>
              <a:t>th</a:t>
            </a:r>
            <a:r>
              <a:rPr lang="en-US" dirty="0"/>
              <a:t>&gt; inside of &lt;</a:t>
            </a:r>
            <a:r>
              <a:rPr lang="en-US" dirty="0" err="1"/>
              <a:t>tr</a:t>
            </a:r>
            <a:r>
              <a:rPr lang="en-US" dirty="0"/>
              <a:t>&gt; to signify table headings. The text inside of &lt;</a:t>
            </a:r>
            <a:r>
              <a:rPr lang="en-US" dirty="0" err="1"/>
              <a:t>th</a:t>
            </a:r>
            <a:r>
              <a:rPr lang="en-US" dirty="0"/>
              <a:t>&gt; tags appears in the table centered and bolded. </a:t>
            </a:r>
          </a:p>
        </p:txBody>
      </p:sp>
    </p:spTree>
    <p:extLst>
      <p:ext uri="{BB962C8B-B14F-4D97-AF65-F5344CB8AC3E}">
        <p14:creationId xmlns:p14="http://schemas.microsoft.com/office/powerpoint/2010/main" val="131322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Content Placeholder 2"/>
          <p:cNvSpPr>
            <a:spLocks noGrp="1"/>
          </p:cNvSpPr>
          <p:nvPr>
            <p:ph idx="1"/>
          </p:nvPr>
        </p:nvSpPr>
        <p:spPr/>
        <p:txBody>
          <a:bodyPr>
            <a:normAutofit fontScale="70000" lnSpcReduction="20000"/>
          </a:bodyPr>
          <a:lstStyle/>
          <a:p>
            <a:r>
              <a:rPr lang="en-US" dirty="0"/>
              <a:t>When a tag is placed inside of another tag, we would say that one tag is nested inside of the other. In the previous slide, the li tags are nested inside of the </a:t>
            </a:r>
            <a:r>
              <a:rPr lang="en-US" dirty="0" err="1"/>
              <a:t>ul</a:t>
            </a:r>
            <a:r>
              <a:rPr lang="en-US" dirty="0"/>
              <a:t> tags. </a:t>
            </a:r>
          </a:p>
          <a:p>
            <a:r>
              <a:rPr lang="en-US" dirty="0"/>
              <a:t>To nest a list inside of a list:</a:t>
            </a:r>
          </a:p>
          <a:p>
            <a:pPr marL="0" indent="0">
              <a:buNone/>
            </a:pPr>
            <a:r>
              <a:rPr lang="en-US" dirty="0"/>
              <a:t>&lt;</a:t>
            </a:r>
            <a:r>
              <a:rPr lang="en-US" dirty="0" err="1"/>
              <a:t>ul</a:t>
            </a:r>
            <a:r>
              <a:rPr lang="en-US" dirty="0"/>
              <a:t>&gt;</a:t>
            </a:r>
          </a:p>
          <a:p>
            <a:pPr marL="0" indent="0">
              <a:buNone/>
            </a:pPr>
            <a:r>
              <a:rPr lang="en-US" dirty="0"/>
              <a:t>    &lt;li&gt;List Item One&lt;/li&gt;</a:t>
            </a:r>
          </a:p>
          <a:p>
            <a:pPr marL="0" indent="0">
              <a:buNone/>
            </a:pPr>
            <a:r>
              <a:rPr lang="en-US" dirty="0"/>
              <a:t>    &lt;li&gt;List Item Two</a:t>
            </a:r>
          </a:p>
          <a:p>
            <a:pPr marL="0" indent="0">
              <a:buNone/>
            </a:pPr>
            <a:r>
              <a:rPr lang="en-US" dirty="0"/>
              <a:t>        &lt;</a:t>
            </a:r>
            <a:r>
              <a:rPr lang="en-US" dirty="0" err="1"/>
              <a:t>ul</a:t>
            </a:r>
            <a:r>
              <a:rPr lang="en-US" dirty="0"/>
              <a:t>&gt;</a:t>
            </a:r>
          </a:p>
          <a:p>
            <a:pPr marL="0" indent="0">
              <a:buNone/>
            </a:pPr>
            <a:r>
              <a:rPr lang="en-US" dirty="0"/>
              <a:t>            &lt;li&gt;Sub Item One&lt;/li&gt;</a:t>
            </a:r>
          </a:p>
          <a:p>
            <a:pPr marL="0" indent="0">
              <a:buNone/>
            </a:pPr>
            <a:r>
              <a:rPr lang="en-US" dirty="0"/>
              <a:t>            &lt;li&gt;Sub Item Two&lt;/li&gt;</a:t>
            </a:r>
          </a:p>
          <a:p>
            <a:pPr marL="0" indent="0">
              <a:buNone/>
            </a:pPr>
            <a:r>
              <a:rPr lang="en-US" dirty="0"/>
              <a:t>        &lt;/</a:t>
            </a:r>
            <a:r>
              <a:rPr lang="en-US" dirty="0" err="1"/>
              <a:t>ul</a:t>
            </a:r>
            <a:r>
              <a:rPr lang="en-US" dirty="0"/>
              <a:t>&gt;</a:t>
            </a:r>
          </a:p>
          <a:p>
            <a:pPr marL="0" indent="0">
              <a:buNone/>
            </a:pPr>
            <a:r>
              <a:rPr lang="en-US" dirty="0"/>
              <a:t>    &lt;/li&gt;</a:t>
            </a:r>
          </a:p>
          <a:p>
            <a:pPr marL="0" indent="0">
              <a:buNone/>
            </a:pPr>
            <a:r>
              <a:rPr lang="en-US" dirty="0"/>
              <a:t>    &lt;li&gt;List Item Three&lt;/li&gt;</a:t>
            </a:r>
          </a:p>
          <a:p>
            <a:pPr marL="0" indent="0">
              <a:buNone/>
            </a:pPr>
            <a:r>
              <a:rPr lang="en-US" dirty="0"/>
              <a:t> &lt;/</a:t>
            </a:r>
            <a:r>
              <a:rPr lang="en-US" dirty="0" err="1"/>
              <a:t>ul</a:t>
            </a:r>
            <a:r>
              <a:rPr lang="en-US" dirty="0"/>
              <a:t>&gt;</a:t>
            </a:r>
          </a:p>
          <a:p>
            <a:endParaRPr lang="en-US" dirty="0"/>
          </a:p>
        </p:txBody>
      </p:sp>
    </p:spTree>
    <p:extLst>
      <p:ext uri="{BB962C8B-B14F-4D97-AF65-F5344CB8AC3E}">
        <p14:creationId xmlns:p14="http://schemas.microsoft.com/office/powerpoint/2010/main" val="111727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Explained</a:t>
            </a:r>
          </a:p>
        </p:txBody>
      </p:sp>
      <p:sp>
        <p:nvSpPr>
          <p:cNvPr id="3" name="Content Placeholder 2"/>
          <p:cNvSpPr>
            <a:spLocks noGrp="1"/>
          </p:cNvSpPr>
          <p:nvPr>
            <p:ph idx="1"/>
          </p:nvPr>
        </p:nvSpPr>
        <p:spPr/>
        <p:txBody>
          <a:bodyPr/>
          <a:lstStyle/>
          <a:p>
            <a:r>
              <a:rPr lang="en-US" dirty="0"/>
              <a:t>Certain tags can only be </a:t>
            </a:r>
            <a:r>
              <a:rPr lang="en-US" dirty="0" err="1"/>
              <a:t>be</a:t>
            </a:r>
            <a:r>
              <a:rPr lang="en-US" dirty="0"/>
              <a:t> nested inside of others. An example would be &lt;</a:t>
            </a:r>
            <a:r>
              <a:rPr lang="en-US" dirty="0" err="1"/>
              <a:t>em</a:t>
            </a:r>
            <a:r>
              <a:rPr lang="en-US" dirty="0"/>
              <a:t>&gt; and &lt;strong&gt;. Generally speaking, inline tags can only surround textual content or other inline tags. Some block tags can appear in other block but not inside of inline tags. </a:t>
            </a:r>
          </a:p>
          <a:p>
            <a:r>
              <a:rPr lang="en-US" b="1" dirty="0"/>
              <a:t>Valid:</a:t>
            </a:r>
          </a:p>
          <a:p>
            <a:r>
              <a:rPr lang="en-US" dirty="0"/>
              <a:t>&lt;div&gt;</a:t>
            </a:r>
          </a:p>
          <a:p>
            <a:r>
              <a:rPr lang="en-US" dirty="0"/>
              <a:t>    &lt;p&gt;&lt;</a:t>
            </a:r>
            <a:r>
              <a:rPr lang="en-US" dirty="0" err="1"/>
              <a:t>em</a:t>
            </a:r>
            <a:r>
              <a:rPr lang="en-US" dirty="0"/>
              <a:t>&gt;This&lt;/</a:t>
            </a:r>
            <a:r>
              <a:rPr lang="en-US" dirty="0" err="1"/>
              <a:t>em</a:t>
            </a:r>
            <a:r>
              <a:rPr lang="en-US" dirty="0"/>
              <a:t>&gt; is a &lt;a </a:t>
            </a:r>
            <a:r>
              <a:rPr lang="en-US" dirty="0" err="1"/>
              <a:t>href</a:t>
            </a:r>
            <a:r>
              <a:rPr lang="en-US" dirty="0"/>
              <a:t>=“somewhere.html”&gt;&lt;strong&gt;link&lt;/strong&gt;&lt;/a&gt;.&lt;/p&gt;</a:t>
            </a:r>
          </a:p>
          <a:p>
            <a:r>
              <a:rPr lang="en-US" dirty="0"/>
              <a:t>&lt;/div&gt;</a:t>
            </a:r>
          </a:p>
          <a:p>
            <a:r>
              <a:rPr lang="en-US" b="1" dirty="0"/>
              <a:t>Invalid:</a:t>
            </a:r>
          </a:p>
          <a:p>
            <a:r>
              <a:rPr lang="en-US" dirty="0"/>
              <a:t>&lt;</a:t>
            </a:r>
            <a:r>
              <a:rPr lang="en-US" dirty="0" err="1"/>
              <a:t>em</a:t>
            </a:r>
            <a:r>
              <a:rPr lang="en-US" dirty="0"/>
              <a:t>&gt;&lt;p&gt;This is some content&lt;/p&gt;&lt;/</a:t>
            </a:r>
            <a:r>
              <a:rPr lang="en-US" dirty="0" err="1"/>
              <a:t>em</a:t>
            </a:r>
            <a:r>
              <a:rPr lang="en-US" dirty="0"/>
              <a:t>&gt;</a:t>
            </a:r>
          </a:p>
        </p:txBody>
      </p:sp>
    </p:spTree>
    <p:extLst>
      <p:ext uri="{BB962C8B-B14F-4D97-AF65-F5344CB8AC3E}">
        <p14:creationId xmlns:p14="http://schemas.microsoft.com/office/powerpoint/2010/main" val="253546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(Symbols)</a:t>
            </a:r>
          </a:p>
        </p:txBody>
      </p:sp>
      <p:sp>
        <p:nvSpPr>
          <p:cNvPr id="3" name="Content Placeholder 2"/>
          <p:cNvSpPr>
            <a:spLocks noGrp="1"/>
          </p:cNvSpPr>
          <p:nvPr>
            <p:ph idx="1"/>
          </p:nvPr>
        </p:nvSpPr>
        <p:spPr/>
        <p:txBody>
          <a:bodyPr/>
          <a:lstStyle/>
          <a:p>
            <a:r>
              <a:rPr lang="en-US" dirty="0"/>
              <a:t>Some characters can’t be expressed in normal HTML.</a:t>
            </a:r>
          </a:p>
          <a:p>
            <a:pPr marL="0" indent="0">
              <a:buNone/>
            </a:pPr>
            <a:r>
              <a:rPr lang="en-US" dirty="0"/>
              <a:t>Examples:</a:t>
            </a:r>
          </a:p>
          <a:p>
            <a:pPr marL="0" indent="0">
              <a:buNone/>
            </a:pPr>
            <a:r>
              <a:rPr lang="en-US" dirty="0"/>
              <a:t>&lt;</a:t>
            </a:r>
          </a:p>
          <a:p>
            <a:pPr marL="0" indent="0">
              <a:buNone/>
            </a:pPr>
            <a:r>
              <a:rPr lang="en-US" dirty="0"/>
              <a:t>&gt;</a:t>
            </a:r>
          </a:p>
          <a:p>
            <a:pPr marL="0" indent="0">
              <a:buNone/>
            </a:pPr>
            <a:r>
              <a:rPr lang="en-US" dirty="0"/>
              <a:t>&amp;</a:t>
            </a:r>
          </a:p>
          <a:p>
            <a:pPr marL="0" indent="0">
              <a:buNone/>
            </a:pPr>
            <a:endParaRPr lang="en-US" dirty="0"/>
          </a:p>
          <a:p>
            <a:pPr marL="0" indent="0">
              <a:buNone/>
            </a:pPr>
            <a:r>
              <a:rPr lang="en-US" dirty="0"/>
              <a:t>In order for them to show up, they have to be “escaped”.</a:t>
            </a:r>
          </a:p>
          <a:p>
            <a:pPr marL="0" indent="0">
              <a:buNone/>
            </a:pPr>
            <a:endParaRPr lang="en-US" dirty="0"/>
          </a:p>
        </p:txBody>
      </p:sp>
    </p:spTree>
    <p:extLst>
      <p:ext uri="{BB962C8B-B14F-4D97-AF65-F5344CB8AC3E}">
        <p14:creationId xmlns:p14="http://schemas.microsoft.com/office/powerpoint/2010/main" val="137088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Escaping Special Characters</a:t>
            </a:r>
          </a:p>
        </p:txBody>
      </p:sp>
      <p:sp>
        <p:nvSpPr>
          <p:cNvPr id="3" name="Content Placeholder 2"/>
          <p:cNvSpPr>
            <a:spLocks noGrp="1"/>
          </p:cNvSpPr>
          <p:nvPr>
            <p:ph idx="1"/>
          </p:nvPr>
        </p:nvSpPr>
        <p:spPr/>
        <p:txBody>
          <a:bodyPr/>
          <a:lstStyle/>
          <a:p>
            <a:pPr marL="0" indent="0">
              <a:buNone/>
            </a:pPr>
            <a:r>
              <a:rPr lang="en-US" dirty="0"/>
              <a:t>&amp; - &amp;amp;</a:t>
            </a:r>
          </a:p>
          <a:p>
            <a:pPr marL="0" indent="0">
              <a:buNone/>
            </a:pPr>
            <a:r>
              <a:rPr lang="en-US" dirty="0"/>
              <a:t>&gt; - &amp;</a:t>
            </a:r>
            <a:r>
              <a:rPr lang="en-US" dirty="0" err="1"/>
              <a:t>gt</a:t>
            </a:r>
            <a:r>
              <a:rPr lang="en-US" dirty="0"/>
              <a:t>;</a:t>
            </a:r>
          </a:p>
          <a:p>
            <a:pPr marL="0" indent="0">
              <a:buNone/>
            </a:pPr>
            <a:r>
              <a:rPr lang="en-US" dirty="0"/>
              <a:t>&lt; - &amp;</a:t>
            </a:r>
            <a:r>
              <a:rPr lang="en-US" dirty="0" err="1"/>
              <a:t>lt</a:t>
            </a:r>
            <a:r>
              <a:rPr lang="en-US" dirty="0"/>
              <a:t>;</a:t>
            </a:r>
          </a:p>
          <a:p>
            <a:pPr marL="0" indent="0">
              <a:buNone/>
            </a:pPr>
            <a:br>
              <a:rPr lang="en-US" dirty="0"/>
            </a:br>
            <a:r>
              <a:rPr lang="en-US" dirty="0"/>
              <a:t>The format is usually an ampersand (SHIFT + 7) followed by the abbreviated code, then a semicolon with no spaces in between either of those parts. </a:t>
            </a:r>
          </a:p>
          <a:p>
            <a:pPr marL="0" indent="0">
              <a:buNone/>
            </a:pPr>
            <a:endParaRPr lang="en-US" dirty="0"/>
          </a:p>
          <a:p>
            <a:pPr marL="0" indent="0">
              <a:buNone/>
            </a:pPr>
            <a:r>
              <a:rPr lang="en-US" dirty="0">
                <a:solidFill>
                  <a:schemeClr val="accent2">
                    <a:lumMod val="50000"/>
                  </a:schemeClr>
                </a:solidFill>
                <a:hlinkClick r:id="rId2"/>
              </a:rPr>
              <a:t>http://www.w3schools.com/html/html_symbols.asp</a:t>
            </a:r>
            <a:r>
              <a:rPr lang="en-US" dirty="0">
                <a:solidFill>
                  <a:schemeClr val="accent2">
                    <a:lumMod val="50000"/>
                  </a:schemeClr>
                </a:solidFill>
              </a:rPr>
              <a:t> (not always a good source but this </a:t>
            </a:r>
            <a:r>
              <a:rPr lang="en-US">
                <a:solidFill>
                  <a:schemeClr val="accent2">
                    <a:lumMod val="50000"/>
                  </a:schemeClr>
                </a:solidFill>
              </a:rPr>
              <a:t>is okay)</a:t>
            </a:r>
            <a:endParaRPr lang="en-US" dirty="0">
              <a:solidFill>
                <a:schemeClr val="accent2">
                  <a:lumMod val="50000"/>
                </a:schemeClr>
              </a:solidFill>
            </a:endParaRPr>
          </a:p>
          <a:p>
            <a:pPr marL="0" indent="0">
              <a:buNone/>
            </a:pPr>
            <a:endParaRPr lang="en-US" dirty="0"/>
          </a:p>
        </p:txBody>
      </p:sp>
    </p:spTree>
    <p:extLst>
      <p:ext uri="{BB962C8B-B14F-4D97-AF65-F5344CB8AC3E}">
        <p14:creationId xmlns:p14="http://schemas.microsoft.com/office/powerpoint/2010/main" val="86442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pPr marL="0" indent="0">
              <a:buNone/>
            </a:pPr>
            <a:r>
              <a:rPr lang="en-US" dirty="0"/>
              <a:t>Go on the inside of a tag and allow it to function differently. </a:t>
            </a:r>
          </a:p>
          <a:p>
            <a:pPr marL="0" indent="0">
              <a:buNone/>
            </a:pPr>
            <a:r>
              <a:rPr lang="en-US" b="1" dirty="0"/>
              <a:t>Examples:</a:t>
            </a:r>
          </a:p>
          <a:p>
            <a:pPr marL="0" indent="0">
              <a:buNone/>
            </a:pPr>
            <a:r>
              <a:rPr lang="en-US" dirty="0"/>
              <a:t>&lt;a </a:t>
            </a:r>
            <a:r>
              <a:rPr lang="en-US" dirty="0" err="1"/>
              <a:t>href</a:t>
            </a:r>
            <a:r>
              <a:rPr lang="en-US" dirty="0"/>
              <a:t>=“somewhere.html” target=“_blank”&gt;&lt;/a&gt;</a:t>
            </a:r>
          </a:p>
          <a:p>
            <a:pPr marL="0" indent="0">
              <a:buNone/>
            </a:pPr>
            <a:r>
              <a:rPr lang="en-US" dirty="0"/>
              <a:t>&lt;html </a:t>
            </a:r>
            <a:r>
              <a:rPr lang="en-US" dirty="0" err="1"/>
              <a:t>lang</a:t>
            </a:r>
            <a:r>
              <a:rPr lang="en-US" dirty="0"/>
              <a:t>=“</a:t>
            </a:r>
            <a:r>
              <a:rPr lang="en-US" dirty="0" err="1"/>
              <a:t>en</a:t>
            </a:r>
            <a:r>
              <a:rPr lang="en-US" dirty="0"/>
              <a:t>-US”&gt;</a:t>
            </a:r>
          </a:p>
          <a:p>
            <a:pPr marL="0" indent="0">
              <a:buNone/>
            </a:pPr>
            <a:r>
              <a:rPr lang="en-US" dirty="0"/>
              <a:t>&lt;</a:t>
            </a:r>
            <a:r>
              <a:rPr lang="en-US" dirty="0" err="1"/>
              <a:t>img</a:t>
            </a:r>
            <a:r>
              <a:rPr lang="en-US" dirty="0"/>
              <a:t> </a:t>
            </a:r>
            <a:r>
              <a:rPr lang="en-US" dirty="0" err="1"/>
              <a:t>src</a:t>
            </a:r>
            <a:r>
              <a:rPr lang="en-US" dirty="0"/>
              <a:t>=“picture.jpg” alt=“a picture of something”/&gt;</a:t>
            </a:r>
          </a:p>
          <a:p>
            <a:pPr marL="0" indent="0">
              <a:buNone/>
            </a:pPr>
            <a:endParaRPr lang="en-US" dirty="0"/>
          </a:p>
          <a:p>
            <a:pPr marL="0" indent="0">
              <a:buNone/>
            </a:pPr>
            <a:r>
              <a:rPr lang="en-US" dirty="0" err="1"/>
              <a:t>href</a:t>
            </a:r>
            <a:r>
              <a:rPr lang="en-US" dirty="0"/>
              <a:t>, </a:t>
            </a:r>
            <a:r>
              <a:rPr lang="en-US" dirty="0" err="1"/>
              <a:t>lang</a:t>
            </a:r>
            <a:r>
              <a:rPr lang="en-US" dirty="0"/>
              <a:t>, </a:t>
            </a:r>
            <a:r>
              <a:rPr lang="en-US" dirty="0" err="1"/>
              <a:t>src</a:t>
            </a:r>
            <a:r>
              <a:rPr lang="en-US" dirty="0"/>
              <a:t>, and alt are the attributes while the things inside of the quotation marks are </a:t>
            </a:r>
            <a:r>
              <a:rPr lang="en-US" b="1" dirty="0"/>
              <a:t>values.</a:t>
            </a:r>
            <a:endParaRPr lang="en-US" dirty="0"/>
          </a:p>
          <a:p>
            <a:pPr marL="0" indent="0">
              <a:buNone/>
            </a:pPr>
            <a:endParaRPr lang="en-US" dirty="0"/>
          </a:p>
        </p:txBody>
      </p:sp>
    </p:spTree>
    <p:extLst>
      <p:ext uri="{BB962C8B-B14F-4D97-AF65-F5344CB8AC3E}">
        <p14:creationId xmlns:p14="http://schemas.microsoft.com/office/powerpoint/2010/main" val="61774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lstStyle/>
          <a:p>
            <a:r>
              <a:rPr lang="en-US" dirty="0">
                <a:hlinkClick r:id="rId2"/>
              </a:rPr>
              <a:t>http://validator.w3.org/#validate_by_input</a:t>
            </a:r>
            <a:endParaRPr lang="en-US" dirty="0"/>
          </a:p>
          <a:p>
            <a:r>
              <a:rPr lang="en-US" dirty="0"/>
              <a:t>This is the tool you will use to check your pages for errors. Validation is worth 2 points of every assignment with no partial credit.  </a:t>
            </a:r>
          </a:p>
        </p:txBody>
      </p:sp>
    </p:spTree>
    <p:extLst>
      <p:ext uri="{BB962C8B-B14F-4D97-AF65-F5344CB8AC3E}">
        <p14:creationId xmlns:p14="http://schemas.microsoft.com/office/powerpoint/2010/main" val="353137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HTML Resources</a:t>
            </a:r>
          </a:p>
        </p:txBody>
      </p:sp>
      <p:sp>
        <p:nvSpPr>
          <p:cNvPr id="3" name="Content Placeholder 2"/>
          <p:cNvSpPr>
            <a:spLocks noGrp="1"/>
          </p:cNvSpPr>
          <p:nvPr>
            <p:ph idx="1"/>
          </p:nvPr>
        </p:nvSpPr>
        <p:spPr/>
        <p:txBody>
          <a:bodyPr/>
          <a:lstStyle/>
          <a:p>
            <a:r>
              <a:rPr lang="en-US" dirty="0">
                <a:hlinkClick r:id="rId2"/>
              </a:rPr>
              <a:t>http://www.htmldog.com/</a:t>
            </a:r>
            <a:endParaRPr lang="en-US" dirty="0"/>
          </a:p>
          <a:p>
            <a:r>
              <a:rPr lang="en-US" dirty="0">
                <a:hlinkClick r:id="rId3"/>
              </a:rPr>
              <a:t>http://html5doctor.com/</a:t>
            </a:r>
            <a:endParaRPr lang="en-US" dirty="0"/>
          </a:p>
          <a:p>
            <a:r>
              <a:rPr lang="en-US" dirty="0">
                <a:hlinkClick r:id="rId4"/>
              </a:rPr>
              <a:t>https://developer.mozilla.org/en-US/docs/Web/HTML</a:t>
            </a:r>
            <a:endParaRPr lang="en-US" dirty="0"/>
          </a:p>
          <a:p>
            <a:endParaRPr lang="en-US" dirty="0"/>
          </a:p>
          <a:p>
            <a:r>
              <a:rPr lang="en-US" dirty="0"/>
              <a:t>Avoid using the one below as it is not always accurate.</a:t>
            </a:r>
          </a:p>
          <a:p>
            <a:r>
              <a:rPr lang="en-US" dirty="0">
                <a:hlinkClick r:id="rId5"/>
              </a:rPr>
              <a:t>http://www.w3schools.com/html/default.asp</a:t>
            </a:r>
            <a:endParaRPr lang="en-US" dirty="0"/>
          </a:p>
          <a:p>
            <a:endParaRPr lang="en-US" dirty="0"/>
          </a:p>
        </p:txBody>
      </p:sp>
    </p:spTree>
    <p:extLst>
      <p:ext uri="{BB962C8B-B14F-4D97-AF65-F5344CB8AC3E}">
        <p14:creationId xmlns:p14="http://schemas.microsoft.com/office/powerpoint/2010/main" val="275926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normAutofit lnSpcReduction="10000"/>
          </a:bodyPr>
          <a:lstStyle/>
          <a:p>
            <a:pPr marL="0" indent="0">
              <a:buNone/>
            </a:pPr>
            <a:r>
              <a:rPr lang="en-US" dirty="0"/>
              <a:t>You want your files to be readable and easy to find.</a:t>
            </a:r>
          </a:p>
          <a:p>
            <a:pPr marL="0" indent="0">
              <a:buNone/>
            </a:pPr>
            <a:r>
              <a:rPr lang="en-US" dirty="0"/>
              <a:t>Best practice is to use only lowercase and either hyphens (-) or underscores (_)</a:t>
            </a:r>
          </a:p>
          <a:p>
            <a:pPr marL="0" indent="0">
              <a:buNone/>
            </a:pPr>
            <a:br>
              <a:rPr lang="en-US" dirty="0"/>
            </a:br>
            <a:r>
              <a:rPr lang="en-US" dirty="0"/>
              <a:t>Examples of good names:</a:t>
            </a:r>
          </a:p>
          <a:p>
            <a:pPr marL="0" indent="0">
              <a:buNone/>
            </a:pPr>
            <a:r>
              <a:rPr lang="en-US" dirty="0"/>
              <a:t>homework2.html OR homework-two.html OR hw_2.html OR hw2.html</a:t>
            </a:r>
          </a:p>
          <a:p>
            <a:pPr marL="0" indent="0">
              <a:buNone/>
            </a:pPr>
            <a:endParaRPr lang="en-US" dirty="0"/>
          </a:p>
          <a:p>
            <a:pPr marL="0" indent="0">
              <a:buNone/>
            </a:pPr>
            <a:r>
              <a:rPr lang="en-US" dirty="0"/>
              <a:t>Bad names:</a:t>
            </a:r>
          </a:p>
          <a:p>
            <a:pPr marL="0" indent="0">
              <a:buNone/>
            </a:pPr>
            <a:r>
              <a:rPr lang="en-US" dirty="0"/>
              <a:t>Homework 2.html OR HW2.html OR HomeWork2.html OR </a:t>
            </a:r>
            <a:r>
              <a:rPr lang="en-US" dirty="0" err="1"/>
              <a:t>hw</a:t>
            </a:r>
            <a:r>
              <a:rPr lang="en-US" dirty="0"/>
              <a:t> two.html</a:t>
            </a:r>
          </a:p>
          <a:p>
            <a:pPr marL="0" indent="0">
              <a:buNone/>
            </a:pPr>
            <a:endParaRPr lang="en-US" dirty="0"/>
          </a:p>
          <a:p>
            <a:pPr marL="0" indent="0">
              <a:buNone/>
            </a:pPr>
            <a:r>
              <a:rPr lang="en-US" dirty="0"/>
              <a:t>If you use a space, it will be escaped as a “%20”. </a:t>
            </a:r>
          </a:p>
        </p:txBody>
      </p:sp>
    </p:spTree>
    <p:extLst>
      <p:ext uri="{BB962C8B-B14F-4D97-AF65-F5344CB8AC3E}">
        <p14:creationId xmlns:p14="http://schemas.microsoft.com/office/powerpoint/2010/main" val="213432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Text Markup Language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Describes the structure of the page – think of a skeleton.</a:t>
            </a:r>
          </a:p>
          <a:p>
            <a:pPr>
              <a:buFont typeface="Arial" panose="020B0604020202020204" pitchFamily="34" charset="0"/>
              <a:buChar char="•"/>
            </a:pPr>
            <a:r>
              <a:rPr lang="en-US" dirty="0"/>
              <a:t> There are several tags, each describe different document content</a:t>
            </a:r>
          </a:p>
          <a:p>
            <a:pPr>
              <a:buFont typeface="Arial" panose="020B0604020202020204" pitchFamily="34" charset="0"/>
              <a:buChar char="•"/>
            </a:pPr>
            <a:r>
              <a:rPr lang="en-US" dirty="0"/>
              <a:t> Each tag needs angled brackets surrounding it like this: &lt;tag&gt;</a:t>
            </a:r>
          </a:p>
          <a:p>
            <a:pPr>
              <a:buFont typeface="Arial" panose="020B0604020202020204" pitchFamily="34" charset="0"/>
              <a:buChar char="•"/>
            </a:pPr>
            <a:r>
              <a:rPr lang="en-US" dirty="0"/>
              <a:t> However, ending tags need a slash before the tag name: &lt;/tag&gt;</a:t>
            </a:r>
          </a:p>
          <a:p>
            <a:pPr>
              <a:buFont typeface="Arial" panose="020B0604020202020204" pitchFamily="34" charset="0"/>
              <a:buChar char="•"/>
            </a:pPr>
            <a:r>
              <a:rPr lang="en-US" dirty="0"/>
              <a:t> Not all tags need to have an ending: &lt;</a:t>
            </a:r>
            <a:r>
              <a:rPr lang="en-US" dirty="0" err="1"/>
              <a:t>br</a:t>
            </a:r>
            <a:r>
              <a:rPr lang="en-US" dirty="0"/>
              <a:t>/&gt; or &lt;</a:t>
            </a:r>
            <a:r>
              <a:rPr lang="en-US" dirty="0" err="1"/>
              <a:t>hr</a:t>
            </a:r>
            <a:r>
              <a:rPr lang="en-US" dirty="0"/>
              <a:t>/&gt;…slash can be omitted</a:t>
            </a:r>
          </a:p>
          <a:p>
            <a:pPr>
              <a:buFont typeface="Arial" panose="020B0604020202020204" pitchFamily="34" charset="0"/>
              <a:buChar char="•"/>
            </a:pPr>
            <a:r>
              <a:rPr lang="en-US" dirty="0"/>
              <a:t> Tags aren’t case sensitive BUT it is recommended that you use lowercase</a:t>
            </a:r>
          </a:p>
        </p:txBody>
      </p:sp>
    </p:spTree>
    <p:extLst>
      <p:ext uri="{BB962C8B-B14F-4D97-AF65-F5344CB8AC3E}">
        <p14:creationId xmlns:p14="http://schemas.microsoft.com/office/powerpoint/2010/main" val="263271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&amp; Tags</a:t>
            </a:r>
          </a:p>
        </p:txBody>
      </p:sp>
      <p:sp>
        <p:nvSpPr>
          <p:cNvPr id="3" name="Content Placeholder 2"/>
          <p:cNvSpPr>
            <a:spLocks noGrp="1"/>
          </p:cNvSpPr>
          <p:nvPr>
            <p:ph idx="1"/>
          </p:nvPr>
        </p:nvSpPr>
        <p:spPr/>
        <p:txBody>
          <a:bodyPr/>
          <a:lstStyle/>
          <a:p>
            <a:pPr marL="0" indent="0">
              <a:buNone/>
            </a:pPr>
            <a:r>
              <a:rPr lang="en-US" dirty="0"/>
              <a:t>An element is everything from the start tag to the end tag.</a:t>
            </a:r>
          </a:p>
          <a:p>
            <a:pPr marL="0" indent="0">
              <a:buNone/>
            </a:pPr>
            <a:r>
              <a:rPr lang="en-US" dirty="0"/>
              <a:t>Element content is between the start/end tag. </a:t>
            </a:r>
          </a:p>
          <a:p>
            <a:pPr marL="0" indent="0">
              <a:buNone/>
            </a:pPr>
            <a:r>
              <a:rPr lang="en-US" dirty="0"/>
              <a:t>Not all elements have a closing tag or content.</a:t>
            </a:r>
          </a:p>
          <a:p>
            <a:pPr marL="0" indent="0">
              <a:buNone/>
            </a:pPr>
            <a:endParaRPr lang="en-US" dirty="0"/>
          </a:p>
          <a:p>
            <a:pPr marL="0" indent="0">
              <a:buNone/>
            </a:pPr>
            <a:r>
              <a:rPr lang="en-US" dirty="0"/>
              <a:t>Examples:</a:t>
            </a:r>
          </a:p>
          <a:p>
            <a:pPr marL="0" indent="0">
              <a:buNone/>
            </a:pPr>
            <a:r>
              <a:rPr lang="en-US" dirty="0"/>
              <a:t>&lt;</a:t>
            </a:r>
            <a:r>
              <a:rPr lang="en-US" dirty="0" err="1"/>
              <a:t>br</a:t>
            </a:r>
            <a:r>
              <a:rPr lang="en-US" dirty="0"/>
              <a:t>&gt; - Break</a:t>
            </a:r>
          </a:p>
          <a:p>
            <a:pPr marL="0" indent="0">
              <a:buNone/>
            </a:pPr>
            <a:r>
              <a:rPr lang="en-US" dirty="0"/>
              <a:t>&lt;</a:t>
            </a:r>
            <a:r>
              <a:rPr lang="en-US" dirty="0" err="1"/>
              <a:t>hr</a:t>
            </a:r>
            <a:r>
              <a:rPr lang="en-US" dirty="0"/>
              <a:t>&gt; - Horizontal rule</a:t>
            </a:r>
          </a:p>
          <a:p>
            <a:pPr marL="0" indent="0">
              <a:buNone/>
            </a:pPr>
            <a:r>
              <a:rPr lang="en-US" dirty="0"/>
              <a:t>&lt;</a:t>
            </a:r>
            <a:r>
              <a:rPr lang="en-US" dirty="0" err="1"/>
              <a:t>img</a:t>
            </a:r>
            <a:r>
              <a:rPr lang="en-US" dirty="0"/>
              <a:t>&gt; - Image</a:t>
            </a:r>
          </a:p>
        </p:txBody>
      </p:sp>
    </p:spTree>
    <p:extLst>
      <p:ext uri="{BB962C8B-B14F-4D97-AF65-F5344CB8AC3E}">
        <p14:creationId xmlns:p14="http://schemas.microsoft.com/office/powerpoint/2010/main" val="86322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img.izismile.com/img/img2/20090910/html_jokes_000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890" y="489584"/>
            <a:ext cx="1037918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5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vs. Block Elements</a:t>
            </a:r>
          </a:p>
        </p:txBody>
      </p:sp>
      <p:sp>
        <p:nvSpPr>
          <p:cNvPr id="5" name="Content Placeholder 4"/>
          <p:cNvSpPr>
            <a:spLocks noGrp="1"/>
          </p:cNvSpPr>
          <p:nvPr>
            <p:ph idx="1"/>
          </p:nvPr>
        </p:nvSpPr>
        <p:spPr/>
        <p:txBody>
          <a:bodyPr/>
          <a:lstStyle/>
          <a:p>
            <a:pPr marL="0" indent="0">
              <a:buNone/>
            </a:pPr>
            <a:r>
              <a:rPr lang="en-US" dirty="0"/>
              <a:t>Below are links to pages that explain inline elements vs block level elements. </a:t>
            </a:r>
            <a:endParaRPr lang="en-US" dirty="0">
              <a:hlinkClick r:id="rId2"/>
            </a:endParaRPr>
          </a:p>
          <a:p>
            <a:r>
              <a:rPr lang="en-US" dirty="0">
                <a:hlinkClick r:id="rId2"/>
              </a:rPr>
              <a:t>https://developer.mozilla.org/en-US/docs/Web/HTML/Inline_elemente</a:t>
            </a:r>
            <a:endParaRPr lang="en-US" dirty="0"/>
          </a:p>
          <a:p>
            <a:r>
              <a:rPr lang="en-US" dirty="0">
                <a:hlinkClick r:id="rId3"/>
              </a:rPr>
              <a:t>https://developer.mozilla.org/en-US/docs/Web/HTML/Block-level_elements</a:t>
            </a:r>
            <a:endParaRPr lang="en-US" dirty="0"/>
          </a:p>
          <a:p>
            <a:endParaRPr lang="en-US" dirty="0"/>
          </a:p>
          <a:p>
            <a:r>
              <a:rPr lang="en-US" dirty="0"/>
              <a:t>You can place inline elements inside of block elements but not the other way around. </a:t>
            </a:r>
          </a:p>
          <a:p>
            <a:endParaRPr lang="en-US" dirty="0"/>
          </a:p>
          <a:p>
            <a:r>
              <a:rPr lang="en-US" dirty="0"/>
              <a:t>&lt;p&gt;&lt;a&gt;&lt;/a&gt;&lt;/p&gt; is good.</a:t>
            </a:r>
          </a:p>
          <a:p>
            <a:r>
              <a:rPr lang="en-US" dirty="0"/>
              <a:t>&lt;a&gt;&lt;p&gt;&lt;/p&gt;&lt;/a&gt; might look normal on the page but it will produce errors. </a:t>
            </a:r>
          </a:p>
        </p:txBody>
      </p:sp>
    </p:spTree>
    <p:extLst>
      <p:ext uri="{BB962C8B-B14F-4D97-AF65-F5344CB8AC3E}">
        <p14:creationId xmlns:p14="http://schemas.microsoft.com/office/powerpoint/2010/main" val="50947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Visual</a:t>
            </a:r>
          </a:p>
        </p:txBody>
      </p:sp>
      <p:sp>
        <p:nvSpPr>
          <p:cNvPr id="3" name="Content Placeholder 2"/>
          <p:cNvSpPr>
            <a:spLocks noGrp="1"/>
          </p:cNvSpPr>
          <p:nvPr>
            <p:ph sz="half" idx="1"/>
          </p:nvPr>
        </p:nvSpPr>
        <p:spPr/>
        <p:txBody>
          <a:bodyPr/>
          <a:lstStyle/>
          <a:p>
            <a:pPr marL="0" indent="0">
              <a:buNone/>
            </a:pPr>
            <a:r>
              <a:rPr lang="en-US" dirty="0"/>
              <a:t>The image on the right shows a typical layout of an HTML page. The whole document is wrapped in an html tag. Inside of the html tag are two important tags. The head tag is where external resources can be linked. The body tag is what appears on the screen and contains all the visual elements. Tags can be nested meaning that one set of tags is in between another set of tags. The head and body tags are nested inside of the html tags. </a:t>
            </a:r>
          </a:p>
        </p:txBody>
      </p:sp>
      <p:sp>
        <p:nvSpPr>
          <p:cNvPr id="6" name="Content Placeholder 5"/>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6133743" y="1763246"/>
            <a:ext cx="5106113" cy="4105848"/>
          </a:xfrm>
          <a:prstGeom prst="rect">
            <a:avLst/>
          </a:prstGeom>
        </p:spPr>
      </p:pic>
    </p:spTree>
    <p:extLst>
      <p:ext uri="{BB962C8B-B14F-4D97-AF65-F5344CB8AC3E}">
        <p14:creationId xmlns:p14="http://schemas.microsoft.com/office/powerpoint/2010/main" val="39279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General Tags</a:t>
            </a:r>
          </a:p>
        </p:txBody>
      </p:sp>
      <p:sp>
        <p:nvSpPr>
          <p:cNvPr id="6" name="Content Placeholder 5"/>
          <p:cNvSpPr>
            <a:spLocks noGrp="1"/>
          </p:cNvSpPr>
          <p:nvPr>
            <p:ph idx="1"/>
          </p:nvPr>
        </p:nvSpPr>
        <p:spPr/>
        <p:txBody>
          <a:bodyPr/>
          <a:lstStyle/>
          <a:p>
            <a:r>
              <a:rPr lang="en-US" dirty="0"/>
              <a:t>&lt;!DOCTYPE html&gt; - MOST IMPORTANT!!! It’s an instruction to the browser.</a:t>
            </a:r>
          </a:p>
          <a:p>
            <a:r>
              <a:rPr lang="en-US" dirty="0"/>
              <a:t>&lt;title&gt; - Appears in the tab in the browser window</a:t>
            </a:r>
          </a:p>
          <a:p>
            <a:r>
              <a:rPr lang="en-US" dirty="0"/>
              <a:t>&lt;h1&gt; - Biggest heading</a:t>
            </a:r>
          </a:p>
          <a:p>
            <a:r>
              <a:rPr lang="en-US" dirty="0"/>
              <a:t>&lt;h6&gt; - Smallest heading</a:t>
            </a:r>
          </a:p>
          <a:p>
            <a:r>
              <a:rPr lang="en-US" dirty="0"/>
              <a:t>&lt;a&gt; - Link</a:t>
            </a:r>
          </a:p>
          <a:p>
            <a:r>
              <a:rPr lang="en-US" dirty="0"/>
              <a:t>&lt;</a:t>
            </a:r>
            <a:r>
              <a:rPr lang="en-US" dirty="0" err="1"/>
              <a:t>img</a:t>
            </a:r>
            <a:r>
              <a:rPr lang="en-US" dirty="0"/>
              <a:t>&gt; - Image</a:t>
            </a:r>
          </a:p>
          <a:p>
            <a:r>
              <a:rPr lang="en-US" dirty="0"/>
              <a:t>&lt;strong&gt; - Makes an element bold to signify importance</a:t>
            </a:r>
          </a:p>
        </p:txBody>
      </p:sp>
    </p:spTree>
    <p:extLst>
      <p:ext uri="{BB962C8B-B14F-4D97-AF65-F5344CB8AC3E}">
        <p14:creationId xmlns:p14="http://schemas.microsoft.com/office/powerpoint/2010/main" val="10178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Tags</a:t>
            </a:r>
          </a:p>
        </p:txBody>
      </p:sp>
      <p:sp>
        <p:nvSpPr>
          <p:cNvPr id="3" name="Content Placeholder 2"/>
          <p:cNvSpPr>
            <a:spLocks noGrp="1"/>
          </p:cNvSpPr>
          <p:nvPr>
            <p:ph idx="1"/>
          </p:nvPr>
        </p:nvSpPr>
        <p:spPr/>
        <p:txBody>
          <a:bodyPr/>
          <a:lstStyle/>
          <a:p>
            <a:r>
              <a:rPr lang="en-US" dirty="0"/>
              <a:t>&lt;</a:t>
            </a:r>
            <a:r>
              <a:rPr lang="en-US" dirty="0" err="1"/>
              <a:t>ul</a:t>
            </a:r>
            <a:r>
              <a:rPr lang="en-US" dirty="0"/>
              <a:t>&gt;  - Unordered lists</a:t>
            </a:r>
          </a:p>
          <a:p>
            <a:r>
              <a:rPr lang="en-US" dirty="0"/>
              <a:t>&lt;</a:t>
            </a:r>
            <a:r>
              <a:rPr lang="en-US" dirty="0" err="1"/>
              <a:t>ol</a:t>
            </a:r>
            <a:r>
              <a:rPr lang="en-US" dirty="0"/>
              <a:t>&gt; - Ordered lists</a:t>
            </a:r>
          </a:p>
          <a:p>
            <a:r>
              <a:rPr lang="en-US" dirty="0"/>
              <a:t>&lt;li&gt;  - List item (it has to be inside of &lt;</a:t>
            </a:r>
            <a:r>
              <a:rPr lang="en-US" dirty="0" err="1"/>
              <a:t>ol</a:t>
            </a:r>
            <a:r>
              <a:rPr lang="en-US" dirty="0"/>
              <a:t>&gt; or &lt;</a:t>
            </a:r>
            <a:r>
              <a:rPr lang="en-US" dirty="0" err="1"/>
              <a:t>ul</a:t>
            </a:r>
            <a:r>
              <a:rPr lang="en-US" dirty="0"/>
              <a:t>&gt; tags)</a:t>
            </a:r>
          </a:p>
          <a:p>
            <a:r>
              <a:rPr lang="en-US" dirty="0"/>
              <a:t>&lt;</a:t>
            </a:r>
            <a:r>
              <a:rPr lang="en-US" dirty="0" err="1"/>
              <a:t>em</a:t>
            </a:r>
            <a:r>
              <a:rPr lang="en-US" dirty="0"/>
              <a:t>&gt; - Italicize but also place emphasis on the word</a:t>
            </a:r>
          </a:p>
          <a:p>
            <a:pPr marL="0" indent="0">
              <a:buNone/>
            </a:pPr>
            <a:endParaRPr lang="en-US" dirty="0"/>
          </a:p>
        </p:txBody>
      </p:sp>
    </p:spTree>
    <p:extLst>
      <p:ext uri="{BB962C8B-B14F-4D97-AF65-F5344CB8AC3E}">
        <p14:creationId xmlns:p14="http://schemas.microsoft.com/office/powerpoint/2010/main" val="1393062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Integral</Template>
  <TotalTime>355</TotalTime>
  <Words>1195</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HTML</vt:lpstr>
      <vt:lpstr>Naming Conventions</vt:lpstr>
      <vt:lpstr>Hyper Text Markup Language</vt:lpstr>
      <vt:lpstr>Elements &amp; Tags</vt:lpstr>
      <vt:lpstr>PowerPoint Presentation</vt:lpstr>
      <vt:lpstr>Inline vs. Block Elements</vt:lpstr>
      <vt:lpstr>HTML Visual</vt:lpstr>
      <vt:lpstr>General Tags</vt:lpstr>
      <vt:lpstr>Other Tags</vt:lpstr>
      <vt:lpstr>Tag Examples</vt:lpstr>
      <vt:lpstr>Tables</vt:lpstr>
      <vt:lpstr>Nesting</vt:lpstr>
      <vt:lpstr>Nesting Explained</vt:lpstr>
      <vt:lpstr>Special Characters (Symbols)</vt:lpstr>
      <vt:lpstr>Escaping Special Characters</vt:lpstr>
      <vt:lpstr>Attributes</vt:lpstr>
      <vt:lpstr>Validation</vt:lpstr>
      <vt:lpstr>Great HTML Resources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Christopher</dc:creator>
  <cp:lastModifiedBy>Christopher Velez</cp:lastModifiedBy>
  <cp:revision>60</cp:revision>
  <dcterms:created xsi:type="dcterms:W3CDTF">2015-02-04T05:03:35Z</dcterms:created>
  <dcterms:modified xsi:type="dcterms:W3CDTF">2020-01-29T10:41:49Z</dcterms:modified>
</cp:coreProperties>
</file>