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9.jpeg" ContentType="image/jpeg"/>
  <Override PartName="/ppt/media/image48.jpeg" ContentType="image/jpe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hyperlink" Target="http://147.27.60.48:8001/index.php" TargetMode="External"/><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hyperlink" Target="http://147.27.60.48:5000/register" TargetMode="External"/><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hyperlink" Target="http://147.27.60.48:5002/endtournmatch" TargetMode="External"/><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jpeg"/><Relationship Id="rId4"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311760" y="3094560"/>
            <a:ext cx="8519040" cy="1643760"/>
          </a:xfrm>
          <a:prstGeom prst="rect">
            <a:avLst/>
          </a:prstGeom>
          <a:noFill/>
          <a:ln>
            <a:noFill/>
          </a:ln>
        </p:spPr>
        <p:style>
          <a:lnRef idx="0"/>
          <a:fillRef idx="0"/>
          <a:effectRef idx="0"/>
          <a:fontRef idx="minor"/>
        </p:style>
        <p:txBody>
          <a:bodyPr lIns="90000" rIns="90000" tIns="91440" bIns="91440"/>
          <a:p>
            <a:pPr algn="ctr">
              <a:lnSpc>
                <a:spcPct val="100000"/>
              </a:lnSpc>
            </a:pPr>
            <a:endParaRPr b="0" lang="en-US" sz="1800" spc="-1" strike="noStrike">
              <a:latin typeface="Arial"/>
            </a:endParaRPr>
          </a:p>
          <a:p>
            <a:pPr algn="ctr">
              <a:lnSpc>
                <a:spcPct val="100000"/>
              </a:lnSpc>
            </a:pPr>
            <a:r>
              <a:rPr b="0" lang="en-US" sz="2000" spc="-1" strike="noStrike">
                <a:solidFill>
                  <a:srgbClr val="ffffff"/>
                </a:solidFill>
                <a:latin typeface="Arial"/>
                <a:ea typeface="Arial"/>
              </a:rPr>
              <a:t>Tsakos Konstantinos</a:t>
            </a:r>
            <a:endParaRPr b="0" lang="en-US" sz="2000" spc="-1" strike="noStrike">
              <a:latin typeface="Arial"/>
            </a:endParaRPr>
          </a:p>
          <a:p>
            <a:pPr algn="ctr">
              <a:lnSpc>
                <a:spcPct val="100000"/>
              </a:lnSpc>
            </a:pPr>
            <a:r>
              <a:rPr b="0" lang="en-US" sz="2000" spc="-1" strike="noStrike">
                <a:solidFill>
                  <a:srgbClr val="ffffff"/>
                </a:solidFill>
                <a:latin typeface="Arial"/>
                <a:ea typeface="Arial"/>
              </a:rPr>
              <a:t>Tzavaras Aimilios</a:t>
            </a:r>
            <a:endParaRPr b="0" lang="en-US" sz="2000" spc="-1" strike="noStrike">
              <a:latin typeface="Arial"/>
            </a:endParaRPr>
          </a:p>
        </p:txBody>
      </p:sp>
      <p:sp>
        <p:nvSpPr>
          <p:cNvPr id="39" name="CustomShape 2"/>
          <p:cNvSpPr/>
          <p:nvPr/>
        </p:nvSpPr>
        <p:spPr>
          <a:xfrm>
            <a:off x="2103120" y="1811880"/>
            <a:ext cx="4937040" cy="1519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600" spc="-1" strike="noStrike">
                <a:solidFill>
                  <a:srgbClr val="ffffff"/>
                </a:solidFill>
                <a:latin typeface="Arial"/>
                <a:ea typeface="Arial"/>
              </a:rPr>
              <a:t>Distributed Systems</a:t>
            </a:r>
            <a:br/>
            <a:r>
              <a:rPr b="1" lang="en-US" sz="2600" spc="-1" strike="noStrike">
                <a:solidFill>
                  <a:srgbClr val="ffffff"/>
                </a:solidFill>
                <a:latin typeface="Arial"/>
                <a:ea typeface="Arial"/>
              </a:rPr>
              <a:t>2020</a:t>
            </a:r>
            <a:endParaRPr b="0" lang="en-US" sz="2600" spc="-1" strike="noStrike">
              <a:latin typeface="Arial"/>
            </a:endParaRPr>
          </a:p>
          <a:p>
            <a:pPr algn="ctr">
              <a:lnSpc>
                <a:spcPct val="100000"/>
              </a:lnSpc>
            </a:pPr>
            <a:endParaRPr b="0" lang="en-US" sz="2600" spc="-1" strike="noStrike">
              <a:latin typeface="Arial"/>
            </a:endParaRPr>
          </a:p>
          <a:p>
            <a:pPr>
              <a:lnSpc>
                <a:spcPct val="100000"/>
              </a:lnSpc>
            </a:pPr>
            <a:r>
              <a:rPr b="0" lang="en-US" sz="2200" spc="-1" strike="noStrike">
                <a:solidFill>
                  <a:srgbClr val="ffffff"/>
                </a:solidFill>
                <a:latin typeface="Arial"/>
                <a:ea typeface="Arial"/>
              </a:rPr>
              <a:t>	</a:t>
            </a:r>
            <a:r>
              <a:rPr b="0" lang="en-US" sz="2200" spc="-1" strike="noStrike">
                <a:solidFill>
                  <a:srgbClr val="ffffff"/>
                </a:solidFill>
                <a:latin typeface="Arial"/>
                <a:ea typeface="Arial"/>
              </a:rPr>
              <a:t>	</a:t>
            </a:r>
            <a:r>
              <a:rPr b="0" lang="en-US" sz="2200" spc="-1" strike="noStrike">
                <a:solidFill>
                  <a:srgbClr val="ffffff"/>
                </a:solidFill>
                <a:latin typeface="Arial"/>
                <a:ea typeface="Arial"/>
              </a:rPr>
              <a:t>	</a:t>
            </a:r>
            <a:r>
              <a:rPr b="0" lang="en-US" sz="2200" spc="-1" strike="noStrike">
                <a:solidFill>
                  <a:srgbClr val="ffffff"/>
                </a:solidFill>
                <a:latin typeface="Arial"/>
                <a:ea typeface="Arial"/>
              </a:rPr>
              <a:t>June 11</a:t>
            </a:r>
            <a:r>
              <a:rPr b="0" lang="en-US" sz="2200" spc="-1" strike="noStrike" baseline="30000">
                <a:solidFill>
                  <a:srgbClr val="ffffff"/>
                </a:solidFill>
                <a:latin typeface="Arial"/>
                <a:ea typeface="Arial"/>
              </a:rPr>
              <a:t>th</a:t>
            </a:r>
            <a:r>
              <a:rPr b="0" lang="en-US" sz="2200" spc="-1" strike="noStrike">
                <a:solidFill>
                  <a:srgbClr val="ffffff"/>
                </a:solidFill>
                <a:latin typeface="Arial"/>
                <a:ea typeface="Arial"/>
              </a:rPr>
              <a:t>, 2020</a:t>
            </a: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117360" y="91440"/>
            <a:ext cx="8888760" cy="4985640"/>
          </a:xfrm>
          <a:prstGeom prst="rect">
            <a:avLst/>
          </a:prstGeom>
          <a:noFill/>
          <a:ln>
            <a:noFill/>
          </a:ln>
        </p:spPr>
        <p:style>
          <a:lnRef idx="0"/>
          <a:fillRef idx="0"/>
          <a:effectRef idx="0"/>
          <a:fontRef idx="minor"/>
        </p:style>
        <p:txBody>
          <a:bodyPr lIns="90000" rIns="90000" tIns="91440" bIns="91440"/>
          <a:p>
            <a:pPr>
              <a:lnSpc>
                <a:spcPct val="7000"/>
              </a:lnSpc>
            </a:pPr>
            <a:endParaRPr b="0" lang="en-US" sz="1800" spc="-1" strike="noStrike">
              <a:latin typeface="Arial"/>
            </a:endParaRPr>
          </a:p>
          <a:p>
            <a:pPr>
              <a:lnSpc>
                <a:spcPct val="7000"/>
              </a:lnSpc>
              <a:spcBef>
                <a:spcPts val="1199"/>
              </a:spcBef>
            </a:pPr>
            <a:r>
              <a:rPr b="1" i="1" lang="en-US" sz="1400" spc="-1" strike="noStrike">
                <a:solidFill>
                  <a:srgbClr val="ffffff"/>
                </a:solidFill>
                <a:latin typeface="Arial"/>
                <a:ea typeface="Arial"/>
              </a:rPr>
              <a:t>  </a:t>
            </a:r>
            <a:endParaRPr b="0" lang="en-US" sz="1400" spc="-1" strike="noStrike">
              <a:latin typeface="Arial"/>
            </a:endParaRPr>
          </a:p>
          <a:p>
            <a:pPr>
              <a:lnSpc>
                <a:spcPct val="7000"/>
              </a:lnSpc>
              <a:spcBef>
                <a:spcPts val="1199"/>
              </a:spcBef>
            </a:pPr>
            <a:endParaRPr b="0" lang="en-US" sz="1400" spc="-1" strike="noStrike">
              <a:latin typeface="Arial"/>
            </a:endParaRPr>
          </a:p>
          <a:p>
            <a:pPr>
              <a:lnSpc>
                <a:spcPct val="7000"/>
              </a:lnSpc>
              <a:spcBef>
                <a:spcPts val="1199"/>
              </a:spcBef>
            </a:pPr>
            <a:r>
              <a:rPr b="1" i="1" lang="en-US" sz="1400" spc="-1" strike="noStrike">
                <a:solidFill>
                  <a:srgbClr val="ffffff"/>
                </a:solidFill>
                <a:latin typeface="Arial"/>
                <a:ea typeface="Arial"/>
              </a:rPr>
              <a:t>WinCase event</a:t>
            </a:r>
            <a:endParaRPr b="0" lang="en-US" sz="1400" spc="-1" strike="noStrike">
              <a:latin typeface="Arial"/>
            </a:endParaRPr>
          </a:p>
          <a:p>
            <a:pPr marL="457200" indent="-316080">
              <a:lnSpc>
                <a:spcPct val="115000"/>
              </a:lnSpc>
              <a:spcBef>
                <a:spcPts val="1199"/>
              </a:spcBef>
              <a:buClr>
                <a:srgbClr val="ffffff"/>
              </a:buClr>
              <a:buFont typeface="Arial"/>
              <a:buChar char="●"/>
            </a:pPr>
            <a:r>
              <a:rPr b="0" lang="en-US" sz="1400" spc="-1" strike="noStrike">
                <a:solidFill>
                  <a:srgbClr val="ffffff"/>
                </a:solidFill>
                <a:latin typeface="Arial"/>
                <a:ea typeface="Arial"/>
              </a:rPr>
              <a:t>Receive a wincase from a client that wins the game</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Inform him that he wins</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Inform the other that he loses</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Send the result to the Game Master and delete the match from Mongo</a:t>
            </a:r>
            <a:endParaRPr b="0" lang="en-US" sz="1400" spc="-1" strike="noStrike">
              <a:latin typeface="Arial"/>
            </a:endParaRPr>
          </a:p>
          <a:p>
            <a:pPr marL="457200" indent="-227160">
              <a:lnSpc>
                <a:spcPct val="115000"/>
              </a:lnSpc>
            </a:pPr>
            <a:endParaRPr b="0" lang="en-US" sz="1400" spc="-1" strike="noStrike">
              <a:latin typeface="Arial"/>
            </a:endParaRPr>
          </a:p>
          <a:p>
            <a:pPr marL="457200" indent="-227160">
              <a:lnSpc>
                <a:spcPct val="7000"/>
              </a:lnSpc>
              <a:spcBef>
                <a:spcPts val="1199"/>
              </a:spcBef>
            </a:pPr>
            <a:r>
              <a:rPr b="1" i="1" lang="en-US" sz="1400" spc="-1" strike="noStrike">
                <a:solidFill>
                  <a:srgbClr val="ffffff"/>
                </a:solidFill>
                <a:latin typeface="Arial"/>
                <a:ea typeface="Arial"/>
              </a:rPr>
              <a:t>WinCaseChess event</a:t>
            </a:r>
            <a:endParaRPr b="0" lang="en-US" sz="1400" spc="-1" strike="noStrike">
              <a:latin typeface="Arial"/>
            </a:endParaRPr>
          </a:p>
          <a:p>
            <a:pPr marL="457200" indent="-316080">
              <a:lnSpc>
                <a:spcPct val="115000"/>
              </a:lnSpc>
              <a:spcBef>
                <a:spcPts val="1199"/>
              </a:spcBef>
              <a:buClr>
                <a:srgbClr val="ffffff"/>
              </a:buClr>
              <a:buFont typeface="Arial"/>
              <a:buChar char="●"/>
            </a:pPr>
            <a:r>
              <a:rPr b="0" lang="en-US" sz="1400" spc="-1" strike="noStrike">
                <a:solidFill>
                  <a:srgbClr val="ffffff"/>
                </a:solidFill>
                <a:latin typeface="Arial"/>
                <a:ea typeface="Arial"/>
              </a:rPr>
              <a:t>Receive a defeat case from a client that his King is threatened and there are no movements to protect him</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Inform him that he loses the game</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Inform the other that he wins</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Send the result to the Game Master and delete the match from Mongo</a:t>
            </a:r>
            <a:endParaRPr b="0" lang="en-US" sz="1400" spc="-1" strike="noStrike">
              <a:latin typeface="Arial"/>
            </a:endParaRPr>
          </a:p>
          <a:p>
            <a:pPr>
              <a:lnSpc>
                <a:spcPct val="7000"/>
              </a:lnSpc>
              <a:spcBef>
                <a:spcPts val="1199"/>
              </a:spcBef>
            </a:pPr>
            <a:endParaRPr b="0" lang="en-US" sz="1400" spc="-1" strike="noStrike">
              <a:latin typeface="Arial"/>
            </a:endParaRPr>
          </a:p>
          <a:p>
            <a:pPr>
              <a:lnSpc>
                <a:spcPct val="115000"/>
              </a:lnSpc>
              <a:spcBef>
                <a:spcPts val="1199"/>
              </a:spcBef>
            </a:pPr>
            <a:endParaRPr b="0" lang="en-US" sz="1400" spc="-1" strike="noStrike">
              <a:latin typeface="Arial"/>
            </a:endParaRPr>
          </a:p>
          <a:p>
            <a:pPr marL="457200">
              <a:lnSpc>
                <a:spcPct val="115000"/>
              </a:lnSpc>
              <a:spcBef>
                <a:spcPts val="1199"/>
              </a:spcBef>
            </a:pPr>
            <a:endParaRPr b="0" lang="en-US" sz="1400" spc="-1" strike="noStrike">
              <a:latin typeface="Arial"/>
            </a:endParaRPr>
          </a:p>
        </p:txBody>
      </p:sp>
      <p:sp>
        <p:nvSpPr>
          <p:cNvPr id="62" name="CustomShape 2"/>
          <p:cNvSpPr/>
          <p:nvPr/>
        </p:nvSpPr>
        <p:spPr>
          <a:xfrm>
            <a:off x="117360" y="0"/>
            <a:ext cx="2792160" cy="57312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PlayMaster service</a:t>
            </a:r>
            <a:endParaRPr b="0" lang="en-US" sz="1900" spc="-1" strike="noStrike">
              <a:latin typeface="Arial"/>
            </a:endParaRPr>
          </a:p>
          <a:p>
            <a:pPr>
              <a:lnSpc>
                <a:spcPct val="100000"/>
              </a:lnSpc>
            </a:pPr>
            <a:endParaRPr b="0" lang="en-US" sz="19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117360" y="91440"/>
            <a:ext cx="8888760" cy="4985640"/>
          </a:xfrm>
          <a:prstGeom prst="rect">
            <a:avLst/>
          </a:prstGeom>
          <a:noFill/>
          <a:ln>
            <a:noFill/>
          </a:ln>
        </p:spPr>
        <p:style>
          <a:lnRef idx="0"/>
          <a:fillRef idx="0"/>
          <a:effectRef idx="0"/>
          <a:fontRef idx="minor"/>
        </p:style>
        <p:txBody>
          <a:bodyPr lIns="90000" rIns="90000" tIns="91440" bIns="91440"/>
          <a:p>
            <a:pPr>
              <a:lnSpc>
                <a:spcPct val="7000"/>
              </a:lnSpc>
            </a:pPr>
            <a:endParaRPr b="0" lang="en-US" sz="1800" spc="-1" strike="noStrike">
              <a:latin typeface="Arial"/>
            </a:endParaRPr>
          </a:p>
          <a:p>
            <a:pPr>
              <a:lnSpc>
                <a:spcPct val="7000"/>
              </a:lnSpc>
              <a:spcBef>
                <a:spcPts val="1199"/>
              </a:spcBef>
            </a:pPr>
            <a:r>
              <a:rPr b="1" i="1" lang="en-US" sz="1400" spc="-1" strike="noStrike">
                <a:solidFill>
                  <a:srgbClr val="ffffff"/>
                </a:solidFill>
                <a:latin typeface="Arial"/>
                <a:ea typeface="Arial"/>
              </a:rPr>
              <a:t>  </a:t>
            </a:r>
            <a:endParaRPr b="0" lang="en-US" sz="1400" spc="-1" strike="noStrike">
              <a:latin typeface="Arial"/>
            </a:endParaRPr>
          </a:p>
          <a:p>
            <a:pPr>
              <a:lnSpc>
                <a:spcPct val="7000"/>
              </a:lnSpc>
              <a:spcBef>
                <a:spcPts val="1199"/>
              </a:spcBef>
            </a:pPr>
            <a:endParaRPr b="0" lang="en-US" sz="1400" spc="-1" strike="noStrike">
              <a:latin typeface="Arial"/>
            </a:endParaRPr>
          </a:p>
          <a:p>
            <a:pPr>
              <a:lnSpc>
                <a:spcPct val="7000"/>
              </a:lnSpc>
              <a:spcBef>
                <a:spcPts val="1199"/>
              </a:spcBef>
            </a:pPr>
            <a:r>
              <a:rPr b="1" i="1" lang="en-US" sz="1400" spc="-1" strike="noStrike">
                <a:solidFill>
                  <a:srgbClr val="ffffff"/>
                </a:solidFill>
                <a:latin typeface="Arial"/>
                <a:ea typeface="Arial"/>
              </a:rPr>
              <a:t>DrawCase event</a:t>
            </a:r>
            <a:endParaRPr b="0" lang="en-US" sz="1400" spc="-1" strike="noStrike">
              <a:latin typeface="Arial"/>
            </a:endParaRPr>
          </a:p>
          <a:p>
            <a:pPr marL="457200" indent="-316080">
              <a:lnSpc>
                <a:spcPct val="115000"/>
              </a:lnSpc>
              <a:spcBef>
                <a:spcPts val="1199"/>
              </a:spcBef>
              <a:buClr>
                <a:srgbClr val="ffffff"/>
              </a:buClr>
              <a:buFont typeface="Arial"/>
              <a:buChar char="●"/>
            </a:pPr>
            <a:r>
              <a:rPr b="0" lang="en-US" sz="1400" spc="-1" strike="noStrike">
                <a:solidFill>
                  <a:srgbClr val="ffffff"/>
                </a:solidFill>
                <a:latin typeface="Arial"/>
                <a:ea typeface="Arial"/>
              </a:rPr>
              <a:t>Receive a drawcase event after a client’s move</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Inform both of them for the draw result</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Send the result to the Game Master and delete the game from Mongo</a:t>
            </a:r>
            <a:endParaRPr b="0" lang="en-US" sz="1400" spc="-1" strike="noStrike">
              <a:latin typeface="Arial"/>
            </a:endParaRPr>
          </a:p>
          <a:p>
            <a:pPr marL="457200" indent="-227160">
              <a:lnSpc>
                <a:spcPct val="115000"/>
              </a:lnSpc>
            </a:pPr>
            <a:endParaRPr b="0" lang="en-US" sz="1400" spc="-1" strike="noStrike">
              <a:latin typeface="Arial"/>
            </a:endParaRPr>
          </a:p>
          <a:p>
            <a:pPr marL="457200" indent="-227160">
              <a:lnSpc>
                <a:spcPct val="7000"/>
              </a:lnSpc>
              <a:spcBef>
                <a:spcPts val="1199"/>
              </a:spcBef>
            </a:pPr>
            <a:r>
              <a:rPr b="1" i="1" lang="en-US" sz="1400" spc="-1" strike="noStrike">
                <a:solidFill>
                  <a:srgbClr val="ffffff"/>
                </a:solidFill>
                <a:latin typeface="Arial"/>
                <a:ea typeface="Arial"/>
              </a:rPr>
              <a:t>Disconnect event</a:t>
            </a:r>
            <a:endParaRPr b="0" lang="en-US" sz="1400" spc="-1" strike="noStrike">
              <a:latin typeface="Arial"/>
            </a:endParaRPr>
          </a:p>
          <a:p>
            <a:pPr marL="457200" indent="-316080">
              <a:lnSpc>
                <a:spcPct val="115000"/>
              </a:lnSpc>
              <a:spcBef>
                <a:spcPts val="1199"/>
              </a:spcBef>
              <a:buClr>
                <a:srgbClr val="ffffff"/>
              </a:buClr>
              <a:buFont typeface="Arial"/>
              <a:buChar char="●"/>
            </a:pPr>
            <a:r>
              <a:rPr b="0" lang="en-US" sz="1400" spc="-1" strike="noStrike">
                <a:solidFill>
                  <a:srgbClr val="ffffff"/>
                </a:solidFill>
                <a:latin typeface="Arial"/>
                <a:ea typeface="Arial"/>
              </a:rPr>
              <a:t>Receive an event of a client disconnect</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If there is another one in the same match inform him that the other client left the game and disconnect him</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Delete the game from Mongo</a:t>
            </a:r>
            <a:endParaRPr b="0" lang="en-US" sz="1400" spc="-1" strike="noStrike">
              <a:latin typeface="Arial"/>
            </a:endParaRPr>
          </a:p>
          <a:p>
            <a:pPr>
              <a:lnSpc>
                <a:spcPct val="7000"/>
              </a:lnSpc>
              <a:spcBef>
                <a:spcPts val="1199"/>
              </a:spcBef>
            </a:pPr>
            <a:endParaRPr b="0" lang="en-US" sz="1400" spc="-1" strike="noStrike">
              <a:latin typeface="Arial"/>
            </a:endParaRPr>
          </a:p>
          <a:p>
            <a:pPr>
              <a:lnSpc>
                <a:spcPct val="7000"/>
              </a:lnSpc>
              <a:spcBef>
                <a:spcPts val="1199"/>
              </a:spcBef>
            </a:pPr>
            <a:endParaRPr b="0" lang="en-US" sz="1400" spc="-1" strike="noStrike">
              <a:latin typeface="Arial"/>
            </a:endParaRPr>
          </a:p>
          <a:p>
            <a:pPr>
              <a:lnSpc>
                <a:spcPct val="115000"/>
              </a:lnSpc>
              <a:spcBef>
                <a:spcPts val="1199"/>
              </a:spcBef>
            </a:pPr>
            <a:endParaRPr b="0" lang="en-US" sz="1400" spc="-1" strike="noStrike">
              <a:latin typeface="Arial"/>
            </a:endParaRPr>
          </a:p>
          <a:p>
            <a:pPr marL="457200">
              <a:lnSpc>
                <a:spcPct val="115000"/>
              </a:lnSpc>
              <a:spcBef>
                <a:spcPts val="1199"/>
              </a:spcBef>
            </a:pPr>
            <a:endParaRPr b="0" lang="en-US" sz="1400" spc="-1" strike="noStrike">
              <a:latin typeface="Arial"/>
            </a:endParaRPr>
          </a:p>
        </p:txBody>
      </p:sp>
      <p:sp>
        <p:nvSpPr>
          <p:cNvPr id="64" name="CustomShape 2"/>
          <p:cNvSpPr/>
          <p:nvPr/>
        </p:nvSpPr>
        <p:spPr>
          <a:xfrm>
            <a:off x="117360" y="-18360"/>
            <a:ext cx="2792160" cy="57312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PlayMaster service</a:t>
            </a:r>
            <a:endParaRPr b="0" lang="en-US" sz="19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117360" y="91440"/>
            <a:ext cx="8888760" cy="4985640"/>
          </a:xfrm>
          <a:prstGeom prst="rect">
            <a:avLst/>
          </a:prstGeom>
          <a:noFill/>
          <a:ln>
            <a:noFill/>
          </a:ln>
        </p:spPr>
        <p:style>
          <a:lnRef idx="0"/>
          <a:fillRef idx="0"/>
          <a:effectRef idx="0"/>
          <a:fontRef idx="minor"/>
        </p:style>
      </p:sp>
      <p:sp>
        <p:nvSpPr>
          <p:cNvPr id="66" name="CustomShape 2"/>
          <p:cNvSpPr/>
          <p:nvPr/>
        </p:nvSpPr>
        <p:spPr>
          <a:xfrm>
            <a:off x="210960" y="69480"/>
            <a:ext cx="2792160" cy="57312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p:txBody>
      </p:sp>
      <p:pic>
        <p:nvPicPr>
          <p:cNvPr id="67" name="Google Shape;133;p12" descr=""/>
          <p:cNvPicPr/>
          <p:nvPr/>
        </p:nvPicPr>
        <p:blipFill>
          <a:blip r:embed="rId1"/>
          <a:stretch/>
        </p:blipFill>
        <p:spPr>
          <a:xfrm>
            <a:off x="811440" y="674640"/>
            <a:ext cx="8281800" cy="44370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117360" y="91440"/>
            <a:ext cx="8888760" cy="4985640"/>
          </a:xfrm>
          <a:prstGeom prst="rect">
            <a:avLst/>
          </a:prstGeom>
          <a:noFill/>
          <a:ln>
            <a:noFill/>
          </a:ln>
        </p:spPr>
        <p:style>
          <a:lnRef idx="0"/>
          <a:fillRef idx="0"/>
          <a:effectRef idx="0"/>
          <a:fontRef idx="minor"/>
        </p:style>
      </p:sp>
      <p:sp>
        <p:nvSpPr>
          <p:cNvPr id="69" name="CustomShape 2"/>
          <p:cNvSpPr/>
          <p:nvPr/>
        </p:nvSpPr>
        <p:spPr>
          <a:xfrm>
            <a:off x="210960" y="69480"/>
            <a:ext cx="2792160" cy="57312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p:txBody>
      </p:sp>
      <p:pic>
        <p:nvPicPr>
          <p:cNvPr id="70" name="Google Shape;140;p13" descr=""/>
          <p:cNvPicPr/>
          <p:nvPr/>
        </p:nvPicPr>
        <p:blipFill>
          <a:blip r:embed="rId1"/>
          <a:stretch/>
        </p:blipFill>
        <p:spPr>
          <a:xfrm>
            <a:off x="1332720" y="567720"/>
            <a:ext cx="7821720" cy="476676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117360" y="91440"/>
            <a:ext cx="8888760" cy="4985640"/>
          </a:xfrm>
          <a:prstGeom prst="rect">
            <a:avLst/>
          </a:prstGeom>
          <a:noFill/>
          <a:ln>
            <a:noFill/>
          </a:ln>
        </p:spPr>
        <p:style>
          <a:lnRef idx="0"/>
          <a:fillRef idx="0"/>
          <a:effectRef idx="0"/>
          <a:fontRef idx="minor"/>
        </p:style>
      </p:sp>
      <p:sp>
        <p:nvSpPr>
          <p:cNvPr id="72" name="CustomShape 2"/>
          <p:cNvSpPr/>
          <p:nvPr/>
        </p:nvSpPr>
        <p:spPr>
          <a:xfrm>
            <a:off x="210960" y="69480"/>
            <a:ext cx="2792160" cy="57312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p:txBody>
      </p:sp>
      <p:pic>
        <p:nvPicPr>
          <p:cNvPr id="73" name="Google Shape;147;p14" descr=""/>
          <p:cNvPicPr/>
          <p:nvPr/>
        </p:nvPicPr>
        <p:blipFill>
          <a:blip r:embed="rId1"/>
          <a:stretch/>
        </p:blipFill>
        <p:spPr>
          <a:xfrm>
            <a:off x="1235160" y="666720"/>
            <a:ext cx="7847280" cy="44524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117360" y="91440"/>
            <a:ext cx="8888760" cy="4985640"/>
          </a:xfrm>
          <a:prstGeom prst="rect">
            <a:avLst/>
          </a:prstGeom>
          <a:noFill/>
          <a:ln>
            <a:noFill/>
          </a:ln>
        </p:spPr>
        <p:style>
          <a:lnRef idx="0"/>
          <a:fillRef idx="0"/>
          <a:effectRef idx="0"/>
          <a:fontRef idx="minor"/>
        </p:style>
      </p:sp>
      <p:sp>
        <p:nvSpPr>
          <p:cNvPr id="75" name="CustomShape 2"/>
          <p:cNvSpPr/>
          <p:nvPr/>
        </p:nvSpPr>
        <p:spPr>
          <a:xfrm>
            <a:off x="210960" y="69480"/>
            <a:ext cx="2792160" cy="57312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p:txBody>
      </p:sp>
      <p:pic>
        <p:nvPicPr>
          <p:cNvPr id="76" name="Google Shape;154;p15" descr=""/>
          <p:cNvPicPr/>
          <p:nvPr/>
        </p:nvPicPr>
        <p:blipFill>
          <a:blip r:embed="rId1"/>
          <a:stretch/>
        </p:blipFill>
        <p:spPr>
          <a:xfrm>
            <a:off x="1380960" y="588960"/>
            <a:ext cx="7752240" cy="45824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17360" y="91440"/>
            <a:ext cx="8888760" cy="4985640"/>
          </a:xfrm>
          <a:prstGeom prst="rect">
            <a:avLst/>
          </a:prstGeom>
          <a:noFill/>
          <a:ln>
            <a:noFill/>
          </a:ln>
        </p:spPr>
        <p:style>
          <a:lnRef idx="0"/>
          <a:fillRef idx="0"/>
          <a:effectRef idx="0"/>
          <a:fontRef idx="minor"/>
        </p:style>
      </p:sp>
      <p:sp>
        <p:nvSpPr>
          <p:cNvPr id="78" name="CustomShape 2"/>
          <p:cNvSpPr/>
          <p:nvPr/>
        </p:nvSpPr>
        <p:spPr>
          <a:xfrm>
            <a:off x="210960" y="69480"/>
            <a:ext cx="2792160" cy="57312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p:txBody>
      </p:sp>
      <p:pic>
        <p:nvPicPr>
          <p:cNvPr id="79" name="Google Shape;161;p16" descr=""/>
          <p:cNvPicPr/>
          <p:nvPr/>
        </p:nvPicPr>
        <p:blipFill>
          <a:blip r:embed="rId1"/>
          <a:stretch/>
        </p:blipFill>
        <p:spPr>
          <a:xfrm>
            <a:off x="1162080" y="648360"/>
            <a:ext cx="7974720" cy="44809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17360" y="91440"/>
            <a:ext cx="8888760" cy="4985640"/>
          </a:xfrm>
          <a:prstGeom prst="rect">
            <a:avLst/>
          </a:prstGeom>
          <a:noFill/>
          <a:ln>
            <a:noFill/>
          </a:ln>
        </p:spPr>
        <p:style>
          <a:lnRef idx="0"/>
          <a:fillRef idx="0"/>
          <a:effectRef idx="0"/>
          <a:fontRef idx="minor"/>
        </p:style>
      </p:sp>
      <p:sp>
        <p:nvSpPr>
          <p:cNvPr id="81" name="CustomShape 2"/>
          <p:cNvSpPr/>
          <p:nvPr/>
        </p:nvSpPr>
        <p:spPr>
          <a:xfrm>
            <a:off x="210960" y="69480"/>
            <a:ext cx="2792160" cy="57312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p:txBody>
      </p:sp>
      <p:pic>
        <p:nvPicPr>
          <p:cNvPr id="82" name="Google Shape;168;p17" descr=""/>
          <p:cNvPicPr/>
          <p:nvPr/>
        </p:nvPicPr>
        <p:blipFill>
          <a:blip r:embed="rId1"/>
          <a:stretch/>
        </p:blipFill>
        <p:spPr>
          <a:xfrm>
            <a:off x="452520" y="763560"/>
            <a:ext cx="8238600" cy="36162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17360" y="91440"/>
            <a:ext cx="8888760" cy="4985640"/>
          </a:xfrm>
          <a:prstGeom prst="rect">
            <a:avLst/>
          </a:prstGeom>
          <a:noFill/>
          <a:ln>
            <a:noFill/>
          </a:ln>
        </p:spPr>
        <p:style>
          <a:lnRef idx="0"/>
          <a:fillRef idx="0"/>
          <a:effectRef idx="0"/>
          <a:fontRef idx="minor"/>
        </p:style>
      </p:sp>
      <p:sp>
        <p:nvSpPr>
          <p:cNvPr id="84" name="CustomShape 2"/>
          <p:cNvSpPr/>
          <p:nvPr/>
        </p:nvSpPr>
        <p:spPr>
          <a:xfrm>
            <a:off x="210960" y="69480"/>
            <a:ext cx="8733240" cy="483804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Zookeeper (fault tolerance?)</a:t>
            </a:r>
            <a:endParaRPr b="0" lang="en-US" sz="1900" spc="-1" strike="noStrike">
              <a:latin typeface="Arial"/>
            </a:endParaRPr>
          </a:p>
          <a:p>
            <a:pPr>
              <a:lnSpc>
                <a:spcPct val="100000"/>
              </a:lnSpc>
            </a:pPr>
            <a:endParaRPr b="0" lang="en-US" sz="19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We deployed 3 Zookeeper servers</a:t>
            </a:r>
            <a:endParaRPr b="0" lang="en-US" sz="1400" spc="-1" strike="noStrike">
              <a:latin typeface="Arial"/>
            </a:endParaRPr>
          </a:p>
          <a:p>
            <a:pPr marL="457200">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We register every service (Authentication, PlayMaster, GameMaster) as a znode successfully</a:t>
            </a:r>
            <a:endParaRPr b="0" lang="en-US" sz="1400" spc="-1" strike="noStrike">
              <a:latin typeface="Arial"/>
            </a:endParaRPr>
          </a:p>
          <a:p>
            <a:pPr marL="457200" indent="-227160">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Unfortunately, we didn’t manage to succeed fault tolerance</a:t>
            </a:r>
            <a:endParaRPr b="0" lang="en-US" sz="1400" spc="-1" strike="noStrike">
              <a:latin typeface="Arial"/>
            </a:endParaRPr>
          </a:p>
          <a:p>
            <a:pPr marL="457200">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That’s because we didn’t accomplish state migration </a:t>
            </a:r>
            <a:endParaRPr b="0" lang="en-US" sz="1400" spc="-1" strike="noStrike">
              <a:latin typeface="Arial"/>
            </a:endParaRPr>
          </a:p>
          <a:p>
            <a:pPr marL="457200">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It is the only weakness of our system </a:t>
            </a:r>
            <a:endParaRPr b="0" lang="en-US" sz="1400" spc="-1" strike="noStrike">
              <a:latin typeface="Arial"/>
            </a:endParaRPr>
          </a:p>
          <a:p>
            <a:pPr marL="457200">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It could be solved by Docker Swarm </a:t>
            </a:r>
            <a:endParaRPr b="0" lang="en-US" sz="1400" spc="-1" strike="noStrike">
              <a:latin typeface="Arial"/>
            </a:endParaRPr>
          </a:p>
          <a:p>
            <a:pPr marL="457200">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Use of many container replicas for every service</a:t>
            </a:r>
            <a:endParaRPr b="0" lang="en-US" sz="1400" spc="-1" strike="noStrike">
              <a:latin typeface="Arial"/>
            </a:endParaRPr>
          </a:p>
          <a:p>
            <a:pPr>
              <a:lnSpc>
                <a:spcPct val="100000"/>
              </a:lnSpc>
            </a:pPr>
            <a:r>
              <a:rPr b="0" lang="en-US" sz="1400" spc="-1" strike="noStrike">
                <a:solidFill>
                  <a:srgbClr val="ffffff"/>
                </a:solidFill>
                <a:latin typeface="Arial"/>
                <a:ea typeface="Arial"/>
              </a:rPr>
              <a:t>	</a:t>
            </a:r>
            <a:r>
              <a:rPr b="0" lang="en-US" sz="1400" spc="-1" strike="noStrike">
                <a:solidFill>
                  <a:srgbClr val="ffffff"/>
                </a:solidFill>
                <a:latin typeface="Arial"/>
                <a:ea typeface="Arial"/>
              </a:rPr>
              <a:t>deployed on multiple nodes</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pic>
        <p:nvPicPr>
          <p:cNvPr id="85" name="Google Shape;175;g89d4aee6b0_0_0" descr=""/>
          <p:cNvPicPr/>
          <p:nvPr/>
        </p:nvPicPr>
        <p:blipFill>
          <a:blip r:embed="rId1"/>
          <a:stretch/>
        </p:blipFill>
        <p:spPr>
          <a:xfrm>
            <a:off x="4739760" y="2676600"/>
            <a:ext cx="4285080" cy="231696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Google Shape;180;p18" descr=""/>
          <p:cNvPicPr/>
          <p:nvPr/>
        </p:nvPicPr>
        <p:blipFill>
          <a:blip r:embed="rId1"/>
          <a:stretch/>
        </p:blipFill>
        <p:spPr>
          <a:xfrm>
            <a:off x="91440" y="274320"/>
            <a:ext cx="8943120" cy="45565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173160" y="147240"/>
            <a:ext cx="3575160" cy="4829400"/>
          </a:xfrm>
          <a:prstGeom prst="rect">
            <a:avLst/>
          </a:prstGeom>
          <a:noFill/>
          <a:ln>
            <a:noFill/>
          </a:ln>
        </p:spPr>
        <p:style>
          <a:lnRef idx="0"/>
          <a:fillRef idx="0"/>
          <a:effectRef idx="0"/>
          <a:fontRef idx="minor"/>
        </p:style>
        <p:txBody>
          <a:bodyPr lIns="90000" rIns="90000" tIns="91440" bIns="91440"/>
          <a:p>
            <a:pPr>
              <a:lnSpc>
                <a:spcPct val="100000"/>
              </a:lnSpc>
            </a:pPr>
            <a:r>
              <a:rPr b="1" lang="en-US" sz="1600" spc="-1" strike="noStrike" u="sng">
                <a:solidFill>
                  <a:srgbClr val="ffffff"/>
                </a:solidFill>
                <a:uFillTx/>
                <a:latin typeface="Arial"/>
                <a:ea typeface="Arial"/>
              </a:rPr>
              <a:t>Tools, frameworks and libraries</a:t>
            </a:r>
            <a:endParaRPr b="0" lang="en-US" sz="1600" spc="-1" strike="noStrike">
              <a:latin typeface="Arial"/>
            </a:endParaRPr>
          </a:p>
          <a:p>
            <a:pPr marL="457200">
              <a:lnSpc>
                <a:spcPct val="100000"/>
              </a:lnSpc>
            </a:pPr>
            <a:endParaRPr b="0" lang="en-US" sz="16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Tools we used:</a:t>
            </a:r>
            <a:endParaRPr b="0" lang="en-US" sz="1400" spc="-1" strike="noStrike">
              <a:latin typeface="Arial"/>
            </a:endParaRPr>
          </a:p>
          <a:p>
            <a:pPr marL="457200">
              <a:lnSpc>
                <a:spcPct val="100000"/>
              </a:lnSpc>
            </a:pPr>
            <a:endParaRPr b="0" lang="en-US" sz="1400" spc="-1" strike="noStrike">
              <a:latin typeface="Arial"/>
            </a:endParaRPr>
          </a:p>
          <a:p>
            <a:pPr lvl="1" marL="914400" indent="-316080">
              <a:lnSpc>
                <a:spcPct val="100000"/>
              </a:lnSpc>
              <a:buClr>
                <a:srgbClr val="ffffff"/>
              </a:buClr>
              <a:buFont typeface="Arial"/>
              <a:buChar char="○"/>
            </a:pPr>
            <a:r>
              <a:rPr b="0" lang="en-US" sz="1400" spc="-1" strike="noStrike">
                <a:solidFill>
                  <a:srgbClr val="ffffff"/>
                </a:solidFill>
                <a:latin typeface="Arial"/>
                <a:ea typeface="Arial"/>
              </a:rPr>
              <a:t>Visual Studio Code, Sublime </a:t>
            </a:r>
            <a:endParaRPr b="0" lang="en-US" sz="1400" spc="-1" strike="noStrike">
              <a:latin typeface="Arial"/>
            </a:endParaRPr>
          </a:p>
          <a:p>
            <a:pPr marL="914400">
              <a:lnSpc>
                <a:spcPct val="100000"/>
              </a:lnSpc>
            </a:pPr>
            <a:endParaRPr b="0" lang="en-US" sz="1400" spc="-1" strike="noStrike">
              <a:latin typeface="Arial"/>
            </a:endParaRPr>
          </a:p>
          <a:p>
            <a:pPr lvl="1" marL="914400" indent="-316080">
              <a:lnSpc>
                <a:spcPct val="100000"/>
              </a:lnSpc>
              <a:buClr>
                <a:srgbClr val="ffffff"/>
              </a:buClr>
              <a:buFont typeface="Arial"/>
              <a:buChar char="○"/>
            </a:pPr>
            <a:r>
              <a:rPr b="0" lang="en-US" sz="1400" spc="-1" strike="noStrike">
                <a:solidFill>
                  <a:srgbClr val="ffffff"/>
                </a:solidFill>
                <a:latin typeface="Arial"/>
                <a:ea typeface="Arial"/>
              </a:rPr>
              <a:t>phpMyAdmin</a:t>
            </a:r>
            <a:endParaRPr b="0" lang="en-US" sz="1400" spc="-1" strike="noStrike">
              <a:latin typeface="Arial"/>
            </a:endParaRPr>
          </a:p>
          <a:p>
            <a:pPr marL="914400">
              <a:lnSpc>
                <a:spcPct val="100000"/>
              </a:lnSpc>
            </a:pPr>
            <a:endParaRPr b="0" lang="en-US" sz="1400" spc="-1" strike="noStrike">
              <a:latin typeface="Arial"/>
            </a:endParaRPr>
          </a:p>
          <a:p>
            <a:pPr lvl="1" marL="914400" indent="-316080">
              <a:lnSpc>
                <a:spcPct val="100000"/>
              </a:lnSpc>
              <a:buClr>
                <a:srgbClr val="ffffff"/>
              </a:buClr>
              <a:buFont typeface="Arial"/>
              <a:buChar char="○"/>
            </a:pPr>
            <a:r>
              <a:rPr b="0" lang="en-US" sz="1400" spc="-1" strike="noStrike">
                <a:solidFill>
                  <a:srgbClr val="ffffff"/>
                </a:solidFill>
                <a:latin typeface="Arial"/>
                <a:ea typeface="Arial"/>
              </a:rPr>
              <a:t>Postman</a:t>
            </a:r>
            <a:endParaRPr b="0" lang="en-US" sz="1400" spc="-1" strike="noStrike">
              <a:latin typeface="Arial"/>
            </a:endParaRPr>
          </a:p>
          <a:p>
            <a:pPr marL="914400">
              <a:lnSpc>
                <a:spcPct val="100000"/>
              </a:lnSpc>
            </a:pPr>
            <a:endParaRPr b="0" lang="en-US" sz="1400" spc="-1" strike="noStrike">
              <a:latin typeface="Arial"/>
            </a:endParaRPr>
          </a:p>
          <a:p>
            <a:pPr lvl="1" marL="914400" indent="-316080">
              <a:lnSpc>
                <a:spcPct val="100000"/>
              </a:lnSpc>
              <a:buClr>
                <a:srgbClr val="ffffff"/>
              </a:buClr>
              <a:buFont typeface="Arial"/>
              <a:buChar char="○"/>
            </a:pPr>
            <a:r>
              <a:rPr b="0" lang="en-US" sz="1400" spc="-1" strike="noStrike">
                <a:solidFill>
                  <a:srgbClr val="ffffff"/>
                </a:solidFill>
                <a:latin typeface="Arial"/>
                <a:ea typeface="Arial"/>
              </a:rPr>
              <a:t>Docker </a:t>
            </a:r>
            <a:endParaRPr b="0" lang="en-US" sz="1400" spc="-1" strike="noStrike">
              <a:latin typeface="Arial"/>
            </a:endParaRPr>
          </a:p>
          <a:p>
            <a:pPr marL="914400" indent="-227160">
              <a:lnSpc>
                <a:spcPct val="100000"/>
              </a:lnSpc>
            </a:pPr>
            <a:endParaRPr b="0" lang="en-US" sz="1400" spc="-1" strike="noStrike">
              <a:latin typeface="Arial"/>
            </a:endParaRPr>
          </a:p>
          <a:p>
            <a:pPr lvl="1" marL="914400" indent="-316080">
              <a:lnSpc>
                <a:spcPct val="100000"/>
              </a:lnSpc>
              <a:buClr>
                <a:srgbClr val="ffffff"/>
              </a:buClr>
              <a:buFont typeface="Arial"/>
              <a:buChar char="○"/>
            </a:pPr>
            <a:r>
              <a:rPr b="0" lang="en-US" sz="1400" spc="-1" strike="noStrike">
                <a:solidFill>
                  <a:srgbClr val="ffffff"/>
                </a:solidFill>
                <a:latin typeface="Arial"/>
                <a:ea typeface="Arial"/>
              </a:rPr>
              <a:t>Docker Compose</a:t>
            </a:r>
            <a:endParaRPr b="0" lang="en-US" sz="1400" spc="-1" strike="noStrike">
              <a:latin typeface="Arial"/>
            </a:endParaRPr>
          </a:p>
          <a:p>
            <a:pPr marL="914400">
              <a:lnSpc>
                <a:spcPct val="100000"/>
              </a:lnSpc>
            </a:pPr>
            <a:endParaRPr b="0" lang="en-US" sz="1400" spc="-1" strike="noStrike">
              <a:latin typeface="Arial"/>
            </a:endParaRPr>
          </a:p>
          <a:p>
            <a:pPr lvl="1" marL="914400" indent="-316080">
              <a:lnSpc>
                <a:spcPct val="100000"/>
              </a:lnSpc>
              <a:buClr>
                <a:srgbClr val="ffffff"/>
              </a:buClr>
              <a:buFont typeface="Arial"/>
              <a:buChar char="○"/>
            </a:pPr>
            <a:r>
              <a:rPr b="0" lang="en-US" sz="1400" spc="-1" strike="noStrike">
                <a:solidFill>
                  <a:srgbClr val="ffffff"/>
                </a:solidFill>
                <a:latin typeface="Arial"/>
                <a:ea typeface="Arial"/>
              </a:rPr>
              <a:t>Mongo Express</a:t>
            </a:r>
            <a:endParaRPr b="0" lang="en-US" sz="1400" spc="-1" strike="noStrike">
              <a:latin typeface="Arial"/>
            </a:endParaRPr>
          </a:p>
          <a:p>
            <a:pPr marL="914400">
              <a:lnSpc>
                <a:spcPct val="100000"/>
              </a:lnSpc>
            </a:pPr>
            <a:endParaRPr b="0" lang="en-US" sz="1400" spc="-1" strike="noStrike">
              <a:latin typeface="Arial"/>
            </a:endParaRPr>
          </a:p>
          <a:p>
            <a:pPr marL="914400" indent="-227160">
              <a:lnSpc>
                <a:spcPct val="100000"/>
              </a:lnSpc>
            </a:pPr>
            <a:endParaRPr b="0" lang="en-US" sz="1400" spc="-1" strike="noStrike">
              <a:latin typeface="Arial"/>
            </a:endParaRPr>
          </a:p>
          <a:p>
            <a:pPr marL="914400" indent="-227160">
              <a:lnSpc>
                <a:spcPct val="100000"/>
              </a:lnSpc>
            </a:pPr>
            <a:endParaRPr b="0" lang="en-US" sz="1400" spc="-1" strike="noStrike">
              <a:latin typeface="Arial"/>
            </a:endParaRPr>
          </a:p>
          <a:p>
            <a:pPr marL="914400" indent="-227160">
              <a:lnSpc>
                <a:spcPct val="100000"/>
              </a:lnSpc>
            </a:pPr>
            <a:endParaRPr b="0" lang="en-US" sz="1400" spc="-1" strike="noStrike">
              <a:latin typeface="Arial"/>
            </a:endParaRPr>
          </a:p>
          <a:p>
            <a:pPr marL="914400" indent="-227160">
              <a:lnSpc>
                <a:spcPct val="100000"/>
              </a:lnSpc>
            </a:pPr>
            <a:endParaRPr b="0" lang="en-US" sz="1400" spc="-1" strike="noStrike">
              <a:latin typeface="Arial"/>
            </a:endParaRPr>
          </a:p>
          <a:p>
            <a:pPr marL="914400" indent="-227160">
              <a:lnSpc>
                <a:spcPct val="100000"/>
              </a:lnSpc>
            </a:pPr>
            <a:endParaRPr b="0" lang="en-US" sz="1400" spc="-1" strike="noStrike">
              <a:latin typeface="Arial"/>
            </a:endParaRPr>
          </a:p>
        </p:txBody>
      </p:sp>
      <p:sp>
        <p:nvSpPr>
          <p:cNvPr id="41" name="CustomShape 2"/>
          <p:cNvSpPr/>
          <p:nvPr/>
        </p:nvSpPr>
        <p:spPr>
          <a:xfrm>
            <a:off x="3931920" y="143640"/>
            <a:ext cx="3575160" cy="482940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marL="457200">
              <a:lnSpc>
                <a:spcPct val="100000"/>
              </a:lnSpc>
            </a:pPr>
            <a:endParaRPr b="0" lang="en-US" sz="1800" spc="-1" strike="noStrike">
              <a:latin typeface="Arial"/>
            </a:endParaRPr>
          </a:p>
          <a:p>
            <a:pPr marL="457200" indent="-201960">
              <a:lnSpc>
                <a:spcPct val="100000"/>
              </a:lnSpc>
            </a:pPr>
            <a:endParaRPr b="0" lang="en-US" sz="1800" spc="-1" strike="noStrike">
              <a:latin typeface="Arial"/>
            </a:endParaRPr>
          </a:p>
          <a:p>
            <a:pPr marL="457200" indent="-201960">
              <a:lnSpc>
                <a:spcPct val="100000"/>
              </a:lnSpc>
            </a:pPr>
            <a:endParaRPr b="0" lang="en-US" sz="1800" spc="-1" strike="noStrike">
              <a:latin typeface="Arial"/>
            </a:endParaRPr>
          </a:p>
          <a:p>
            <a:pPr lvl="1" marL="914400" indent="-316080">
              <a:lnSpc>
                <a:spcPct val="100000"/>
              </a:lnSpc>
              <a:buClr>
                <a:srgbClr val="ffffff"/>
              </a:buClr>
              <a:buFont typeface="Arial"/>
              <a:buChar char="○"/>
            </a:pPr>
            <a:r>
              <a:rPr b="0" lang="en-US" sz="1400" spc="-1" strike="noStrike">
                <a:solidFill>
                  <a:srgbClr val="ffffff"/>
                </a:solidFill>
                <a:latin typeface="Arial"/>
                <a:ea typeface="Arial"/>
              </a:rPr>
              <a:t>FileΖilla</a:t>
            </a:r>
            <a:endParaRPr b="0" lang="en-US" sz="1400" spc="-1" strike="noStrike">
              <a:latin typeface="Arial"/>
            </a:endParaRPr>
          </a:p>
          <a:p>
            <a:pPr marL="914400" indent="-227160">
              <a:lnSpc>
                <a:spcPct val="100000"/>
              </a:lnSpc>
            </a:pPr>
            <a:endParaRPr b="0" lang="en-US" sz="1400" spc="-1" strike="noStrike">
              <a:latin typeface="Arial"/>
            </a:endParaRPr>
          </a:p>
          <a:p>
            <a:pPr lvl="1" marL="914400" indent="-316080">
              <a:lnSpc>
                <a:spcPct val="100000"/>
              </a:lnSpc>
              <a:buClr>
                <a:srgbClr val="ffffff"/>
              </a:buClr>
              <a:buFont typeface="Arial"/>
              <a:buChar char="○"/>
            </a:pPr>
            <a:r>
              <a:rPr b="0" lang="en-US" sz="1400" spc="-1" strike="noStrike">
                <a:solidFill>
                  <a:srgbClr val="ffffff"/>
                </a:solidFill>
                <a:latin typeface="Arial"/>
                <a:ea typeface="Arial"/>
              </a:rPr>
              <a:t>Putty</a:t>
            </a:r>
            <a:endParaRPr b="0" lang="en-US" sz="1400" spc="-1" strike="noStrike">
              <a:latin typeface="Arial"/>
            </a:endParaRPr>
          </a:p>
          <a:p>
            <a:pPr marL="914400">
              <a:lnSpc>
                <a:spcPct val="100000"/>
              </a:lnSpc>
            </a:pPr>
            <a:endParaRPr b="0" lang="en-US" sz="1400" spc="-1" strike="noStrike">
              <a:latin typeface="Arial"/>
            </a:endParaRPr>
          </a:p>
          <a:p>
            <a:pPr lvl="1" marL="914400" indent="-316080">
              <a:lnSpc>
                <a:spcPct val="100000"/>
              </a:lnSpc>
              <a:buClr>
                <a:srgbClr val="ffffff"/>
              </a:buClr>
              <a:buFont typeface="Arial"/>
              <a:buChar char="○"/>
            </a:pPr>
            <a:r>
              <a:rPr b="0" lang="en-US" sz="1400" spc="-1" strike="noStrike">
                <a:solidFill>
                  <a:srgbClr val="ffffff"/>
                </a:solidFill>
                <a:latin typeface="Arial"/>
                <a:ea typeface="Arial"/>
              </a:rPr>
              <a:t>Git</a:t>
            </a:r>
            <a:endParaRPr b="0" lang="en-US" sz="1400" spc="-1" strike="noStrike">
              <a:latin typeface="Arial"/>
            </a:endParaRPr>
          </a:p>
          <a:p>
            <a:pPr marL="914400" indent="-227160">
              <a:lnSpc>
                <a:spcPct val="100000"/>
              </a:lnSpc>
            </a:pPr>
            <a:endParaRPr b="0" lang="en-US" sz="1400" spc="-1" strike="noStrike">
              <a:latin typeface="Arial"/>
            </a:endParaRPr>
          </a:p>
          <a:p>
            <a:pPr lvl="1" marL="914400" indent="-316080">
              <a:lnSpc>
                <a:spcPct val="100000"/>
              </a:lnSpc>
              <a:buClr>
                <a:srgbClr val="ffffff"/>
              </a:buClr>
              <a:buFont typeface="Arial"/>
              <a:buChar char="○"/>
            </a:pPr>
            <a:r>
              <a:rPr b="0" lang="en-US" sz="1400" spc="-1" strike="noStrike">
                <a:solidFill>
                  <a:srgbClr val="ffffff"/>
                </a:solidFill>
                <a:latin typeface="Arial"/>
                <a:ea typeface="Arial"/>
              </a:rPr>
              <a:t>Zookeeper</a:t>
            </a:r>
            <a:endParaRPr b="0" lang="en-US" sz="1400" spc="-1" strike="noStrike">
              <a:latin typeface="Arial"/>
            </a:endParaRPr>
          </a:p>
          <a:p>
            <a:pPr marL="914400" indent="-227160">
              <a:lnSpc>
                <a:spcPct val="100000"/>
              </a:lnSpc>
            </a:pPr>
            <a:endParaRPr b="0" lang="en-US" sz="1400" spc="-1" strike="noStrike">
              <a:latin typeface="Arial"/>
            </a:endParaRPr>
          </a:p>
          <a:p>
            <a:pPr lvl="1" marL="914400" indent="-316080">
              <a:lnSpc>
                <a:spcPct val="100000"/>
              </a:lnSpc>
              <a:buClr>
                <a:srgbClr val="ffffff"/>
              </a:buClr>
              <a:buFont typeface="Arial"/>
              <a:buChar char="○"/>
            </a:pPr>
            <a:r>
              <a:rPr b="0" lang="en-US" sz="1400" spc="-1" strike="noStrike">
                <a:solidFill>
                  <a:srgbClr val="ffffff"/>
                </a:solidFill>
                <a:latin typeface="Arial"/>
                <a:ea typeface="Arial"/>
              </a:rPr>
              <a:t>Apache Bench </a:t>
            </a:r>
            <a:endParaRPr b="0" lang="en-US" sz="1400" spc="-1" strike="noStrike">
              <a:latin typeface="Arial"/>
            </a:endParaRPr>
          </a:p>
          <a:p>
            <a:pPr marL="914400" indent="-227160">
              <a:lnSpc>
                <a:spcPct val="100000"/>
              </a:lnSpc>
            </a:pPr>
            <a:endParaRPr b="0" lang="en-US" sz="1400" spc="-1" strike="noStrike">
              <a:latin typeface="Arial"/>
            </a:endParaRPr>
          </a:p>
          <a:p>
            <a:pPr lvl="1" marL="914400" indent="-316080">
              <a:lnSpc>
                <a:spcPct val="100000"/>
              </a:lnSpc>
              <a:buClr>
                <a:srgbClr val="ffffff"/>
              </a:buClr>
              <a:buFont typeface="Arial"/>
              <a:buChar char="○"/>
            </a:pPr>
            <a:r>
              <a:rPr b="0" lang="en-US" sz="1400" spc="-1" strike="noStrike">
                <a:solidFill>
                  <a:srgbClr val="ffffff"/>
                </a:solidFill>
                <a:latin typeface="Arial"/>
                <a:ea typeface="Arial"/>
              </a:rPr>
              <a:t>Artillery </a:t>
            </a:r>
            <a:endParaRPr b="0" lang="en-US" sz="1400" spc="-1" strike="noStrike">
              <a:latin typeface="Arial"/>
            </a:endParaRPr>
          </a:p>
          <a:p>
            <a:pPr marL="914400" indent="-227160">
              <a:lnSpc>
                <a:spcPct val="100000"/>
              </a:lnSpc>
            </a:pPr>
            <a:endParaRPr b="0" lang="en-US" sz="1400" spc="-1" strike="noStrike">
              <a:latin typeface="Arial"/>
            </a:endParaRPr>
          </a:p>
          <a:p>
            <a:pPr marL="914400" indent="-227160">
              <a:lnSpc>
                <a:spcPct val="100000"/>
              </a:lnSpc>
            </a:pPr>
            <a:endParaRPr b="0" lang="en-US" sz="1400" spc="-1" strike="noStrike">
              <a:latin typeface="Arial"/>
            </a:endParaRPr>
          </a:p>
          <a:p>
            <a:pPr marL="914400" indent="-227160">
              <a:lnSpc>
                <a:spcPct val="100000"/>
              </a:lnSpc>
            </a:pPr>
            <a:endParaRPr b="0" lang="en-US" sz="1400" spc="-1" strike="noStrike">
              <a:latin typeface="Arial"/>
            </a:endParaRPr>
          </a:p>
          <a:p>
            <a:pPr marL="914400" indent="-227160">
              <a:lnSpc>
                <a:spcPct val="100000"/>
              </a:lnSpc>
            </a:pPr>
            <a:endParaRPr b="0" lang="en-US" sz="1400" spc="-1" strike="noStrike">
              <a:latin typeface="Arial"/>
            </a:endParaRPr>
          </a:p>
          <a:p>
            <a:pPr marL="914400" indent="-227160">
              <a:lnSpc>
                <a:spcPct val="100000"/>
              </a:lnSpc>
            </a:pPr>
            <a:endParaRPr b="0" lang="en-US" sz="1400" spc="-1" strike="noStrike">
              <a:latin typeface="Arial"/>
            </a:endParaRPr>
          </a:p>
        </p:txBody>
      </p:sp>
      <p:pic>
        <p:nvPicPr>
          <p:cNvPr id="42" name="Google Shape;68;p2" descr=""/>
          <p:cNvPicPr/>
          <p:nvPr/>
        </p:nvPicPr>
        <p:blipFill>
          <a:blip r:embed="rId1"/>
          <a:stretch/>
        </p:blipFill>
        <p:spPr>
          <a:xfrm>
            <a:off x="2834640" y="4259520"/>
            <a:ext cx="2837520" cy="677520"/>
          </a:xfrm>
          <a:prstGeom prst="rect">
            <a:avLst/>
          </a:prstGeom>
          <a:ln>
            <a:noFill/>
          </a:ln>
        </p:spPr>
      </p:pic>
      <p:pic>
        <p:nvPicPr>
          <p:cNvPr id="43" name="Google Shape;69;p2" descr=""/>
          <p:cNvPicPr/>
          <p:nvPr/>
        </p:nvPicPr>
        <p:blipFill>
          <a:blip r:embed="rId2"/>
          <a:stretch/>
        </p:blipFill>
        <p:spPr>
          <a:xfrm>
            <a:off x="6126480" y="3931920"/>
            <a:ext cx="1096560" cy="1096560"/>
          </a:xfrm>
          <a:prstGeom prst="rect">
            <a:avLst/>
          </a:prstGeom>
          <a:ln>
            <a:noFill/>
          </a:ln>
        </p:spPr>
      </p:pic>
      <p:pic>
        <p:nvPicPr>
          <p:cNvPr id="44" name="Google Shape;70;p2" descr=""/>
          <p:cNvPicPr/>
          <p:nvPr/>
        </p:nvPicPr>
        <p:blipFill>
          <a:blip r:embed="rId3"/>
          <a:stretch/>
        </p:blipFill>
        <p:spPr>
          <a:xfrm>
            <a:off x="7507800" y="4297680"/>
            <a:ext cx="1370880" cy="57168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Google Shape;185;p19" descr=""/>
          <p:cNvPicPr/>
          <p:nvPr/>
        </p:nvPicPr>
        <p:blipFill>
          <a:blip r:embed="rId1"/>
          <a:stretch/>
        </p:blipFill>
        <p:spPr>
          <a:xfrm>
            <a:off x="411840" y="407160"/>
            <a:ext cx="8441280" cy="431712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Google Shape;190;p20" descr=""/>
          <p:cNvPicPr/>
          <p:nvPr/>
        </p:nvPicPr>
        <p:blipFill>
          <a:blip r:embed="rId1"/>
          <a:stretch/>
        </p:blipFill>
        <p:spPr>
          <a:xfrm>
            <a:off x="1194120" y="800280"/>
            <a:ext cx="7180560" cy="35420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Google Shape;195;p21" descr=""/>
          <p:cNvPicPr/>
          <p:nvPr/>
        </p:nvPicPr>
        <p:blipFill>
          <a:blip r:embed="rId1"/>
          <a:stretch/>
        </p:blipFill>
        <p:spPr>
          <a:xfrm>
            <a:off x="341280" y="401040"/>
            <a:ext cx="8459640" cy="430668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Google Shape;200;p22" descr=""/>
          <p:cNvPicPr/>
          <p:nvPr/>
        </p:nvPicPr>
        <p:blipFill>
          <a:blip r:embed="rId1"/>
          <a:stretch/>
        </p:blipFill>
        <p:spPr>
          <a:xfrm>
            <a:off x="152280" y="609480"/>
            <a:ext cx="8837640" cy="405540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Google Shape;205;p23" descr=""/>
          <p:cNvPicPr/>
          <p:nvPr/>
        </p:nvPicPr>
        <p:blipFill>
          <a:blip r:embed="rId1"/>
          <a:stretch/>
        </p:blipFill>
        <p:spPr>
          <a:xfrm>
            <a:off x="252720" y="600120"/>
            <a:ext cx="8837640" cy="409356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Google Shape;210;p24" descr=""/>
          <p:cNvPicPr/>
          <p:nvPr/>
        </p:nvPicPr>
        <p:blipFill>
          <a:blip r:embed="rId1"/>
          <a:stretch/>
        </p:blipFill>
        <p:spPr>
          <a:xfrm>
            <a:off x="155880" y="91440"/>
            <a:ext cx="5687640" cy="3169800"/>
          </a:xfrm>
          <a:prstGeom prst="rect">
            <a:avLst/>
          </a:prstGeom>
          <a:ln>
            <a:noFill/>
          </a:ln>
        </p:spPr>
      </p:pic>
      <p:pic>
        <p:nvPicPr>
          <p:cNvPr id="93" name="Google Shape;211;p24" descr=""/>
          <p:cNvPicPr/>
          <p:nvPr/>
        </p:nvPicPr>
        <p:blipFill>
          <a:blip r:embed="rId2"/>
          <a:stretch/>
        </p:blipFill>
        <p:spPr>
          <a:xfrm>
            <a:off x="155880" y="2070000"/>
            <a:ext cx="6335640" cy="2742480"/>
          </a:xfrm>
          <a:prstGeom prst="rect">
            <a:avLst/>
          </a:prstGeom>
          <a:ln>
            <a:noFill/>
          </a:ln>
        </p:spPr>
      </p:pic>
      <p:pic>
        <p:nvPicPr>
          <p:cNvPr id="94" name="Google Shape;212;p24" descr=""/>
          <p:cNvPicPr/>
          <p:nvPr/>
        </p:nvPicPr>
        <p:blipFill>
          <a:blip r:embed="rId3"/>
          <a:stretch/>
        </p:blipFill>
        <p:spPr>
          <a:xfrm>
            <a:off x="5486400" y="3723480"/>
            <a:ext cx="3382560" cy="121356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Google Shape;217;p25" descr=""/>
          <p:cNvPicPr/>
          <p:nvPr/>
        </p:nvPicPr>
        <p:blipFill>
          <a:blip r:embed="rId1"/>
          <a:stretch/>
        </p:blipFill>
        <p:spPr>
          <a:xfrm>
            <a:off x="680040" y="378000"/>
            <a:ext cx="7782480" cy="438588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Google Shape;222;p26" descr=""/>
          <p:cNvPicPr/>
          <p:nvPr/>
        </p:nvPicPr>
        <p:blipFill>
          <a:blip r:embed="rId1"/>
          <a:stretch/>
        </p:blipFill>
        <p:spPr>
          <a:xfrm>
            <a:off x="152280" y="358920"/>
            <a:ext cx="8837640" cy="439884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Google Shape;227;p27" descr=""/>
          <p:cNvPicPr/>
          <p:nvPr/>
        </p:nvPicPr>
        <p:blipFill>
          <a:blip r:embed="rId1"/>
          <a:stretch/>
        </p:blipFill>
        <p:spPr>
          <a:xfrm>
            <a:off x="152280" y="307800"/>
            <a:ext cx="8837640" cy="452628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Google Shape;232;p28" descr=""/>
          <p:cNvPicPr/>
          <p:nvPr/>
        </p:nvPicPr>
        <p:blipFill>
          <a:blip r:embed="rId1"/>
          <a:stretch/>
        </p:blipFill>
        <p:spPr>
          <a:xfrm>
            <a:off x="152280" y="478080"/>
            <a:ext cx="8837640" cy="438876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173160" y="147240"/>
            <a:ext cx="8632080" cy="4361040"/>
          </a:xfrm>
          <a:prstGeom prst="rect">
            <a:avLst/>
          </a:prstGeom>
          <a:noFill/>
          <a:ln>
            <a:noFill/>
          </a:ln>
        </p:spPr>
        <p:style>
          <a:lnRef idx="0"/>
          <a:fillRef idx="0"/>
          <a:effectRef idx="0"/>
          <a:fontRef idx="minor"/>
        </p:style>
        <p:txBody>
          <a:bodyPr lIns="90000" rIns="90000" tIns="91440" bIns="91440"/>
          <a:p>
            <a:pPr>
              <a:lnSpc>
                <a:spcPct val="100000"/>
              </a:lnSpc>
            </a:pPr>
            <a:r>
              <a:rPr b="1" lang="en-US" sz="1600" spc="-1" strike="noStrike" u="sng">
                <a:solidFill>
                  <a:srgbClr val="ffffff"/>
                </a:solidFill>
                <a:uFillTx/>
                <a:latin typeface="Arial"/>
                <a:ea typeface="Arial"/>
              </a:rPr>
              <a:t>Tools, frameworks and libraries</a:t>
            </a:r>
            <a:endParaRPr b="0" lang="en-US" sz="1600" spc="-1" strike="noStrike">
              <a:latin typeface="Arial"/>
            </a:endParaRPr>
          </a:p>
          <a:p>
            <a:pPr marL="457200">
              <a:lnSpc>
                <a:spcPct val="100000"/>
              </a:lnSpc>
            </a:pPr>
            <a:endParaRPr b="0" lang="en-US" sz="16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We used </a:t>
            </a:r>
            <a:r>
              <a:rPr b="1" lang="en-US" sz="1400" spc="-1" strike="noStrike">
                <a:solidFill>
                  <a:srgbClr val="ffffff"/>
                </a:solidFill>
                <a:latin typeface="Arial"/>
                <a:ea typeface="Arial"/>
              </a:rPr>
              <a:t>Flask web framework (Python)</a:t>
            </a:r>
            <a:r>
              <a:rPr b="0" lang="en-US" sz="1400" spc="-1" strike="noStrike">
                <a:solidFill>
                  <a:srgbClr val="ffffff"/>
                </a:solidFill>
                <a:latin typeface="Arial"/>
                <a:ea typeface="Arial"/>
              </a:rPr>
              <a:t> for Authentication service, PlayMaster service and GameMaster service. </a:t>
            </a:r>
            <a:endParaRPr b="0" lang="en-US" sz="1400" spc="-1" strike="noStrike">
              <a:latin typeface="Arial"/>
            </a:endParaRPr>
          </a:p>
          <a:p>
            <a:pPr marL="457200">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Libraries for these services:</a:t>
            </a:r>
            <a:endParaRPr b="0" lang="en-US" sz="1400" spc="-1" strike="noStrike">
              <a:latin typeface="Arial"/>
            </a:endParaRPr>
          </a:p>
          <a:p>
            <a:pPr marL="457200">
              <a:lnSpc>
                <a:spcPct val="100000"/>
              </a:lnSpc>
            </a:pPr>
            <a:r>
              <a:rPr b="0" lang="en-US" sz="1400" spc="-1" strike="noStrike">
                <a:solidFill>
                  <a:srgbClr val="ffffff"/>
                </a:solidFill>
                <a:latin typeface="Arial"/>
                <a:ea typeface="Arial"/>
              </a:rPr>
              <a:t> </a:t>
            </a:r>
            <a:endParaRPr b="0" lang="en-US" sz="1400" spc="-1" strike="noStrike">
              <a:latin typeface="Arial"/>
            </a:endParaRPr>
          </a:p>
          <a:p>
            <a:pPr lvl="1" marL="914400" indent="-316080">
              <a:lnSpc>
                <a:spcPct val="100000"/>
              </a:lnSpc>
              <a:buClr>
                <a:srgbClr val="ffffff"/>
              </a:buClr>
              <a:buFont typeface="Arial"/>
              <a:buChar char="○"/>
            </a:pPr>
            <a:r>
              <a:rPr b="1" lang="en-US" sz="1400" spc="-1" strike="noStrike">
                <a:solidFill>
                  <a:srgbClr val="ffffff"/>
                </a:solidFill>
                <a:latin typeface="Arial"/>
                <a:ea typeface="Arial"/>
              </a:rPr>
              <a:t>jsonify,</a:t>
            </a:r>
            <a:r>
              <a:rPr b="0" lang="en-US" sz="1400" spc="-1" strike="noStrike">
                <a:solidFill>
                  <a:srgbClr val="ffffff"/>
                </a:solidFill>
                <a:latin typeface="Arial"/>
                <a:ea typeface="Arial"/>
              </a:rPr>
              <a:t> redirect, </a:t>
            </a:r>
            <a:r>
              <a:rPr b="1" lang="en-US" sz="1400" spc="-1" strike="noStrike">
                <a:solidFill>
                  <a:srgbClr val="ffffff"/>
                </a:solidFill>
                <a:latin typeface="Arial"/>
                <a:ea typeface="Arial"/>
              </a:rPr>
              <a:t>mysql.connector</a:t>
            </a:r>
            <a:r>
              <a:rPr b="0" lang="en-US" sz="1400" spc="-1" strike="noStrike">
                <a:solidFill>
                  <a:srgbClr val="ffffff"/>
                </a:solidFill>
                <a:latin typeface="Arial"/>
                <a:ea typeface="Arial"/>
              </a:rPr>
              <a:t>, flash, render_template, </a:t>
            </a:r>
            <a:r>
              <a:rPr b="1" lang="en-US" sz="1400" spc="-1" strike="noStrike">
                <a:solidFill>
                  <a:srgbClr val="ffffff"/>
                </a:solidFill>
                <a:latin typeface="Arial"/>
                <a:ea typeface="Arial"/>
              </a:rPr>
              <a:t>jwt</a:t>
            </a:r>
            <a:r>
              <a:rPr b="0" lang="en-US" sz="1400" spc="-1" strike="noStrike">
                <a:solidFill>
                  <a:srgbClr val="ffffff"/>
                </a:solidFill>
                <a:latin typeface="Arial"/>
                <a:ea typeface="Arial"/>
              </a:rPr>
              <a:t>, datetime, dateparser, logging, </a:t>
            </a:r>
            <a:r>
              <a:rPr b="1" lang="en-US" sz="1400" spc="-1" strike="noStrike">
                <a:solidFill>
                  <a:srgbClr val="ffffff"/>
                </a:solidFill>
                <a:latin typeface="Arial"/>
                <a:ea typeface="Arial"/>
              </a:rPr>
              <a:t>Flask-SocketIO</a:t>
            </a:r>
            <a:r>
              <a:rPr b="0" lang="en-US" sz="1400" spc="-1" strike="noStrike">
                <a:solidFill>
                  <a:srgbClr val="ffffff"/>
                </a:solidFill>
                <a:latin typeface="Arial"/>
                <a:ea typeface="Arial"/>
              </a:rPr>
              <a:t>, json, pymongo, etc.</a:t>
            </a:r>
            <a:endParaRPr b="0" lang="en-US" sz="1400" spc="-1" strike="noStrike">
              <a:latin typeface="Arial"/>
            </a:endParaRPr>
          </a:p>
          <a:p>
            <a:pPr marL="914400">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We used </a:t>
            </a:r>
            <a:r>
              <a:rPr b="1" lang="en-US" sz="1400" spc="-1" strike="noStrike">
                <a:solidFill>
                  <a:srgbClr val="ffffff"/>
                </a:solidFill>
                <a:latin typeface="Arial"/>
                <a:ea typeface="Arial"/>
              </a:rPr>
              <a:t>HTML</a:t>
            </a:r>
            <a:r>
              <a:rPr b="0" lang="en-US" sz="1400" spc="-1" strike="noStrike">
                <a:solidFill>
                  <a:srgbClr val="ffffff"/>
                </a:solidFill>
                <a:latin typeface="Arial"/>
                <a:ea typeface="Arial"/>
              </a:rPr>
              <a:t>, </a:t>
            </a:r>
            <a:r>
              <a:rPr b="1" lang="en-US" sz="1400" spc="-1" strike="noStrike">
                <a:solidFill>
                  <a:srgbClr val="ffffff"/>
                </a:solidFill>
                <a:latin typeface="Arial"/>
                <a:ea typeface="Arial"/>
              </a:rPr>
              <a:t>CSS</a:t>
            </a:r>
            <a:r>
              <a:rPr b="0" lang="en-US" sz="1400" spc="-1" strike="noStrike">
                <a:solidFill>
                  <a:srgbClr val="ffffff"/>
                </a:solidFill>
                <a:latin typeface="Arial"/>
                <a:ea typeface="Arial"/>
              </a:rPr>
              <a:t>, </a:t>
            </a:r>
            <a:r>
              <a:rPr b="1" lang="en-US" sz="1400" spc="-1" strike="noStrike">
                <a:solidFill>
                  <a:srgbClr val="ffffff"/>
                </a:solidFill>
                <a:latin typeface="Arial"/>
                <a:ea typeface="Arial"/>
              </a:rPr>
              <a:t>Javascript</a:t>
            </a:r>
            <a:r>
              <a:rPr b="0" lang="en-US" sz="1400" spc="-1" strike="noStrike">
                <a:solidFill>
                  <a:srgbClr val="ffffff"/>
                </a:solidFill>
                <a:latin typeface="Arial"/>
                <a:ea typeface="Arial"/>
              </a:rPr>
              <a:t> (and some </a:t>
            </a:r>
            <a:r>
              <a:rPr b="1" lang="en-US" sz="1400" spc="-1" strike="noStrike">
                <a:solidFill>
                  <a:srgbClr val="ffffff"/>
                </a:solidFill>
                <a:latin typeface="Arial"/>
                <a:ea typeface="Arial"/>
              </a:rPr>
              <a:t>AJAX</a:t>
            </a:r>
            <a:r>
              <a:rPr b="0" lang="en-US" sz="1400" spc="-1" strike="noStrike">
                <a:solidFill>
                  <a:srgbClr val="ffffff"/>
                </a:solidFill>
                <a:latin typeface="Arial"/>
                <a:ea typeface="Arial"/>
              </a:rPr>
              <a:t>) for the web interface and for the games (chess, tic-tac-toe).</a:t>
            </a:r>
            <a:endParaRPr b="0" lang="en-US" sz="1400" spc="-1" strike="noStrike">
              <a:latin typeface="Arial"/>
            </a:endParaRPr>
          </a:p>
          <a:p>
            <a:pPr marL="457200">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We used </a:t>
            </a:r>
            <a:r>
              <a:rPr b="1" lang="en-US" sz="1400" spc="-1" strike="noStrike">
                <a:solidFill>
                  <a:srgbClr val="ffffff"/>
                </a:solidFill>
                <a:latin typeface="Arial"/>
                <a:ea typeface="Arial"/>
              </a:rPr>
              <a:t>PHP</a:t>
            </a:r>
            <a:r>
              <a:rPr b="0" lang="en-US" sz="1400" spc="-1" strike="noStrike">
                <a:solidFill>
                  <a:srgbClr val="ffffff"/>
                </a:solidFill>
                <a:latin typeface="Arial"/>
                <a:ea typeface="Arial"/>
              </a:rPr>
              <a:t> for Application Logic (User Interface) service and CURL library.</a:t>
            </a:r>
            <a:endParaRPr b="0" lang="en-US" sz="1400" spc="-1" strike="noStrike">
              <a:latin typeface="Arial"/>
            </a:endParaRPr>
          </a:p>
          <a:p>
            <a:pPr marL="457200">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We also used Kazoo library (Zookeeper).</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endParaRPr b="0" lang="en-US" sz="1400" spc="-1" strike="noStrike">
              <a:latin typeface="Arial"/>
            </a:endParaRPr>
          </a:p>
          <a:p>
            <a:pPr marL="914400">
              <a:lnSpc>
                <a:spcPct val="100000"/>
              </a:lnSpc>
            </a:pPr>
            <a:endParaRPr b="0" lang="en-US" sz="1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Google Shape;237;p29" descr=""/>
          <p:cNvPicPr/>
          <p:nvPr/>
        </p:nvPicPr>
        <p:blipFill>
          <a:blip r:embed="rId1"/>
          <a:stretch/>
        </p:blipFill>
        <p:spPr>
          <a:xfrm>
            <a:off x="445680" y="260280"/>
            <a:ext cx="8096760" cy="462132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Google Shape;242;p30" descr=""/>
          <p:cNvPicPr/>
          <p:nvPr/>
        </p:nvPicPr>
        <p:blipFill>
          <a:blip r:embed="rId1"/>
          <a:stretch/>
        </p:blipFill>
        <p:spPr>
          <a:xfrm>
            <a:off x="76320" y="380880"/>
            <a:ext cx="8837640" cy="1770840"/>
          </a:xfrm>
          <a:prstGeom prst="rect">
            <a:avLst/>
          </a:prstGeom>
          <a:ln>
            <a:noFill/>
          </a:ln>
        </p:spPr>
      </p:pic>
      <p:pic>
        <p:nvPicPr>
          <p:cNvPr id="101" name="Google Shape;243;p30" descr=""/>
          <p:cNvPicPr/>
          <p:nvPr/>
        </p:nvPicPr>
        <p:blipFill>
          <a:blip r:embed="rId2"/>
          <a:stretch/>
        </p:blipFill>
        <p:spPr>
          <a:xfrm>
            <a:off x="76320" y="2381760"/>
            <a:ext cx="8837640" cy="216072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Google Shape;248;p31" descr=""/>
          <p:cNvPicPr/>
          <p:nvPr/>
        </p:nvPicPr>
        <p:blipFill>
          <a:blip r:embed="rId1"/>
          <a:stretch/>
        </p:blipFill>
        <p:spPr>
          <a:xfrm>
            <a:off x="1601640" y="260280"/>
            <a:ext cx="5939640" cy="462132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Google Shape;253;p32" descr=""/>
          <p:cNvPicPr/>
          <p:nvPr/>
        </p:nvPicPr>
        <p:blipFill>
          <a:blip r:embed="rId1"/>
          <a:stretch/>
        </p:blipFill>
        <p:spPr>
          <a:xfrm>
            <a:off x="216000" y="84960"/>
            <a:ext cx="8710560" cy="2991240"/>
          </a:xfrm>
          <a:prstGeom prst="rect">
            <a:avLst/>
          </a:prstGeom>
          <a:ln>
            <a:noFill/>
          </a:ln>
        </p:spPr>
      </p:pic>
      <p:pic>
        <p:nvPicPr>
          <p:cNvPr id="104" name="Google Shape;254;p32" descr=""/>
          <p:cNvPicPr/>
          <p:nvPr/>
        </p:nvPicPr>
        <p:blipFill>
          <a:blip r:embed="rId2"/>
          <a:stretch/>
        </p:blipFill>
        <p:spPr>
          <a:xfrm>
            <a:off x="46080" y="3307320"/>
            <a:ext cx="4330440" cy="1656720"/>
          </a:xfrm>
          <a:prstGeom prst="rect">
            <a:avLst/>
          </a:prstGeom>
          <a:ln>
            <a:noFill/>
          </a:ln>
        </p:spPr>
      </p:pic>
      <p:pic>
        <p:nvPicPr>
          <p:cNvPr id="105" name="Google Shape;255;p32" descr=""/>
          <p:cNvPicPr/>
          <p:nvPr/>
        </p:nvPicPr>
        <p:blipFill>
          <a:blip r:embed="rId3"/>
          <a:stretch/>
        </p:blipFill>
        <p:spPr>
          <a:xfrm>
            <a:off x="4551480" y="3370680"/>
            <a:ext cx="4600080" cy="153000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Google Shape;260;p33" descr=""/>
          <p:cNvPicPr/>
          <p:nvPr/>
        </p:nvPicPr>
        <p:blipFill>
          <a:blip r:embed="rId1"/>
          <a:stretch/>
        </p:blipFill>
        <p:spPr>
          <a:xfrm>
            <a:off x="152280" y="155520"/>
            <a:ext cx="8685360" cy="2557800"/>
          </a:xfrm>
          <a:prstGeom prst="rect">
            <a:avLst/>
          </a:prstGeom>
          <a:ln>
            <a:noFill/>
          </a:ln>
        </p:spPr>
      </p:pic>
      <p:pic>
        <p:nvPicPr>
          <p:cNvPr id="107" name="Google Shape;261;p33" descr=""/>
          <p:cNvPicPr/>
          <p:nvPr/>
        </p:nvPicPr>
        <p:blipFill>
          <a:blip r:embed="rId2"/>
          <a:stretch/>
        </p:blipFill>
        <p:spPr>
          <a:xfrm>
            <a:off x="152280" y="2132280"/>
            <a:ext cx="8685360" cy="260604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Google Shape;266;p34" descr=""/>
          <p:cNvPicPr/>
          <p:nvPr/>
        </p:nvPicPr>
        <p:blipFill>
          <a:blip r:embed="rId1"/>
          <a:stretch/>
        </p:blipFill>
        <p:spPr>
          <a:xfrm>
            <a:off x="360" y="0"/>
            <a:ext cx="8868600" cy="2597400"/>
          </a:xfrm>
          <a:prstGeom prst="rect">
            <a:avLst/>
          </a:prstGeom>
          <a:ln>
            <a:noFill/>
          </a:ln>
        </p:spPr>
      </p:pic>
      <p:pic>
        <p:nvPicPr>
          <p:cNvPr id="109" name="Google Shape;267;p34" descr=""/>
          <p:cNvPicPr/>
          <p:nvPr/>
        </p:nvPicPr>
        <p:blipFill>
          <a:blip r:embed="rId2"/>
          <a:stretch/>
        </p:blipFill>
        <p:spPr>
          <a:xfrm>
            <a:off x="91440" y="2651760"/>
            <a:ext cx="8685720" cy="237348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17360" y="91440"/>
            <a:ext cx="8888760" cy="4985640"/>
          </a:xfrm>
          <a:prstGeom prst="rect">
            <a:avLst/>
          </a:prstGeom>
          <a:noFill/>
          <a:ln>
            <a:noFill/>
          </a:ln>
        </p:spPr>
        <p:style>
          <a:lnRef idx="0"/>
          <a:fillRef idx="0"/>
          <a:effectRef idx="0"/>
          <a:fontRef idx="minor"/>
        </p:style>
      </p:sp>
      <p:sp>
        <p:nvSpPr>
          <p:cNvPr id="111" name="CustomShape 2"/>
          <p:cNvSpPr/>
          <p:nvPr/>
        </p:nvSpPr>
        <p:spPr>
          <a:xfrm>
            <a:off x="210960" y="69480"/>
            <a:ext cx="8733240" cy="483804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Apache Bench - System performance</a:t>
            </a:r>
            <a:endParaRPr b="0" lang="en-US" sz="1900" spc="-1" strike="noStrike">
              <a:latin typeface="Arial"/>
            </a:endParaRPr>
          </a:p>
          <a:p>
            <a:pPr>
              <a:lnSpc>
                <a:spcPct val="100000"/>
              </a:lnSpc>
            </a:pPr>
            <a:endParaRPr b="0" lang="en-US" sz="19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We are going to measure the system’s performance again after the project deployment and execution in 8 or more nodes (Okeanos services). </a:t>
            </a:r>
            <a:endParaRPr b="0" lang="en-US" sz="1400" spc="-1" strike="noStrike">
              <a:latin typeface="Arial"/>
            </a:endParaRPr>
          </a:p>
          <a:p>
            <a:pPr>
              <a:lnSpc>
                <a:spcPct val="100000"/>
              </a:lnSpc>
            </a:pPr>
            <a:endParaRPr b="0" lang="en-US" sz="1400" spc="-1" strike="noStrike">
              <a:latin typeface="Arial"/>
            </a:endParaRPr>
          </a:p>
        </p:txBody>
      </p:sp>
      <p:pic>
        <p:nvPicPr>
          <p:cNvPr id="112" name="Google Shape;274;p35" descr=""/>
          <p:cNvPicPr/>
          <p:nvPr/>
        </p:nvPicPr>
        <p:blipFill>
          <a:blip r:embed="rId1"/>
          <a:stretch/>
        </p:blipFill>
        <p:spPr>
          <a:xfrm>
            <a:off x="6492240" y="1463040"/>
            <a:ext cx="2285280" cy="1377000"/>
          </a:xfrm>
          <a:prstGeom prst="rect">
            <a:avLst/>
          </a:prstGeom>
          <a:ln>
            <a:noFill/>
          </a:ln>
        </p:spPr>
      </p:pic>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17360" y="91440"/>
            <a:ext cx="8888760" cy="4985640"/>
          </a:xfrm>
          <a:prstGeom prst="rect">
            <a:avLst/>
          </a:prstGeom>
          <a:noFill/>
          <a:ln>
            <a:noFill/>
          </a:ln>
        </p:spPr>
        <p:style>
          <a:lnRef idx="0"/>
          <a:fillRef idx="0"/>
          <a:effectRef idx="0"/>
          <a:fontRef idx="minor"/>
        </p:style>
      </p:sp>
      <p:sp>
        <p:nvSpPr>
          <p:cNvPr id="114" name="CustomShape 2"/>
          <p:cNvSpPr/>
          <p:nvPr/>
        </p:nvSpPr>
        <p:spPr>
          <a:xfrm>
            <a:off x="210960" y="69480"/>
            <a:ext cx="8733240" cy="483804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Apache Web Server</a:t>
            </a:r>
            <a:endParaRPr b="0" lang="en-US" sz="1900" spc="-1" strike="noStrike">
              <a:latin typeface="Arial"/>
            </a:endParaRPr>
          </a:p>
          <a:p>
            <a:pPr>
              <a:lnSpc>
                <a:spcPct val="100000"/>
              </a:lnSpc>
            </a:pPr>
            <a:endParaRPr b="0" lang="en-US" sz="1900" spc="-1" strike="noStrike">
              <a:latin typeface="Arial"/>
            </a:endParaRPr>
          </a:p>
          <a:p>
            <a:pPr marL="457200" indent="-195480">
              <a:lnSpc>
                <a:spcPct val="100000"/>
              </a:lnSpc>
            </a:pPr>
            <a:endParaRPr b="0" lang="en-US" sz="1900" spc="-1" strike="noStrike">
              <a:latin typeface="Arial"/>
            </a:endParaRPr>
          </a:p>
          <a:p>
            <a:pPr marL="457200" indent="-195480">
              <a:lnSpc>
                <a:spcPct val="100000"/>
              </a:lnSpc>
            </a:pPr>
            <a:endParaRPr b="0" lang="en-US" sz="1900" spc="-1" strike="noStrike">
              <a:latin typeface="Arial"/>
            </a:endParaRPr>
          </a:p>
        </p:txBody>
      </p:sp>
      <p:sp>
        <p:nvSpPr>
          <p:cNvPr id="115" name="CustomShape 3"/>
          <p:cNvSpPr/>
          <p:nvPr/>
        </p:nvSpPr>
        <p:spPr>
          <a:xfrm>
            <a:off x="221760" y="640080"/>
            <a:ext cx="8411760" cy="345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Arial"/>
              </a:rPr>
              <a:t>GET</a:t>
            </a:r>
            <a:r>
              <a:rPr b="0" lang="en-US" sz="1800" spc="-1" strike="noStrike">
                <a:solidFill>
                  <a:srgbClr val="ffffff"/>
                </a:solidFill>
                <a:latin typeface="Arial"/>
                <a:ea typeface="Arial"/>
              </a:rPr>
              <a:t> request: </a:t>
            </a:r>
            <a:r>
              <a:rPr b="0" lang="en-US" sz="1800" spc="-1" strike="noStrike" u="sng">
                <a:solidFill>
                  <a:srgbClr val="0000ff"/>
                </a:solidFill>
                <a:uFillTx/>
                <a:latin typeface="Arial"/>
                <a:ea typeface="Arial"/>
                <a:hlinkClick r:id="rId1"/>
              </a:rPr>
              <a:t>http://147.27.60.48:8001/index.php</a:t>
            </a:r>
            <a:r>
              <a:rPr b="1" lang="en-US" sz="1800" spc="-1" strike="noStrike">
                <a:solidFill>
                  <a:srgbClr val="000000"/>
                </a:solidFill>
                <a:latin typeface="Arial"/>
                <a:ea typeface="Arial"/>
              </a:rPr>
              <a:t> </a:t>
            </a:r>
            <a:r>
              <a:rPr b="0" lang="en-US" sz="1800" spc="-1" strike="noStrike">
                <a:solidFill>
                  <a:srgbClr val="ffffff"/>
                </a:solidFill>
                <a:latin typeface="Arial"/>
                <a:ea typeface="Arial"/>
              </a:rPr>
              <a:t>(our index page)</a:t>
            </a:r>
            <a:endParaRPr b="0" lang="en-US" sz="1800" spc="-1" strike="noStrike">
              <a:latin typeface="Arial"/>
            </a:endParaRPr>
          </a:p>
        </p:txBody>
      </p:sp>
      <p:pic>
        <p:nvPicPr>
          <p:cNvPr id="116" name="Google Shape;289;p37" descr=""/>
          <p:cNvPicPr/>
          <p:nvPr/>
        </p:nvPicPr>
        <p:blipFill>
          <a:blip r:embed="rId2"/>
          <a:stretch/>
        </p:blipFill>
        <p:spPr>
          <a:xfrm>
            <a:off x="666000" y="3184560"/>
            <a:ext cx="2389680" cy="1722960"/>
          </a:xfrm>
          <a:prstGeom prst="rect">
            <a:avLst/>
          </a:prstGeom>
          <a:ln>
            <a:noFill/>
          </a:ln>
        </p:spPr>
      </p:pic>
      <p:pic>
        <p:nvPicPr>
          <p:cNvPr id="117" name="Google Shape;290;p37" descr=""/>
          <p:cNvPicPr/>
          <p:nvPr/>
        </p:nvPicPr>
        <p:blipFill>
          <a:blip r:embed="rId3"/>
          <a:stretch/>
        </p:blipFill>
        <p:spPr>
          <a:xfrm>
            <a:off x="3180960" y="1371600"/>
            <a:ext cx="5780520" cy="3523320"/>
          </a:xfrm>
          <a:prstGeom prst="rect">
            <a:avLst/>
          </a:prstGeom>
          <a:ln>
            <a:noFill/>
          </a:ln>
        </p:spPr>
      </p:pic>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17360" y="91440"/>
            <a:ext cx="8888760" cy="4985640"/>
          </a:xfrm>
          <a:prstGeom prst="rect">
            <a:avLst/>
          </a:prstGeom>
          <a:noFill/>
          <a:ln>
            <a:noFill/>
          </a:ln>
        </p:spPr>
        <p:style>
          <a:lnRef idx="0"/>
          <a:fillRef idx="0"/>
          <a:effectRef idx="0"/>
          <a:fontRef idx="minor"/>
        </p:style>
      </p:sp>
      <p:sp>
        <p:nvSpPr>
          <p:cNvPr id="119" name="CustomShape 2"/>
          <p:cNvSpPr/>
          <p:nvPr/>
        </p:nvSpPr>
        <p:spPr>
          <a:xfrm>
            <a:off x="210960" y="69480"/>
            <a:ext cx="8733240" cy="483804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Authentication service</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p:txBody>
      </p:sp>
      <p:sp>
        <p:nvSpPr>
          <p:cNvPr id="120" name="CustomShape 3"/>
          <p:cNvSpPr/>
          <p:nvPr/>
        </p:nvSpPr>
        <p:spPr>
          <a:xfrm>
            <a:off x="221760" y="640080"/>
            <a:ext cx="8411760" cy="345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Arial"/>
              </a:rPr>
              <a:t>POST</a:t>
            </a:r>
            <a:r>
              <a:rPr b="0" lang="en-US" sz="1800" spc="-1" strike="noStrike">
                <a:solidFill>
                  <a:srgbClr val="ffffff"/>
                </a:solidFill>
                <a:latin typeface="Arial"/>
                <a:ea typeface="Arial"/>
              </a:rPr>
              <a:t> request: </a:t>
            </a:r>
            <a:r>
              <a:rPr b="0" lang="en-US" sz="1800" spc="-1" strike="noStrike" u="sng">
                <a:solidFill>
                  <a:srgbClr val="0000ff"/>
                </a:solidFill>
                <a:uFillTx/>
                <a:latin typeface="Arial"/>
                <a:ea typeface="Arial"/>
                <a:hlinkClick r:id="rId1"/>
              </a:rPr>
              <a:t>http://147.27.60.48:5000/register</a:t>
            </a:r>
            <a:r>
              <a:rPr b="0" lang="en-US" sz="1800" spc="-1" strike="noStrike">
                <a:solidFill>
                  <a:srgbClr val="6fa8dc"/>
                </a:solidFill>
                <a:latin typeface="Arial"/>
                <a:ea typeface="Arial"/>
              </a:rPr>
              <a:t> </a:t>
            </a:r>
            <a:r>
              <a:rPr b="0" lang="en-US" sz="1800" spc="-1" strike="noStrike">
                <a:solidFill>
                  <a:srgbClr val="ffffff"/>
                </a:solidFill>
                <a:latin typeface="Arial"/>
                <a:ea typeface="Arial"/>
              </a:rPr>
              <a:t>(user registration)</a:t>
            </a:r>
            <a:endParaRPr b="0" lang="en-US" sz="1800" spc="-1" strike="noStrike">
              <a:latin typeface="Arial"/>
            </a:endParaRPr>
          </a:p>
        </p:txBody>
      </p:sp>
      <p:pic>
        <p:nvPicPr>
          <p:cNvPr id="121" name="Google Shape;298;p38" descr=""/>
          <p:cNvPicPr/>
          <p:nvPr/>
        </p:nvPicPr>
        <p:blipFill>
          <a:blip r:embed="rId2"/>
          <a:stretch/>
        </p:blipFill>
        <p:spPr>
          <a:xfrm>
            <a:off x="809640" y="3291840"/>
            <a:ext cx="2222640" cy="1589760"/>
          </a:xfrm>
          <a:prstGeom prst="rect">
            <a:avLst/>
          </a:prstGeom>
          <a:ln>
            <a:noFill/>
          </a:ln>
        </p:spPr>
      </p:pic>
      <p:pic>
        <p:nvPicPr>
          <p:cNvPr id="122" name="Google Shape;299;p38" descr=""/>
          <p:cNvPicPr/>
          <p:nvPr/>
        </p:nvPicPr>
        <p:blipFill>
          <a:blip r:embed="rId3"/>
          <a:stretch/>
        </p:blipFill>
        <p:spPr>
          <a:xfrm>
            <a:off x="3200400" y="1371600"/>
            <a:ext cx="5761440" cy="352332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17360" y="91440"/>
            <a:ext cx="8888760" cy="4985640"/>
          </a:xfrm>
          <a:prstGeom prst="rect">
            <a:avLst/>
          </a:prstGeom>
          <a:noFill/>
          <a:ln>
            <a:noFill/>
          </a:ln>
        </p:spPr>
        <p:style>
          <a:lnRef idx="0"/>
          <a:fillRef idx="0"/>
          <a:effectRef idx="0"/>
          <a:fontRef idx="minor"/>
        </p:style>
      </p:sp>
      <p:sp>
        <p:nvSpPr>
          <p:cNvPr id="124" name="CustomShape 2"/>
          <p:cNvSpPr/>
          <p:nvPr/>
        </p:nvSpPr>
        <p:spPr>
          <a:xfrm>
            <a:off x="210960" y="69480"/>
            <a:ext cx="8733240" cy="483804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p:txBody>
      </p:sp>
      <p:sp>
        <p:nvSpPr>
          <p:cNvPr id="125" name="CustomShape 3"/>
          <p:cNvSpPr/>
          <p:nvPr/>
        </p:nvSpPr>
        <p:spPr>
          <a:xfrm>
            <a:off x="221760" y="487800"/>
            <a:ext cx="8411760" cy="6015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ffffff"/>
                </a:solidFill>
                <a:latin typeface="Arial"/>
                <a:ea typeface="Arial"/>
              </a:rPr>
              <a:t>POST</a:t>
            </a:r>
            <a:r>
              <a:rPr b="0" lang="en-US" sz="1600" spc="-1" strike="noStrike">
                <a:solidFill>
                  <a:srgbClr val="ffffff"/>
                </a:solidFill>
                <a:latin typeface="Arial"/>
                <a:ea typeface="Arial"/>
              </a:rPr>
              <a:t> request: </a:t>
            </a:r>
            <a:r>
              <a:rPr b="0" lang="en-US" sz="1600" spc="-1" strike="noStrike" u="sng">
                <a:solidFill>
                  <a:srgbClr val="0000ff"/>
                </a:solidFill>
                <a:uFillTx/>
                <a:latin typeface="Arial"/>
                <a:ea typeface="Arial"/>
                <a:hlinkClick r:id="rId1"/>
              </a:rPr>
              <a:t>http://147.27.60.48:5002/endtournmatch</a:t>
            </a:r>
            <a:r>
              <a:rPr b="0" lang="en-US" sz="1600" spc="-1" strike="noStrike">
                <a:solidFill>
                  <a:srgbClr val="ffffff"/>
                </a:solidFill>
                <a:latin typeface="Arial"/>
                <a:ea typeface="Arial"/>
              </a:rPr>
              <a:t> (updates in GameMaster DB when a tournament match is complete)</a:t>
            </a:r>
            <a:endParaRPr b="0" lang="en-US" sz="1600" spc="-1" strike="noStrike">
              <a:latin typeface="Arial"/>
            </a:endParaRPr>
          </a:p>
        </p:txBody>
      </p:sp>
      <p:pic>
        <p:nvPicPr>
          <p:cNvPr id="126" name="Google Shape;307;p39" descr=""/>
          <p:cNvPicPr/>
          <p:nvPr/>
        </p:nvPicPr>
        <p:blipFill>
          <a:blip r:embed="rId2"/>
          <a:stretch/>
        </p:blipFill>
        <p:spPr>
          <a:xfrm>
            <a:off x="839520" y="3377520"/>
            <a:ext cx="2390040" cy="1732680"/>
          </a:xfrm>
          <a:prstGeom prst="rect">
            <a:avLst/>
          </a:prstGeom>
          <a:ln>
            <a:noFill/>
          </a:ln>
        </p:spPr>
      </p:pic>
      <p:pic>
        <p:nvPicPr>
          <p:cNvPr id="127" name="Google Shape;308;p39" descr=""/>
          <p:cNvPicPr/>
          <p:nvPr/>
        </p:nvPicPr>
        <p:blipFill>
          <a:blip r:embed="rId3"/>
          <a:stretch/>
        </p:blipFill>
        <p:spPr>
          <a:xfrm>
            <a:off x="3362760" y="1605600"/>
            <a:ext cx="5761800" cy="3504600"/>
          </a:xfrm>
          <a:prstGeom prst="rect">
            <a:avLst/>
          </a:prstGeom>
          <a:ln>
            <a:noFill/>
          </a:ln>
        </p:spPr>
      </p:pic>
      <p:sp>
        <p:nvSpPr>
          <p:cNvPr id="128" name="CustomShape 4"/>
          <p:cNvSpPr/>
          <p:nvPr/>
        </p:nvSpPr>
        <p:spPr>
          <a:xfrm>
            <a:off x="134640" y="1089360"/>
            <a:ext cx="3157200" cy="2202840"/>
          </a:xfrm>
          <a:prstGeom prst="rect">
            <a:avLst/>
          </a:prstGeom>
          <a:noFill/>
          <a:ln w="38160">
            <a:solidFill>
              <a:srgbClr val="ff0000"/>
            </a:solidFill>
            <a:round/>
          </a:ln>
        </p:spPr>
        <p:style>
          <a:lnRef idx="0"/>
          <a:fillRef idx="0"/>
          <a:effectRef idx="0"/>
          <a:fontRef idx="minor"/>
        </p:style>
        <p:txBody>
          <a:bodyPr lIns="90000" rIns="90000" tIns="91440" bIns="91440"/>
          <a:p>
            <a:pPr>
              <a:lnSpc>
                <a:spcPct val="100000"/>
              </a:lnSpc>
            </a:pPr>
            <a:r>
              <a:rPr b="1" lang="en-US" sz="1200" spc="-1" strike="noStrike" u="sng">
                <a:solidFill>
                  <a:srgbClr val="ffffff"/>
                </a:solidFill>
                <a:uFillTx/>
                <a:latin typeface="Arial"/>
                <a:ea typeface="Arial"/>
              </a:rPr>
              <a:t>Important:</a:t>
            </a:r>
            <a:r>
              <a:rPr b="0" lang="en-US" sz="1200" spc="-1" strike="noStrike">
                <a:solidFill>
                  <a:srgbClr val="ffffff"/>
                </a:solidFill>
                <a:latin typeface="Arial"/>
                <a:ea typeface="Arial"/>
              </a:rPr>
              <a:t> For concurrency equal to 1 (c=1), the response time is very high but it decreases to the desired levels for greater concurrency (50, 100, etc.). We came to the conclusion that this happens due to the network latency and the fact that </a:t>
            </a:r>
            <a:r>
              <a:rPr b="1" lang="en-US" sz="1200" spc="-1" strike="noStrike">
                <a:solidFill>
                  <a:srgbClr val="ffffff"/>
                </a:solidFill>
                <a:latin typeface="Arial"/>
                <a:ea typeface="Arial"/>
              </a:rPr>
              <a:t>we have a lot of database connections</a:t>
            </a:r>
            <a:r>
              <a:rPr b="0" lang="en-US" sz="1200" spc="-1" strike="noStrike">
                <a:solidFill>
                  <a:srgbClr val="ffffff"/>
                </a:solidFill>
                <a:latin typeface="Arial"/>
                <a:ea typeface="Arial"/>
              </a:rPr>
              <a:t> </a:t>
            </a:r>
            <a:r>
              <a:rPr b="0" lang="en-US" sz="1200" spc="-1" strike="noStrike">
                <a:solidFill>
                  <a:srgbClr val="ffffff"/>
                </a:solidFill>
                <a:latin typeface="Arial"/>
                <a:ea typeface="Arial"/>
              </a:rPr>
              <a:t>(i.e for every request we have a new connection and disconnection with the database) when </a:t>
            </a:r>
            <a:endParaRPr b="0" lang="en-US" sz="1200" spc="-1" strike="noStrike">
              <a:latin typeface="Arial"/>
            </a:endParaRPr>
          </a:p>
          <a:p>
            <a:pPr>
              <a:lnSpc>
                <a:spcPct val="100000"/>
              </a:lnSpc>
            </a:pPr>
            <a:r>
              <a:rPr b="0" lang="en-US" sz="1200" spc="-1" strike="noStrike">
                <a:solidFill>
                  <a:srgbClr val="ffffff"/>
                </a:solidFill>
                <a:latin typeface="Arial"/>
                <a:ea typeface="Arial"/>
              </a:rPr>
              <a:t>c = 1 - that does not happen in concurrent requests.   </a:t>
            </a:r>
            <a:endParaRPr b="0" lang="en-US" sz="12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519120" y="180000"/>
            <a:ext cx="2998440" cy="2998440"/>
          </a:xfrm>
          <a:prstGeom prst="rect">
            <a:avLst/>
          </a:prstGeom>
          <a:noFill/>
          <a:ln>
            <a:noFill/>
          </a:ln>
        </p:spPr>
        <p:style>
          <a:lnRef idx="0"/>
          <a:fillRef idx="0"/>
          <a:effectRef idx="0"/>
          <a:fontRef idx="minor"/>
        </p:style>
        <p:txBody>
          <a:bodyPr lIns="90000" rIns="90000" tIns="91440" bIns="91440"/>
          <a:p>
            <a:pPr algn="ctr">
              <a:lnSpc>
                <a:spcPct val="6000"/>
              </a:lnSpc>
            </a:pPr>
            <a:r>
              <a:rPr b="1" lang="en-US" sz="1600" spc="-1" strike="noStrike" u="sng">
                <a:solidFill>
                  <a:srgbClr val="ffffff"/>
                </a:solidFill>
                <a:uFillTx/>
                <a:latin typeface="Arial"/>
                <a:ea typeface="Arial"/>
              </a:rPr>
              <a:t>ARCHITECTURE </a:t>
            </a:r>
            <a:endParaRPr b="0" lang="en-US" sz="1600" spc="-1" strike="noStrike">
              <a:latin typeface="Arial"/>
            </a:endParaRPr>
          </a:p>
          <a:p>
            <a:pPr algn="ctr">
              <a:lnSpc>
                <a:spcPct val="6000"/>
              </a:lnSpc>
              <a:spcBef>
                <a:spcPts val="1199"/>
              </a:spcBef>
            </a:pPr>
            <a:endParaRPr b="0" lang="en-US" sz="1600" spc="-1" strike="noStrike">
              <a:latin typeface="Arial"/>
            </a:endParaRPr>
          </a:p>
          <a:p>
            <a:pPr algn="ctr">
              <a:lnSpc>
                <a:spcPct val="6000"/>
              </a:lnSpc>
              <a:spcBef>
                <a:spcPts val="1199"/>
              </a:spcBef>
            </a:pPr>
            <a:r>
              <a:rPr b="1" lang="en-US" sz="1600" spc="-1" strike="noStrike" u="sng">
                <a:solidFill>
                  <a:srgbClr val="ffffff"/>
                </a:solidFill>
                <a:uFillTx/>
                <a:latin typeface="Arial"/>
                <a:ea typeface="Arial"/>
              </a:rPr>
              <a:t>DIAGRAM</a:t>
            </a:r>
            <a:endParaRPr b="0" lang="en-US" sz="1600" spc="-1" strike="noStrike">
              <a:latin typeface="Arial"/>
            </a:endParaRPr>
          </a:p>
          <a:p>
            <a:pPr algn="ctr">
              <a:lnSpc>
                <a:spcPct val="6000"/>
              </a:lnSpc>
              <a:spcBef>
                <a:spcPts val="1199"/>
              </a:spcBef>
            </a:pPr>
            <a:endParaRPr b="0" lang="en-US" sz="1600" spc="-1" strike="noStrike">
              <a:latin typeface="Arial"/>
            </a:endParaRPr>
          </a:p>
        </p:txBody>
      </p:sp>
      <p:pic>
        <p:nvPicPr>
          <p:cNvPr id="47" name="Google Shape;81;p4" descr=""/>
          <p:cNvPicPr/>
          <p:nvPr/>
        </p:nvPicPr>
        <p:blipFill>
          <a:blip r:embed="rId1"/>
          <a:stretch/>
        </p:blipFill>
        <p:spPr>
          <a:xfrm>
            <a:off x="2068920" y="41760"/>
            <a:ext cx="5982840" cy="50652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17360" y="91440"/>
            <a:ext cx="8888760" cy="4985640"/>
          </a:xfrm>
          <a:prstGeom prst="rect">
            <a:avLst/>
          </a:prstGeom>
          <a:noFill/>
          <a:ln>
            <a:noFill/>
          </a:ln>
        </p:spPr>
        <p:style>
          <a:lnRef idx="0"/>
          <a:fillRef idx="0"/>
          <a:effectRef idx="0"/>
          <a:fontRef idx="minor"/>
        </p:style>
      </p:sp>
      <p:sp>
        <p:nvSpPr>
          <p:cNvPr id="130" name="CustomShape 2"/>
          <p:cNvSpPr/>
          <p:nvPr/>
        </p:nvSpPr>
        <p:spPr>
          <a:xfrm>
            <a:off x="210960" y="69480"/>
            <a:ext cx="8733240" cy="483804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PlayMaster service</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p:txBody>
      </p:sp>
      <p:sp>
        <p:nvSpPr>
          <p:cNvPr id="131" name="CustomShape 3"/>
          <p:cNvSpPr/>
          <p:nvPr/>
        </p:nvSpPr>
        <p:spPr>
          <a:xfrm>
            <a:off x="221760" y="640080"/>
            <a:ext cx="8411760" cy="345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6fa8dc"/>
                </a:solidFill>
                <a:latin typeface="Arial"/>
                <a:ea typeface="Arial"/>
              </a:rPr>
              <a:t>http://147.27.60.48:5001</a:t>
            </a:r>
            <a:endParaRPr b="0" lang="en-US" sz="1800" spc="-1" strike="noStrike">
              <a:latin typeface="Arial"/>
            </a:endParaRPr>
          </a:p>
        </p:txBody>
      </p:sp>
      <p:pic>
        <p:nvPicPr>
          <p:cNvPr id="132" name="Google Shape;317;p40" descr=""/>
          <p:cNvPicPr/>
          <p:nvPr/>
        </p:nvPicPr>
        <p:blipFill>
          <a:blip r:embed="rId1"/>
          <a:stretch/>
        </p:blipFill>
        <p:spPr>
          <a:xfrm>
            <a:off x="174960" y="1677240"/>
            <a:ext cx="4360320" cy="3021480"/>
          </a:xfrm>
          <a:prstGeom prst="rect">
            <a:avLst/>
          </a:prstGeom>
          <a:ln>
            <a:noFill/>
          </a:ln>
        </p:spPr>
      </p:pic>
      <p:pic>
        <p:nvPicPr>
          <p:cNvPr id="133" name="Google Shape;318;p40" descr=""/>
          <p:cNvPicPr/>
          <p:nvPr/>
        </p:nvPicPr>
        <p:blipFill>
          <a:blip r:embed="rId2"/>
          <a:stretch/>
        </p:blipFill>
        <p:spPr>
          <a:xfrm>
            <a:off x="4681080" y="1645920"/>
            <a:ext cx="4325040" cy="3072240"/>
          </a:xfrm>
          <a:prstGeom prst="rect">
            <a:avLst/>
          </a:prstGeom>
          <a:ln>
            <a:noFill/>
          </a:ln>
        </p:spPr>
      </p:pic>
      <p:pic>
        <p:nvPicPr>
          <p:cNvPr id="134" name="Google Shape;319;p40" descr=""/>
          <p:cNvPicPr/>
          <p:nvPr/>
        </p:nvPicPr>
        <p:blipFill>
          <a:blip r:embed="rId3"/>
          <a:stretch/>
        </p:blipFill>
        <p:spPr>
          <a:xfrm>
            <a:off x="7680960" y="182880"/>
            <a:ext cx="1188000" cy="1188000"/>
          </a:xfrm>
          <a:prstGeom prst="rect">
            <a:avLst/>
          </a:prstGeom>
          <a:ln>
            <a:noFill/>
          </a:ln>
        </p:spPr>
      </p:pic>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17360" y="91440"/>
            <a:ext cx="8888760" cy="4985640"/>
          </a:xfrm>
          <a:prstGeom prst="rect">
            <a:avLst/>
          </a:prstGeom>
          <a:noFill/>
          <a:ln>
            <a:noFill/>
          </a:ln>
        </p:spPr>
        <p:style>
          <a:lnRef idx="0"/>
          <a:fillRef idx="0"/>
          <a:effectRef idx="0"/>
          <a:fontRef idx="minor"/>
        </p:style>
      </p:sp>
      <p:sp>
        <p:nvSpPr>
          <p:cNvPr id="136" name="CustomShape 2"/>
          <p:cNvSpPr/>
          <p:nvPr/>
        </p:nvSpPr>
        <p:spPr>
          <a:xfrm>
            <a:off x="210960" y="69480"/>
            <a:ext cx="8733240" cy="483804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Some extensions of ours</a:t>
            </a:r>
            <a:endParaRPr b="0" lang="en-US" sz="1900" spc="-1" strike="noStrike">
              <a:latin typeface="Arial"/>
            </a:endParaRPr>
          </a:p>
          <a:p>
            <a:pPr>
              <a:lnSpc>
                <a:spcPct val="100000"/>
              </a:lnSpc>
            </a:pPr>
            <a:endParaRPr b="0" lang="en-US" sz="19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Retrieval of all tournament champions, based on the game type (AJAX)</a:t>
            </a:r>
            <a:endParaRPr b="0" lang="en-US" sz="1400" spc="-1" strike="noStrike">
              <a:latin typeface="Arial"/>
            </a:endParaRPr>
          </a:p>
          <a:p>
            <a:pPr>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Password-protected tournaments (using a safe key that users may give to each other privately)</a:t>
            </a:r>
            <a:endParaRPr b="0" lang="en-US" sz="1400" spc="-1" strike="noStrike">
              <a:latin typeface="Arial"/>
            </a:endParaRPr>
          </a:p>
          <a:p>
            <a:pPr marL="457200">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Users deletion by administrators </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17360" y="91440"/>
            <a:ext cx="8888760" cy="4985640"/>
          </a:xfrm>
          <a:prstGeom prst="rect">
            <a:avLst/>
          </a:prstGeom>
          <a:noFill/>
          <a:ln>
            <a:noFill/>
          </a:ln>
        </p:spPr>
        <p:style>
          <a:lnRef idx="0"/>
          <a:fillRef idx="0"/>
          <a:effectRef idx="0"/>
          <a:fontRef idx="minor"/>
        </p:style>
      </p:sp>
      <p:sp>
        <p:nvSpPr>
          <p:cNvPr id="138" name="CustomShape 2"/>
          <p:cNvSpPr/>
          <p:nvPr/>
        </p:nvSpPr>
        <p:spPr>
          <a:xfrm>
            <a:off x="210960" y="69480"/>
            <a:ext cx="8733240" cy="483804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Future Work</a:t>
            </a:r>
            <a:endParaRPr b="0" lang="en-US" sz="1900" spc="-1" strike="noStrike">
              <a:latin typeface="Arial"/>
            </a:endParaRPr>
          </a:p>
          <a:p>
            <a:pPr>
              <a:lnSpc>
                <a:spcPct val="100000"/>
              </a:lnSpc>
            </a:pPr>
            <a:endParaRPr b="0" lang="en-US" sz="19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Fault tolerance (Zookeeper or game state store in Mongo)</a:t>
            </a:r>
            <a:endParaRPr b="0" lang="en-US" sz="1400" spc="-1" strike="noStrike">
              <a:latin typeface="Arial"/>
            </a:endParaRPr>
          </a:p>
          <a:p>
            <a:pPr marL="457200">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Games user interface enhancement (clocks, previous moves, etc.)</a:t>
            </a:r>
            <a:endParaRPr b="0" lang="en-US" sz="1400" spc="-1" strike="noStrike">
              <a:latin typeface="Arial"/>
            </a:endParaRPr>
          </a:p>
          <a:p>
            <a:pPr marL="457200" indent="-227160">
              <a:lnSpc>
                <a:spcPct val="100000"/>
              </a:lnSpc>
            </a:pPr>
            <a:endParaRPr b="0" lang="en-US" sz="1400" spc="-1" strike="noStrike">
              <a:latin typeface="Arial"/>
            </a:endParaRPr>
          </a:p>
          <a:p>
            <a:pPr marL="457200" indent="-316080">
              <a:lnSpc>
                <a:spcPct val="100000"/>
              </a:lnSpc>
              <a:buClr>
                <a:srgbClr val="ffffff"/>
              </a:buClr>
              <a:buFont typeface="Arial"/>
              <a:buChar char="●"/>
            </a:pPr>
            <a:r>
              <a:rPr b="0" lang="en-US" sz="1400" spc="-1" strike="noStrike">
                <a:solidFill>
                  <a:srgbClr val="ffffff"/>
                </a:solidFill>
                <a:latin typeface="Arial"/>
                <a:ea typeface="Arial"/>
              </a:rPr>
              <a:t>Connected (logged in) users visible in home page</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17360" y="91440"/>
            <a:ext cx="8888760" cy="4985640"/>
          </a:xfrm>
          <a:prstGeom prst="rect">
            <a:avLst/>
          </a:prstGeom>
          <a:noFill/>
          <a:ln>
            <a:noFill/>
          </a:ln>
        </p:spPr>
        <p:style>
          <a:lnRef idx="0"/>
          <a:fillRef idx="0"/>
          <a:effectRef idx="0"/>
          <a:fontRef idx="minor"/>
        </p:style>
      </p:sp>
      <p:sp>
        <p:nvSpPr>
          <p:cNvPr id="140" name="CustomShape 2"/>
          <p:cNvSpPr/>
          <p:nvPr/>
        </p:nvSpPr>
        <p:spPr>
          <a:xfrm>
            <a:off x="205200" y="1386720"/>
            <a:ext cx="8733240" cy="4838040"/>
          </a:xfrm>
          <a:prstGeom prst="rect">
            <a:avLst/>
          </a:prstGeom>
          <a:noFill/>
          <a:ln>
            <a:noFill/>
          </a:ln>
        </p:spPr>
        <p:style>
          <a:lnRef idx="0"/>
          <a:fillRef idx="0"/>
          <a:effectRef idx="0"/>
          <a:fontRef idx="minor"/>
        </p:style>
        <p:txBody>
          <a:bodyPr lIns="90000" rIns="90000" tIns="91440" bIns="91440"/>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2600" spc="-1" strike="noStrike">
                <a:solidFill>
                  <a:srgbClr val="ffffff"/>
                </a:solidFill>
                <a:latin typeface="Arial"/>
                <a:ea typeface="Arial"/>
              </a:rPr>
              <a:t>Thank you!</a:t>
            </a:r>
            <a:endParaRPr b="0" lang="en-US" sz="2600" spc="-1" strike="noStrike">
              <a:latin typeface="Arial"/>
            </a:endParaRPr>
          </a:p>
          <a:p>
            <a:pPr algn="ctr">
              <a:lnSpc>
                <a:spcPct val="100000"/>
              </a:lnSpc>
            </a:pPr>
            <a:endParaRPr b="0" lang="en-US" sz="2600" spc="-1" strike="noStrike">
              <a:latin typeface="Arial"/>
            </a:endParaRPr>
          </a:p>
          <a:p>
            <a:pPr algn="ctr">
              <a:lnSpc>
                <a:spcPct val="100000"/>
              </a:lnSpc>
            </a:pPr>
            <a:r>
              <a:rPr b="1" lang="en-US" sz="2500" spc="-1" strike="noStrike">
                <a:solidFill>
                  <a:srgbClr val="ffffff"/>
                </a:solidFill>
                <a:latin typeface="Arial"/>
                <a:ea typeface="Arial"/>
              </a:rPr>
              <a:t>Let’s see a demo now.</a:t>
            </a:r>
            <a:endParaRPr b="0" lang="en-US" sz="2500" spc="-1" strike="noStrike">
              <a:latin typeface="Arial"/>
            </a:endParaRPr>
          </a:p>
          <a:p>
            <a:pPr>
              <a:lnSpc>
                <a:spcPct val="100000"/>
              </a:lnSpc>
            </a:pPr>
            <a:endParaRPr b="0" lang="en-US" sz="2500" spc="-1" strike="noStrike">
              <a:latin typeface="Arial"/>
            </a:endParaRPr>
          </a:p>
          <a:p>
            <a:pPr>
              <a:lnSpc>
                <a:spcPct val="100000"/>
              </a:lnSpc>
            </a:pPr>
            <a:endParaRPr b="0" lang="en-US" sz="2500" spc="-1" strike="noStrike">
              <a:latin typeface="Arial"/>
            </a:endParaRPr>
          </a:p>
          <a:p>
            <a:pPr>
              <a:lnSpc>
                <a:spcPct val="100000"/>
              </a:lnSpc>
            </a:pPr>
            <a:endParaRPr b="0" lang="en-US" sz="2500" spc="-1" strike="noStrike">
              <a:latin typeface="Arial"/>
            </a:endParaRPr>
          </a:p>
          <a:p>
            <a:pPr>
              <a:lnSpc>
                <a:spcPct val="100000"/>
              </a:lnSpc>
            </a:pPr>
            <a:endParaRPr b="0" lang="en-US" sz="2500" spc="-1" strike="noStrike">
              <a:latin typeface="Arial"/>
            </a:endParaRPr>
          </a:p>
        </p:txBody>
      </p:sp>
      <p:pic>
        <p:nvPicPr>
          <p:cNvPr id="141" name="Google Shape;338;g80cb278907_0_10" descr=""/>
          <p:cNvPicPr/>
          <p:nvPr/>
        </p:nvPicPr>
        <p:blipFill>
          <a:blip r:embed="rId1"/>
          <a:stretch/>
        </p:blipFill>
        <p:spPr>
          <a:xfrm>
            <a:off x="2066760" y="396360"/>
            <a:ext cx="5188320" cy="2921400"/>
          </a:xfrm>
          <a:prstGeom prst="rect">
            <a:avLst/>
          </a:prstGeom>
          <a:ln>
            <a:noFill/>
          </a:ln>
        </p:spPr>
      </p:pic>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117360" y="91440"/>
            <a:ext cx="8888760" cy="4985640"/>
          </a:xfrm>
          <a:prstGeom prst="rect">
            <a:avLst/>
          </a:prstGeom>
          <a:noFill/>
          <a:ln>
            <a:noFill/>
          </a:ln>
        </p:spPr>
        <p:style>
          <a:lnRef idx="0"/>
          <a:fillRef idx="0"/>
          <a:effectRef idx="0"/>
          <a:fontRef idx="minor"/>
        </p:style>
      </p:sp>
      <p:sp>
        <p:nvSpPr>
          <p:cNvPr id="49" name="CustomShape 2"/>
          <p:cNvSpPr/>
          <p:nvPr/>
        </p:nvSpPr>
        <p:spPr>
          <a:xfrm>
            <a:off x="210960" y="69480"/>
            <a:ext cx="2792160" cy="57312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Authentication service</a:t>
            </a:r>
            <a:endParaRPr b="0" lang="en-US" sz="1900" spc="-1" strike="noStrike">
              <a:latin typeface="Arial"/>
            </a:endParaRPr>
          </a:p>
        </p:txBody>
      </p:sp>
      <p:pic>
        <p:nvPicPr>
          <p:cNvPr id="50" name="Google Shape;88;p5" descr=""/>
          <p:cNvPicPr/>
          <p:nvPr/>
        </p:nvPicPr>
        <p:blipFill>
          <a:blip r:embed="rId1"/>
          <a:stretch/>
        </p:blipFill>
        <p:spPr>
          <a:xfrm>
            <a:off x="1061640" y="548640"/>
            <a:ext cx="7020000" cy="45943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117360" y="91440"/>
            <a:ext cx="8888760" cy="4985640"/>
          </a:xfrm>
          <a:prstGeom prst="rect">
            <a:avLst/>
          </a:prstGeom>
          <a:noFill/>
          <a:ln>
            <a:noFill/>
          </a:ln>
        </p:spPr>
        <p:style>
          <a:lnRef idx="0"/>
          <a:fillRef idx="0"/>
          <a:effectRef idx="0"/>
          <a:fontRef idx="minor"/>
        </p:style>
      </p:sp>
      <p:sp>
        <p:nvSpPr>
          <p:cNvPr id="52" name="CustomShape 2"/>
          <p:cNvSpPr/>
          <p:nvPr/>
        </p:nvSpPr>
        <p:spPr>
          <a:xfrm>
            <a:off x="210960" y="69480"/>
            <a:ext cx="2792160" cy="57312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Authentication service</a:t>
            </a:r>
            <a:endParaRPr b="0" lang="en-US" sz="1900" spc="-1" strike="noStrike">
              <a:latin typeface="Arial"/>
            </a:endParaRPr>
          </a:p>
        </p:txBody>
      </p:sp>
      <p:pic>
        <p:nvPicPr>
          <p:cNvPr id="53" name="Google Shape;95;p6" descr=""/>
          <p:cNvPicPr/>
          <p:nvPr/>
        </p:nvPicPr>
        <p:blipFill>
          <a:blip r:embed="rId1"/>
          <a:stretch/>
        </p:blipFill>
        <p:spPr>
          <a:xfrm>
            <a:off x="2377440" y="527400"/>
            <a:ext cx="6702840" cy="45871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117360" y="91440"/>
            <a:ext cx="8888760" cy="4985640"/>
          </a:xfrm>
          <a:prstGeom prst="rect">
            <a:avLst/>
          </a:prstGeom>
          <a:noFill/>
          <a:ln>
            <a:noFill/>
          </a:ln>
        </p:spPr>
        <p:style>
          <a:lnRef idx="0"/>
          <a:fillRef idx="0"/>
          <a:effectRef idx="0"/>
          <a:fontRef idx="minor"/>
        </p:style>
      </p:sp>
      <p:sp>
        <p:nvSpPr>
          <p:cNvPr id="55" name="CustomShape 2"/>
          <p:cNvSpPr/>
          <p:nvPr/>
        </p:nvSpPr>
        <p:spPr>
          <a:xfrm>
            <a:off x="210960" y="69480"/>
            <a:ext cx="2792160" cy="57312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Authentication service</a:t>
            </a:r>
            <a:endParaRPr b="0" lang="en-US" sz="1900" spc="-1" strike="noStrike">
              <a:latin typeface="Arial"/>
            </a:endParaRPr>
          </a:p>
        </p:txBody>
      </p:sp>
      <p:pic>
        <p:nvPicPr>
          <p:cNvPr id="56" name="Google Shape;102;p7" descr=""/>
          <p:cNvPicPr/>
          <p:nvPr/>
        </p:nvPicPr>
        <p:blipFill>
          <a:blip r:embed="rId1"/>
          <a:stretch/>
        </p:blipFill>
        <p:spPr>
          <a:xfrm>
            <a:off x="263880" y="743040"/>
            <a:ext cx="8615520" cy="36568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117360" y="167400"/>
            <a:ext cx="8888760" cy="4985640"/>
          </a:xfrm>
          <a:prstGeom prst="rect">
            <a:avLst/>
          </a:prstGeom>
          <a:noFill/>
          <a:ln>
            <a:noFill/>
          </a:ln>
        </p:spPr>
        <p:style>
          <a:lnRef idx="0"/>
          <a:fillRef idx="0"/>
          <a:effectRef idx="0"/>
          <a:fontRef idx="minor"/>
        </p:style>
        <p:txBody>
          <a:bodyPr lIns="90000" rIns="90000" tIns="91440" bIns="91440"/>
          <a:p>
            <a:pPr>
              <a:lnSpc>
                <a:spcPct val="7000"/>
              </a:lnSpc>
            </a:pPr>
            <a:endParaRPr b="0" lang="en-US" sz="1800" spc="-1" strike="noStrike">
              <a:latin typeface="Arial"/>
            </a:endParaRPr>
          </a:p>
          <a:p>
            <a:pPr>
              <a:lnSpc>
                <a:spcPct val="7000"/>
              </a:lnSpc>
              <a:spcBef>
                <a:spcPts val="1199"/>
              </a:spcBef>
            </a:pPr>
            <a:r>
              <a:rPr b="1" i="1" lang="en-US" sz="1400" spc="-1" strike="noStrike">
                <a:solidFill>
                  <a:srgbClr val="ffffff"/>
                </a:solidFill>
                <a:latin typeface="Arial"/>
                <a:ea typeface="Arial"/>
              </a:rPr>
              <a:t>  </a:t>
            </a:r>
            <a:endParaRPr b="0" lang="en-US" sz="1400" spc="-1" strike="noStrike">
              <a:latin typeface="Arial"/>
            </a:endParaRPr>
          </a:p>
          <a:p>
            <a:pPr>
              <a:lnSpc>
                <a:spcPct val="7000"/>
              </a:lnSpc>
              <a:spcBef>
                <a:spcPts val="1199"/>
              </a:spcBef>
            </a:pPr>
            <a:endParaRPr b="0" lang="en-US" sz="1400" spc="-1" strike="noStrike">
              <a:latin typeface="Arial"/>
            </a:endParaRPr>
          </a:p>
          <a:p>
            <a:pPr>
              <a:lnSpc>
                <a:spcPct val="7000"/>
              </a:lnSpc>
              <a:spcBef>
                <a:spcPts val="1199"/>
              </a:spcBef>
            </a:pPr>
            <a:r>
              <a:rPr b="1" i="1" lang="en-US" sz="1400" spc="-1" strike="noStrike">
                <a:solidFill>
                  <a:srgbClr val="ffffff"/>
                </a:solidFill>
                <a:latin typeface="Arial"/>
                <a:ea typeface="Arial"/>
              </a:rPr>
              <a:t>Connectionack event</a:t>
            </a:r>
            <a:endParaRPr b="0" lang="en-US" sz="1400" spc="-1" strike="noStrike">
              <a:latin typeface="Arial"/>
            </a:endParaRPr>
          </a:p>
          <a:p>
            <a:pPr marL="457200" indent="-316080">
              <a:lnSpc>
                <a:spcPct val="115000"/>
              </a:lnSpc>
              <a:spcBef>
                <a:spcPts val="1199"/>
              </a:spcBef>
              <a:buClr>
                <a:srgbClr val="ffffff"/>
              </a:buClr>
              <a:buFont typeface="Arial"/>
              <a:buChar char="●"/>
            </a:pPr>
            <a:r>
              <a:rPr b="0" lang="en-US" sz="1400" spc="-1" strike="noStrike">
                <a:solidFill>
                  <a:srgbClr val="ffffff"/>
                </a:solidFill>
                <a:latin typeface="Arial"/>
                <a:ea typeface="Arial"/>
              </a:rPr>
              <a:t>Get the client’s info and the tournament info</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Store them in Mongo DB</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Check for tournament game if a playID exists in the info</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Check if another user has already joined the playmaster for the same tournament match (same playID) or for a practice match of the same gametype and match them updating that row of Mongo with the infos of the second player, and inform them for the game start, inform the first connected player to play first</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Else make a new insertion into Mongo DB and leave the client waiting for a second player to connect</a:t>
            </a:r>
            <a:endParaRPr b="0" lang="en-US" sz="1400" spc="-1" strike="noStrike">
              <a:latin typeface="Arial"/>
            </a:endParaRPr>
          </a:p>
          <a:p>
            <a:pPr marL="457200">
              <a:lnSpc>
                <a:spcPct val="115000"/>
              </a:lnSpc>
              <a:spcBef>
                <a:spcPts val="1199"/>
              </a:spcBef>
            </a:pPr>
            <a:endParaRPr b="0" lang="en-US" sz="1400" spc="-1" strike="noStrike">
              <a:latin typeface="Arial"/>
            </a:endParaRPr>
          </a:p>
        </p:txBody>
      </p:sp>
      <p:sp>
        <p:nvSpPr>
          <p:cNvPr id="58" name="CustomShape 2"/>
          <p:cNvSpPr/>
          <p:nvPr/>
        </p:nvSpPr>
        <p:spPr>
          <a:xfrm>
            <a:off x="210960" y="-9720"/>
            <a:ext cx="2792160" cy="57312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PlayMaster service</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117360" y="91440"/>
            <a:ext cx="8888760" cy="4985640"/>
          </a:xfrm>
          <a:prstGeom prst="rect">
            <a:avLst/>
          </a:prstGeom>
          <a:noFill/>
          <a:ln>
            <a:noFill/>
          </a:ln>
        </p:spPr>
        <p:style>
          <a:lnRef idx="0"/>
          <a:fillRef idx="0"/>
          <a:effectRef idx="0"/>
          <a:fontRef idx="minor"/>
        </p:style>
        <p:txBody>
          <a:bodyPr lIns="90000" rIns="90000" tIns="91440" bIns="91440"/>
          <a:p>
            <a:pPr>
              <a:lnSpc>
                <a:spcPct val="7000"/>
              </a:lnSpc>
            </a:pPr>
            <a:endParaRPr b="0" lang="en-US" sz="1800" spc="-1" strike="noStrike">
              <a:latin typeface="Arial"/>
            </a:endParaRPr>
          </a:p>
          <a:p>
            <a:pPr>
              <a:lnSpc>
                <a:spcPct val="7000"/>
              </a:lnSpc>
              <a:spcBef>
                <a:spcPts val="1199"/>
              </a:spcBef>
            </a:pPr>
            <a:r>
              <a:rPr b="1" i="1" lang="en-US" sz="1400" spc="-1" strike="noStrike">
                <a:solidFill>
                  <a:srgbClr val="ffffff"/>
                </a:solidFill>
                <a:latin typeface="Arial"/>
                <a:ea typeface="Arial"/>
              </a:rPr>
              <a:t>  </a:t>
            </a:r>
            <a:endParaRPr b="0" lang="en-US" sz="1400" spc="-1" strike="noStrike">
              <a:latin typeface="Arial"/>
            </a:endParaRPr>
          </a:p>
          <a:p>
            <a:pPr>
              <a:lnSpc>
                <a:spcPct val="7000"/>
              </a:lnSpc>
              <a:spcBef>
                <a:spcPts val="1199"/>
              </a:spcBef>
            </a:pPr>
            <a:endParaRPr b="0" lang="en-US" sz="1400" spc="-1" strike="noStrike">
              <a:latin typeface="Arial"/>
            </a:endParaRPr>
          </a:p>
          <a:p>
            <a:pPr>
              <a:lnSpc>
                <a:spcPct val="7000"/>
              </a:lnSpc>
              <a:spcBef>
                <a:spcPts val="1199"/>
              </a:spcBef>
            </a:pPr>
            <a:endParaRPr b="0" lang="en-US" sz="1400" spc="-1" strike="noStrike">
              <a:latin typeface="Arial"/>
            </a:endParaRPr>
          </a:p>
          <a:p>
            <a:pPr>
              <a:lnSpc>
                <a:spcPct val="7000"/>
              </a:lnSpc>
              <a:spcBef>
                <a:spcPts val="1199"/>
              </a:spcBef>
            </a:pPr>
            <a:r>
              <a:rPr b="1" i="1" lang="en-US" sz="1400" spc="-1" strike="noStrike">
                <a:solidFill>
                  <a:srgbClr val="ffffff"/>
                </a:solidFill>
                <a:latin typeface="Arial"/>
                <a:ea typeface="Arial"/>
              </a:rPr>
              <a:t>Receivemove event</a:t>
            </a:r>
            <a:endParaRPr b="0" lang="en-US" sz="1400" spc="-1" strike="noStrike">
              <a:latin typeface="Arial"/>
            </a:endParaRPr>
          </a:p>
          <a:p>
            <a:pPr marL="457200" indent="-316080">
              <a:lnSpc>
                <a:spcPct val="115000"/>
              </a:lnSpc>
              <a:spcBef>
                <a:spcPts val="1199"/>
              </a:spcBef>
              <a:buClr>
                <a:srgbClr val="ffffff"/>
              </a:buClr>
              <a:buFont typeface="Arial"/>
              <a:buChar char="●"/>
            </a:pPr>
            <a:r>
              <a:rPr b="0" lang="en-US" sz="1400" spc="-1" strike="noStrike">
                <a:solidFill>
                  <a:srgbClr val="ffffff"/>
                </a:solidFill>
                <a:latin typeface="Arial"/>
                <a:ea typeface="Arial"/>
              </a:rPr>
              <a:t>Retrieve the position that was updated after a player’s turn</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Pass it to the other client</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Inform the other client to make a move</a:t>
            </a:r>
            <a:endParaRPr b="0" lang="en-US" sz="1400" spc="-1" strike="noStrike">
              <a:latin typeface="Arial"/>
            </a:endParaRPr>
          </a:p>
          <a:p>
            <a:pPr marL="457200">
              <a:lnSpc>
                <a:spcPct val="115000"/>
              </a:lnSpc>
              <a:spcBef>
                <a:spcPts val="1199"/>
              </a:spcBef>
            </a:pPr>
            <a:endParaRPr b="0" lang="en-US" sz="1400" spc="-1" strike="noStrike">
              <a:latin typeface="Arial"/>
            </a:endParaRPr>
          </a:p>
          <a:p>
            <a:pPr marL="457200">
              <a:lnSpc>
                <a:spcPct val="7000"/>
              </a:lnSpc>
              <a:spcBef>
                <a:spcPts val="1199"/>
              </a:spcBef>
            </a:pPr>
            <a:r>
              <a:rPr b="1" i="1" lang="en-US" sz="1400" spc="-1" strike="noStrike">
                <a:solidFill>
                  <a:srgbClr val="ffffff"/>
                </a:solidFill>
                <a:latin typeface="Arial"/>
                <a:ea typeface="Arial"/>
              </a:rPr>
              <a:t>Receivemovechess event</a:t>
            </a:r>
            <a:endParaRPr b="0" lang="en-US" sz="1400" spc="-1" strike="noStrike">
              <a:latin typeface="Arial"/>
            </a:endParaRPr>
          </a:p>
          <a:p>
            <a:pPr marL="457200" indent="-316080">
              <a:lnSpc>
                <a:spcPct val="115000"/>
              </a:lnSpc>
              <a:spcBef>
                <a:spcPts val="1199"/>
              </a:spcBef>
              <a:buClr>
                <a:srgbClr val="ffffff"/>
              </a:buClr>
              <a:buFont typeface="Arial"/>
              <a:buChar char="●"/>
            </a:pPr>
            <a:r>
              <a:rPr b="0" lang="en-US" sz="1400" spc="-1" strike="noStrike">
                <a:solidFill>
                  <a:srgbClr val="ffffff"/>
                </a:solidFill>
                <a:latin typeface="Arial"/>
                <a:ea typeface="Arial"/>
              </a:rPr>
              <a:t>Retrieve the state of the chess board after a client’s turn</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Pass the updated board to the other client</a:t>
            </a:r>
            <a:endParaRPr b="0" lang="en-US" sz="1400" spc="-1" strike="noStrike">
              <a:latin typeface="Arial"/>
            </a:endParaRPr>
          </a:p>
          <a:p>
            <a:pPr marL="457200" indent="-316080">
              <a:lnSpc>
                <a:spcPct val="115000"/>
              </a:lnSpc>
              <a:buClr>
                <a:srgbClr val="ffffff"/>
              </a:buClr>
              <a:buFont typeface="Arial"/>
              <a:buChar char="●"/>
            </a:pPr>
            <a:r>
              <a:rPr b="0" lang="en-US" sz="1400" spc="-1" strike="noStrike">
                <a:solidFill>
                  <a:srgbClr val="ffffff"/>
                </a:solidFill>
                <a:latin typeface="Arial"/>
                <a:ea typeface="Arial"/>
              </a:rPr>
              <a:t>Inform the other client to make a move</a:t>
            </a:r>
            <a:endParaRPr b="0" lang="en-US" sz="1400" spc="-1" strike="noStrike">
              <a:latin typeface="Arial"/>
            </a:endParaRPr>
          </a:p>
          <a:p>
            <a:pPr>
              <a:lnSpc>
                <a:spcPct val="115000"/>
              </a:lnSpc>
              <a:spcBef>
                <a:spcPts val="1199"/>
              </a:spcBef>
            </a:pPr>
            <a:endParaRPr b="0" lang="en-US" sz="1400" spc="-1" strike="noStrike">
              <a:latin typeface="Arial"/>
            </a:endParaRPr>
          </a:p>
          <a:p>
            <a:pPr marL="457200">
              <a:lnSpc>
                <a:spcPct val="115000"/>
              </a:lnSpc>
              <a:spcBef>
                <a:spcPts val="1199"/>
              </a:spcBef>
            </a:pPr>
            <a:endParaRPr b="0" lang="en-US" sz="1400" spc="-1" strike="noStrike">
              <a:latin typeface="Arial"/>
            </a:endParaRPr>
          </a:p>
        </p:txBody>
      </p:sp>
      <p:sp>
        <p:nvSpPr>
          <p:cNvPr id="60" name="CustomShape 2"/>
          <p:cNvSpPr/>
          <p:nvPr/>
        </p:nvSpPr>
        <p:spPr>
          <a:xfrm>
            <a:off x="134640" y="-18360"/>
            <a:ext cx="2792160" cy="57312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PlayMaster service</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2020-06-28T22:11:44Z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34</vt:i4>
  </property>
  <property fmtid="{D5CDD505-2E9C-101B-9397-08002B2CF9AE}" pid="8" name="PresentationFormat">
    <vt:lpwstr>Προβολή στην οθόνη (16:9)</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