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9.jpeg" ContentType="image/jpeg"/>
  <Override PartName="/ppt/media/image48.jpeg" ContentType="image/jpe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9.png" ContentType="image/png"/>
  <Override PartName="/ppt/media/image14.png" ContentType="image/png"/>
  <Override PartName="/ppt/media/image38.png" ContentType="image/png"/>
  <Override PartName="/ppt/media/image13.png" ContentType="image/png"/>
  <Override PartName="/ppt/media/image37.png" ContentType="image/png"/>
  <Override PartName="/ppt/media/image12.png" ContentType="image/png"/>
  <Override PartName="/ppt/media/image16.png" ContentType="image/png"/>
  <Override PartName="/ppt/media/image15.png" ContentType="image/png"/>
  <Override PartName="/ppt/media/image17.png" ContentType="image/png"/>
  <Override PartName="/ppt/media/image18.png" ContentType="image/png"/>
  <Override PartName="/ppt/media/image19.png" ContentType="image/png"/>
  <Override PartName="/ppt/media/image45.png" ContentType="image/png"/>
  <Override PartName="/ppt/media/image20.png" ContentType="image/png"/>
  <Override PartName="/ppt/media/image46.png" ContentType="image/png"/>
  <Override PartName="/ppt/media/image21.png" ContentType="image/png"/>
  <Override PartName="/ppt/media/image47.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744480"/>
            <a:ext cx="8519400" cy="2051640"/>
          </a:xfrm>
          <a:prstGeom prst="rect">
            <a:avLst/>
          </a:prstGeom>
        </p:spPr>
        <p:txBody>
          <a:bodyPr lIns="0" rIns="0" tIns="0" bIns="0" anchor="ctr"/>
          <a:p>
            <a:endParaRPr b="0" lang="en-US" sz="1400" spc="-1" strike="noStrike">
              <a:solidFill>
                <a:srgbClr val="000000"/>
              </a:solidFill>
              <a:latin typeface="Arial"/>
            </a:endParaRPr>
          </a:p>
        </p:txBody>
      </p:sp>
      <p:sp>
        <p:nvSpPr>
          <p:cNvPr id="24" name="PlaceHolder 2"/>
          <p:cNvSpPr>
            <a:spLocks noGrp="1"/>
          </p:cNvSpPr>
          <p:nvPr>
            <p:ph type="body"/>
          </p:nvPr>
        </p:nvSpPr>
        <p:spPr>
          <a:xfrm>
            <a:off x="457200" y="1203480"/>
            <a:ext cx="8228880" cy="142236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3"/>
          <p:cNvSpPr>
            <a:spLocks noGrp="1"/>
          </p:cNvSpPr>
          <p:nvPr>
            <p:ph type="body"/>
          </p:nvPr>
        </p:nvSpPr>
        <p:spPr>
          <a:xfrm>
            <a:off x="457200" y="2761200"/>
            <a:ext cx="8228880" cy="1422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744480"/>
            <a:ext cx="8519400" cy="2051640"/>
          </a:xfrm>
          <a:prstGeom prst="rect">
            <a:avLst/>
          </a:prstGeom>
        </p:spPr>
        <p:txBody>
          <a:bodyPr lIns="0" rIns="0" tIns="0" bIns="0" anchor="ctr"/>
          <a:p>
            <a:endParaRPr b="0" lang="en-US" sz="1400" spc="-1" strike="noStrike">
              <a:solidFill>
                <a:srgbClr val="000000"/>
              </a:solidFill>
              <a:latin typeface="Arial"/>
            </a:endParaRPr>
          </a:p>
        </p:txBody>
      </p:sp>
      <p:sp>
        <p:nvSpPr>
          <p:cNvPr id="27" name="PlaceHolder 2"/>
          <p:cNvSpPr>
            <a:spLocks noGrp="1"/>
          </p:cNvSpPr>
          <p:nvPr>
            <p:ph type="body"/>
          </p:nvPr>
        </p:nvSpPr>
        <p:spPr>
          <a:xfrm>
            <a:off x="457200" y="1203480"/>
            <a:ext cx="4015440" cy="1422360"/>
          </a:xfrm>
          <a:prstGeom prst="rect">
            <a:avLst/>
          </a:prstGeom>
        </p:spPr>
        <p:txBody>
          <a:bodyPr lIns="0" rIns="0" tIns="0" bIns="0">
            <a:normAutofit/>
          </a:bodyPr>
          <a:p>
            <a:endParaRPr b="0" lang="en-US" sz="1400" spc="-1" strike="noStrike">
              <a:solidFill>
                <a:srgbClr val="000000"/>
              </a:solidFill>
              <a:latin typeface="Arial"/>
            </a:endParaRPr>
          </a:p>
        </p:txBody>
      </p:sp>
      <p:sp>
        <p:nvSpPr>
          <p:cNvPr id="28" name="PlaceHolder 3"/>
          <p:cNvSpPr>
            <a:spLocks noGrp="1"/>
          </p:cNvSpPr>
          <p:nvPr>
            <p:ph type="body"/>
          </p:nvPr>
        </p:nvSpPr>
        <p:spPr>
          <a:xfrm>
            <a:off x="4673880" y="1203480"/>
            <a:ext cx="4015440" cy="142236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4"/>
          <p:cNvSpPr>
            <a:spLocks noGrp="1"/>
          </p:cNvSpPr>
          <p:nvPr>
            <p:ph type="body"/>
          </p:nvPr>
        </p:nvSpPr>
        <p:spPr>
          <a:xfrm>
            <a:off x="457200" y="2761200"/>
            <a:ext cx="4015440" cy="142236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5"/>
          <p:cNvSpPr>
            <a:spLocks noGrp="1"/>
          </p:cNvSpPr>
          <p:nvPr>
            <p:ph type="body"/>
          </p:nvPr>
        </p:nvSpPr>
        <p:spPr>
          <a:xfrm>
            <a:off x="4673880" y="2761200"/>
            <a:ext cx="4015440" cy="1422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744480"/>
            <a:ext cx="8519400" cy="2051640"/>
          </a:xfrm>
          <a:prstGeom prst="rect">
            <a:avLst/>
          </a:prstGeom>
        </p:spPr>
        <p:txBody>
          <a:bodyPr lIns="0" rIns="0" tIns="0" bIns="0" anchor="ctr"/>
          <a:p>
            <a:endParaRPr b="0" lang="en-US" sz="1400" spc="-1" strike="noStrike">
              <a:solidFill>
                <a:srgbClr val="000000"/>
              </a:solidFill>
              <a:latin typeface="Arial"/>
            </a:endParaRPr>
          </a:p>
        </p:txBody>
      </p:sp>
      <p:sp>
        <p:nvSpPr>
          <p:cNvPr id="32" name="PlaceHolder 2"/>
          <p:cNvSpPr>
            <a:spLocks noGrp="1"/>
          </p:cNvSpPr>
          <p:nvPr>
            <p:ph type="body"/>
          </p:nvPr>
        </p:nvSpPr>
        <p:spPr>
          <a:xfrm>
            <a:off x="457200" y="1203480"/>
            <a:ext cx="2649600" cy="142236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3"/>
          <p:cNvSpPr>
            <a:spLocks noGrp="1"/>
          </p:cNvSpPr>
          <p:nvPr>
            <p:ph type="body"/>
          </p:nvPr>
        </p:nvSpPr>
        <p:spPr>
          <a:xfrm>
            <a:off x="3239640" y="1203480"/>
            <a:ext cx="2649600" cy="142236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4"/>
          <p:cNvSpPr>
            <a:spLocks noGrp="1"/>
          </p:cNvSpPr>
          <p:nvPr>
            <p:ph type="body"/>
          </p:nvPr>
        </p:nvSpPr>
        <p:spPr>
          <a:xfrm>
            <a:off x="6022080" y="1203480"/>
            <a:ext cx="2649600" cy="142236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5"/>
          <p:cNvSpPr>
            <a:spLocks noGrp="1"/>
          </p:cNvSpPr>
          <p:nvPr>
            <p:ph type="body"/>
          </p:nvPr>
        </p:nvSpPr>
        <p:spPr>
          <a:xfrm>
            <a:off x="457200" y="2761200"/>
            <a:ext cx="2649600" cy="142236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6"/>
          <p:cNvSpPr>
            <a:spLocks noGrp="1"/>
          </p:cNvSpPr>
          <p:nvPr>
            <p:ph type="body"/>
          </p:nvPr>
        </p:nvSpPr>
        <p:spPr>
          <a:xfrm>
            <a:off x="3239640" y="2761200"/>
            <a:ext cx="2649600" cy="142236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7"/>
          <p:cNvSpPr>
            <a:spLocks noGrp="1"/>
          </p:cNvSpPr>
          <p:nvPr>
            <p:ph type="body"/>
          </p:nvPr>
        </p:nvSpPr>
        <p:spPr>
          <a:xfrm>
            <a:off x="6022080" y="2761200"/>
            <a:ext cx="2649600" cy="1422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744480"/>
            <a:ext cx="8519400" cy="2051640"/>
          </a:xfrm>
          <a:prstGeom prst="rect">
            <a:avLst/>
          </a:prstGeom>
        </p:spPr>
        <p:txBody>
          <a:bodyPr lIns="0" rIns="0" tIns="0" bIns="0" anchor="ctr"/>
          <a:p>
            <a:endParaRPr b="0" lang="en-US" sz="1400" spc="-1" strike="noStrike">
              <a:solidFill>
                <a:srgbClr val="000000"/>
              </a:solidFill>
              <a:latin typeface="Arial"/>
            </a:endParaRPr>
          </a:p>
        </p:txBody>
      </p:sp>
      <p:sp>
        <p:nvSpPr>
          <p:cNvPr id="3" name="PlaceHolder 2"/>
          <p:cNvSpPr>
            <a:spLocks noGrp="1"/>
          </p:cNvSpPr>
          <p:nvPr>
            <p:ph type="subTitle"/>
          </p:nvPr>
        </p:nvSpPr>
        <p:spPr>
          <a:xfrm>
            <a:off x="457200" y="1203480"/>
            <a:ext cx="8228880" cy="2982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744480"/>
            <a:ext cx="8519400" cy="2051640"/>
          </a:xfrm>
          <a:prstGeom prst="rect">
            <a:avLst/>
          </a:prstGeom>
        </p:spPr>
        <p:txBody>
          <a:bodyPr lIns="0" rIns="0" tIns="0" bIns="0" anchor="ctr"/>
          <a:p>
            <a:endParaRPr b="0" lang="en-US" sz="1400" spc="-1" strike="noStrike">
              <a:solidFill>
                <a:srgbClr val="000000"/>
              </a:solidFill>
              <a:latin typeface="Arial"/>
            </a:endParaRPr>
          </a:p>
        </p:txBody>
      </p:sp>
      <p:sp>
        <p:nvSpPr>
          <p:cNvPr id="5" name="PlaceHolder 2"/>
          <p:cNvSpPr>
            <a:spLocks noGrp="1"/>
          </p:cNvSpPr>
          <p:nvPr>
            <p:ph type="body"/>
          </p:nvPr>
        </p:nvSpPr>
        <p:spPr>
          <a:xfrm>
            <a:off x="457200" y="1203480"/>
            <a:ext cx="8228880" cy="29826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744480"/>
            <a:ext cx="8519400" cy="2051640"/>
          </a:xfrm>
          <a:prstGeom prst="rect">
            <a:avLst/>
          </a:prstGeom>
        </p:spPr>
        <p:txBody>
          <a:bodyPr lIns="0" rIns="0" tIns="0" bIns="0" anchor="ctr"/>
          <a:p>
            <a:endParaRPr b="0" lang="en-US" sz="1400" spc="-1" strike="noStrike">
              <a:solidFill>
                <a:srgbClr val="000000"/>
              </a:solidFill>
              <a:latin typeface="Arial"/>
            </a:endParaRPr>
          </a:p>
        </p:txBody>
      </p:sp>
      <p:sp>
        <p:nvSpPr>
          <p:cNvPr id="7" name="PlaceHolder 2"/>
          <p:cNvSpPr>
            <a:spLocks noGrp="1"/>
          </p:cNvSpPr>
          <p:nvPr>
            <p:ph type="body"/>
          </p:nvPr>
        </p:nvSpPr>
        <p:spPr>
          <a:xfrm>
            <a:off x="457200" y="1203480"/>
            <a:ext cx="4015440" cy="2982600"/>
          </a:xfrm>
          <a:prstGeom prst="rect">
            <a:avLst/>
          </a:prstGeom>
        </p:spPr>
        <p:txBody>
          <a:bodyPr lIns="0" rIns="0" tIns="0" bIns="0">
            <a:normAutofit/>
          </a:bodyPr>
          <a:p>
            <a:endParaRPr b="0" lang="en-US" sz="1400" spc="-1" strike="noStrike">
              <a:solidFill>
                <a:srgbClr val="000000"/>
              </a:solidFill>
              <a:latin typeface="Arial"/>
            </a:endParaRPr>
          </a:p>
        </p:txBody>
      </p:sp>
      <p:sp>
        <p:nvSpPr>
          <p:cNvPr id="8" name="PlaceHolder 3"/>
          <p:cNvSpPr>
            <a:spLocks noGrp="1"/>
          </p:cNvSpPr>
          <p:nvPr>
            <p:ph type="body"/>
          </p:nvPr>
        </p:nvSpPr>
        <p:spPr>
          <a:xfrm>
            <a:off x="4673880" y="1203480"/>
            <a:ext cx="4015440" cy="29826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744480"/>
            <a:ext cx="8519400" cy="205164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11760" y="744480"/>
            <a:ext cx="8519400" cy="9511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744480"/>
            <a:ext cx="8519400" cy="2051640"/>
          </a:xfrm>
          <a:prstGeom prst="rect">
            <a:avLst/>
          </a:prstGeom>
        </p:spPr>
        <p:txBody>
          <a:bodyPr lIns="0" rIns="0" tIns="0" bIns="0" anchor="ctr"/>
          <a:p>
            <a:endParaRPr b="0" lang="en-US" sz="1400" spc="-1" strike="noStrike">
              <a:solidFill>
                <a:srgbClr val="000000"/>
              </a:solidFill>
              <a:latin typeface="Arial"/>
            </a:endParaRPr>
          </a:p>
        </p:txBody>
      </p:sp>
      <p:sp>
        <p:nvSpPr>
          <p:cNvPr id="12" name="PlaceHolder 2"/>
          <p:cNvSpPr>
            <a:spLocks noGrp="1"/>
          </p:cNvSpPr>
          <p:nvPr>
            <p:ph type="body"/>
          </p:nvPr>
        </p:nvSpPr>
        <p:spPr>
          <a:xfrm>
            <a:off x="457200" y="1203480"/>
            <a:ext cx="4015440" cy="1422360"/>
          </a:xfrm>
          <a:prstGeom prst="rect">
            <a:avLst/>
          </a:prstGeom>
        </p:spPr>
        <p:txBody>
          <a:bodyPr lIns="0" rIns="0" tIns="0" bIns="0">
            <a:normAutofit/>
          </a:bodyPr>
          <a:p>
            <a:endParaRPr b="0" lang="en-US" sz="1400" spc="-1" strike="noStrike">
              <a:solidFill>
                <a:srgbClr val="000000"/>
              </a:solidFill>
              <a:latin typeface="Arial"/>
            </a:endParaRPr>
          </a:p>
        </p:txBody>
      </p:sp>
      <p:sp>
        <p:nvSpPr>
          <p:cNvPr id="13" name="PlaceHolder 3"/>
          <p:cNvSpPr>
            <a:spLocks noGrp="1"/>
          </p:cNvSpPr>
          <p:nvPr>
            <p:ph type="body"/>
          </p:nvPr>
        </p:nvSpPr>
        <p:spPr>
          <a:xfrm>
            <a:off x="4673880" y="1203480"/>
            <a:ext cx="4015440" cy="298260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4"/>
          <p:cNvSpPr>
            <a:spLocks noGrp="1"/>
          </p:cNvSpPr>
          <p:nvPr>
            <p:ph type="body"/>
          </p:nvPr>
        </p:nvSpPr>
        <p:spPr>
          <a:xfrm>
            <a:off x="457200" y="2761200"/>
            <a:ext cx="4015440" cy="1422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744480"/>
            <a:ext cx="8519400" cy="2051640"/>
          </a:xfrm>
          <a:prstGeom prst="rect">
            <a:avLst/>
          </a:prstGeom>
        </p:spPr>
        <p:txBody>
          <a:bodyPr lIns="0" rIns="0" tIns="0" bIns="0" anchor="ctr"/>
          <a:p>
            <a:endParaRPr b="0" lang="en-US" sz="1400" spc="-1" strike="noStrike">
              <a:solidFill>
                <a:srgbClr val="000000"/>
              </a:solidFill>
              <a:latin typeface="Arial"/>
            </a:endParaRPr>
          </a:p>
        </p:txBody>
      </p:sp>
      <p:sp>
        <p:nvSpPr>
          <p:cNvPr id="16" name="PlaceHolder 2"/>
          <p:cNvSpPr>
            <a:spLocks noGrp="1"/>
          </p:cNvSpPr>
          <p:nvPr>
            <p:ph type="body"/>
          </p:nvPr>
        </p:nvSpPr>
        <p:spPr>
          <a:xfrm>
            <a:off x="457200" y="1203480"/>
            <a:ext cx="4015440" cy="2982600"/>
          </a:xfrm>
          <a:prstGeom prst="rect">
            <a:avLst/>
          </a:prstGeom>
        </p:spPr>
        <p:txBody>
          <a:bodyPr lIns="0" rIns="0" tIns="0" bIns="0">
            <a:normAutofit/>
          </a:bodyPr>
          <a:p>
            <a:endParaRPr b="0" lang="en-US" sz="1400" spc="-1" strike="noStrike">
              <a:solidFill>
                <a:srgbClr val="000000"/>
              </a:solidFill>
              <a:latin typeface="Arial"/>
            </a:endParaRPr>
          </a:p>
        </p:txBody>
      </p:sp>
      <p:sp>
        <p:nvSpPr>
          <p:cNvPr id="17" name="PlaceHolder 3"/>
          <p:cNvSpPr>
            <a:spLocks noGrp="1"/>
          </p:cNvSpPr>
          <p:nvPr>
            <p:ph type="body"/>
          </p:nvPr>
        </p:nvSpPr>
        <p:spPr>
          <a:xfrm>
            <a:off x="4673880" y="1203480"/>
            <a:ext cx="4015440" cy="142236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4"/>
          <p:cNvSpPr>
            <a:spLocks noGrp="1"/>
          </p:cNvSpPr>
          <p:nvPr>
            <p:ph type="body"/>
          </p:nvPr>
        </p:nvSpPr>
        <p:spPr>
          <a:xfrm>
            <a:off x="4673880" y="2761200"/>
            <a:ext cx="4015440" cy="1422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744480"/>
            <a:ext cx="8519400" cy="2051640"/>
          </a:xfrm>
          <a:prstGeom prst="rect">
            <a:avLst/>
          </a:prstGeom>
        </p:spPr>
        <p:txBody>
          <a:bodyPr lIns="0" rIns="0" tIns="0" bIns="0" anchor="ctr"/>
          <a:p>
            <a:endParaRPr b="0" lang="en-US" sz="1400" spc="-1" strike="noStrike">
              <a:solidFill>
                <a:srgbClr val="000000"/>
              </a:solidFill>
              <a:latin typeface="Arial"/>
            </a:endParaRPr>
          </a:p>
        </p:txBody>
      </p:sp>
      <p:sp>
        <p:nvSpPr>
          <p:cNvPr id="20" name="PlaceHolder 2"/>
          <p:cNvSpPr>
            <a:spLocks noGrp="1"/>
          </p:cNvSpPr>
          <p:nvPr>
            <p:ph type="body"/>
          </p:nvPr>
        </p:nvSpPr>
        <p:spPr>
          <a:xfrm>
            <a:off x="457200" y="1203480"/>
            <a:ext cx="4015440" cy="142236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3"/>
          <p:cNvSpPr>
            <a:spLocks noGrp="1"/>
          </p:cNvSpPr>
          <p:nvPr>
            <p:ph type="body"/>
          </p:nvPr>
        </p:nvSpPr>
        <p:spPr>
          <a:xfrm>
            <a:off x="4673880" y="1203480"/>
            <a:ext cx="4015440" cy="142236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4"/>
          <p:cNvSpPr>
            <a:spLocks noGrp="1"/>
          </p:cNvSpPr>
          <p:nvPr>
            <p:ph type="body"/>
          </p:nvPr>
        </p:nvSpPr>
        <p:spPr>
          <a:xfrm>
            <a:off x="457200" y="2761200"/>
            <a:ext cx="8228880" cy="1422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19400" cy="205164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457200" y="1203480"/>
            <a:ext cx="8228880" cy="298260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hyperlink" Target="http://147.27.60.48:8001/index.php" TargetMode="External"/><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hyperlink" Target="http://147.27.60.48:5000/register" TargetMode="External"/><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hyperlink" Target="http://147.27.60.48:5002/endtournmatch" TargetMode="External"/><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image" Target="../media/image48.jpeg"/><Relationship Id="rId4"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image" Target="../media/image49.jpe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311760" y="3094560"/>
            <a:ext cx="8519400" cy="1644120"/>
          </a:xfrm>
          <a:prstGeom prst="rect">
            <a:avLst/>
          </a:prstGeom>
          <a:noFill/>
          <a:ln>
            <a:noFill/>
          </a:ln>
        </p:spPr>
        <p:style>
          <a:lnRef idx="0"/>
          <a:fillRef idx="0"/>
          <a:effectRef idx="0"/>
          <a:fontRef idx="minor"/>
        </p:style>
        <p:txBody>
          <a:bodyPr lIns="90000" rIns="90000" tIns="91440" bIns="91440"/>
          <a:p>
            <a:pPr algn="ctr">
              <a:lnSpc>
                <a:spcPct val="100000"/>
              </a:lnSpc>
            </a:pPr>
            <a:endParaRPr b="0" lang="en-US" sz="1800" spc="-1" strike="noStrike">
              <a:latin typeface="Arial"/>
            </a:endParaRPr>
          </a:p>
          <a:p>
            <a:pPr algn="ctr">
              <a:lnSpc>
                <a:spcPct val="100000"/>
              </a:lnSpc>
            </a:pPr>
            <a:r>
              <a:rPr b="0" lang="en-US" sz="2000" spc="-1" strike="noStrike">
                <a:solidFill>
                  <a:srgbClr val="ffffff"/>
                </a:solidFill>
                <a:latin typeface="Arial"/>
                <a:ea typeface="Arial"/>
              </a:rPr>
              <a:t>Tsakos Konstantinos</a:t>
            </a:r>
            <a:endParaRPr b="0" lang="en-US" sz="2000" spc="-1" strike="noStrike">
              <a:latin typeface="Arial"/>
            </a:endParaRPr>
          </a:p>
          <a:p>
            <a:pPr algn="ctr">
              <a:lnSpc>
                <a:spcPct val="100000"/>
              </a:lnSpc>
            </a:pPr>
            <a:r>
              <a:rPr b="0" lang="en-US" sz="2000" spc="-1" strike="noStrike">
                <a:solidFill>
                  <a:srgbClr val="ffffff"/>
                </a:solidFill>
                <a:latin typeface="Arial"/>
                <a:ea typeface="Arial"/>
              </a:rPr>
              <a:t>Tzavaras Aimilios</a:t>
            </a:r>
            <a:endParaRPr b="0" lang="en-US" sz="2000" spc="-1" strike="noStrike">
              <a:latin typeface="Arial"/>
            </a:endParaRPr>
          </a:p>
        </p:txBody>
      </p:sp>
      <p:sp>
        <p:nvSpPr>
          <p:cNvPr id="39" name="CustomShape 2"/>
          <p:cNvSpPr/>
          <p:nvPr/>
        </p:nvSpPr>
        <p:spPr>
          <a:xfrm>
            <a:off x="2103120" y="1811880"/>
            <a:ext cx="4937400" cy="15199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600" spc="-1" strike="noStrike">
                <a:solidFill>
                  <a:srgbClr val="ffffff"/>
                </a:solidFill>
                <a:latin typeface="Arial"/>
                <a:ea typeface="Arial"/>
              </a:rPr>
              <a:t>Distributed Systems</a:t>
            </a:r>
            <a:br/>
            <a:r>
              <a:rPr b="1" lang="en-US" sz="2600" spc="-1" strike="noStrike">
                <a:solidFill>
                  <a:srgbClr val="ffffff"/>
                </a:solidFill>
                <a:latin typeface="Arial"/>
                <a:ea typeface="Arial"/>
              </a:rPr>
              <a:t>2020</a:t>
            </a:r>
            <a:endParaRPr b="0" lang="en-US" sz="2600" spc="-1" strike="noStrike">
              <a:latin typeface="Arial"/>
            </a:endParaRPr>
          </a:p>
          <a:p>
            <a:pPr algn="ctr">
              <a:lnSpc>
                <a:spcPct val="100000"/>
              </a:lnSpc>
            </a:pPr>
            <a:endParaRPr b="0" lang="en-US" sz="2600" spc="-1" strike="noStrike">
              <a:latin typeface="Arial"/>
            </a:endParaRPr>
          </a:p>
          <a:p>
            <a:pPr>
              <a:lnSpc>
                <a:spcPct val="100000"/>
              </a:lnSpc>
            </a:pPr>
            <a:r>
              <a:rPr b="0" lang="en-US" sz="2200" spc="-1" strike="noStrike">
                <a:solidFill>
                  <a:srgbClr val="ffffff"/>
                </a:solidFill>
                <a:latin typeface="Arial"/>
                <a:ea typeface="Arial"/>
              </a:rPr>
              <a:t>	</a:t>
            </a:r>
            <a:r>
              <a:rPr b="0" lang="en-US" sz="2200" spc="-1" strike="noStrike">
                <a:solidFill>
                  <a:srgbClr val="ffffff"/>
                </a:solidFill>
                <a:latin typeface="Arial"/>
                <a:ea typeface="Arial"/>
              </a:rPr>
              <a:t>	</a:t>
            </a:r>
            <a:r>
              <a:rPr b="0" lang="en-US" sz="2200" spc="-1" strike="noStrike">
                <a:solidFill>
                  <a:srgbClr val="ffffff"/>
                </a:solidFill>
                <a:latin typeface="Arial"/>
                <a:ea typeface="Arial"/>
              </a:rPr>
              <a:t>	</a:t>
            </a:r>
            <a:r>
              <a:rPr b="0" lang="en-US" sz="2200" spc="-1" strike="noStrike">
                <a:solidFill>
                  <a:srgbClr val="ffffff"/>
                </a:solidFill>
                <a:latin typeface="Arial"/>
                <a:ea typeface="Arial"/>
              </a:rPr>
              <a:t>June 11</a:t>
            </a:r>
            <a:r>
              <a:rPr b="0" lang="en-US" sz="2200" spc="-1" strike="noStrike" baseline="30000">
                <a:solidFill>
                  <a:srgbClr val="ffffff"/>
                </a:solidFill>
                <a:latin typeface="Arial"/>
                <a:ea typeface="Arial"/>
              </a:rPr>
              <a:t>th</a:t>
            </a:r>
            <a:r>
              <a:rPr b="0" lang="en-US" sz="2200" spc="-1" strike="noStrike">
                <a:solidFill>
                  <a:srgbClr val="ffffff"/>
                </a:solidFill>
                <a:latin typeface="Arial"/>
                <a:ea typeface="Arial"/>
              </a:rPr>
              <a:t>, 2020</a:t>
            </a:r>
            <a:endParaRPr b="0" lang="en-US" sz="2200" spc="-1" strike="noStrike">
              <a:latin typeface="Arial"/>
            </a:endParaRPr>
          </a:p>
          <a:p>
            <a:pPr>
              <a:lnSpc>
                <a:spcPct val="100000"/>
              </a:lnSpc>
            </a:pPr>
            <a:endParaRPr b="0" lang="en-US" sz="2200" spc="-1" strike="noStrike">
              <a:latin typeface="Arial"/>
            </a:endParaRPr>
          </a:p>
          <a:p>
            <a:pPr>
              <a:lnSpc>
                <a:spcPct val="100000"/>
              </a:lnSpc>
            </a:pPr>
            <a:endParaRPr b="0" lang="en-US" sz="2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117360" y="91440"/>
            <a:ext cx="8889120" cy="4986000"/>
          </a:xfrm>
          <a:prstGeom prst="rect">
            <a:avLst/>
          </a:prstGeom>
          <a:noFill/>
          <a:ln>
            <a:noFill/>
          </a:ln>
        </p:spPr>
        <p:style>
          <a:lnRef idx="0"/>
          <a:fillRef idx="0"/>
          <a:effectRef idx="0"/>
          <a:fontRef idx="minor"/>
        </p:style>
        <p:txBody>
          <a:bodyPr lIns="90000" rIns="90000" tIns="91440" bIns="91440"/>
          <a:p>
            <a:pPr>
              <a:lnSpc>
                <a:spcPct val="7000"/>
              </a:lnSpc>
            </a:pPr>
            <a:endParaRPr b="0" lang="en-US" sz="1800" spc="-1" strike="noStrike">
              <a:latin typeface="Arial"/>
            </a:endParaRPr>
          </a:p>
          <a:p>
            <a:pPr>
              <a:lnSpc>
                <a:spcPct val="7000"/>
              </a:lnSpc>
              <a:spcBef>
                <a:spcPts val="1199"/>
              </a:spcBef>
            </a:pPr>
            <a:r>
              <a:rPr b="1" i="1" lang="en-US" sz="1400" spc="-1" strike="noStrike">
                <a:solidFill>
                  <a:srgbClr val="ffffff"/>
                </a:solidFill>
                <a:latin typeface="Arial"/>
                <a:ea typeface="Arial"/>
              </a:rPr>
              <a:t>  </a:t>
            </a:r>
            <a:endParaRPr b="0" lang="en-US" sz="1400" spc="-1" strike="noStrike">
              <a:latin typeface="Arial"/>
            </a:endParaRPr>
          </a:p>
          <a:p>
            <a:pPr>
              <a:lnSpc>
                <a:spcPct val="7000"/>
              </a:lnSpc>
              <a:spcBef>
                <a:spcPts val="1199"/>
              </a:spcBef>
            </a:pPr>
            <a:endParaRPr b="0" lang="en-US" sz="1400" spc="-1" strike="noStrike">
              <a:latin typeface="Arial"/>
            </a:endParaRPr>
          </a:p>
          <a:p>
            <a:pPr>
              <a:lnSpc>
                <a:spcPct val="7000"/>
              </a:lnSpc>
              <a:spcBef>
                <a:spcPts val="1199"/>
              </a:spcBef>
            </a:pPr>
            <a:r>
              <a:rPr b="1" i="1" lang="en-US" sz="1400" spc="-1" strike="noStrike">
                <a:solidFill>
                  <a:srgbClr val="ffffff"/>
                </a:solidFill>
                <a:latin typeface="Arial"/>
                <a:ea typeface="Arial"/>
              </a:rPr>
              <a:t>WinCase event</a:t>
            </a:r>
            <a:endParaRPr b="0" lang="en-US" sz="1400" spc="-1" strike="noStrike">
              <a:latin typeface="Arial"/>
            </a:endParaRPr>
          </a:p>
          <a:p>
            <a:pPr marL="457200" indent="-316440">
              <a:lnSpc>
                <a:spcPct val="115000"/>
              </a:lnSpc>
              <a:spcBef>
                <a:spcPts val="1199"/>
              </a:spcBef>
              <a:buClr>
                <a:srgbClr val="ffffff"/>
              </a:buClr>
              <a:buFont typeface="Arial"/>
              <a:buChar char="●"/>
            </a:pPr>
            <a:r>
              <a:rPr b="0" lang="en-US" sz="1400" spc="-1" strike="noStrike">
                <a:solidFill>
                  <a:srgbClr val="ffffff"/>
                </a:solidFill>
                <a:latin typeface="Arial"/>
                <a:ea typeface="Arial"/>
              </a:rPr>
              <a:t>Receive a wincase from a client that wins the game</a:t>
            </a:r>
            <a:endParaRPr b="0" lang="en-US" sz="1400" spc="-1" strike="noStrike">
              <a:latin typeface="Arial"/>
            </a:endParaRPr>
          </a:p>
          <a:p>
            <a:pPr marL="457200" indent="-316440">
              <a:lnSpc>
                <a:spcPct val="115000"/>
              </a:lnSpc>
              <a:buClr>
                <a:srgbClr val="ffffff"/>
              </a:buClr>
              <a:buFont typeface="Arial"/>
              <a:buChar char="●"/>
            </a:pPr>
            <a:r>
              <a:rPr b="0" lang="en-US" sz="1400" spc="-1" strike="noStrike">
                <a:solidFill>
                  <a:srgbClr val="ffffff"/>
                </a:solidFill>
                <a:latin typeface="Arial"/>
                <a:ea typeface="Arial"/>
              </a:rPr>
              <a:t>Inform him that he wins</a:t>
            </a:r>
            <a:endParaRPr b="0" lang="en-US" sz="1400" spc="-1" strike="noStrike">
              <a:latin typeface="Arial"/>
            </a:endParaRPr>
          </a:p>
          <a:p>
            <a:pPr marL="457200" indent="-316440">
              <a:lnSpc>
                <a:spcPct val="115000"/>
              </a:lnSpc>
              <a:buClr>
                <a:srgbClr val="ffffff"/>
              </a:buClr>
              <a:buFont typeface="Arial"/>
              <a:buChar char="●"/>
            </a:pPr>
            <a:r>
              <a:rPr b="0" lang="en-US" sz="1400" spc="-1" strike="noStrike">
                <a:solidFill>
                  <a:srgbClr val="ffffff"/>
                </a:solidFill>
                <a:latin typeface="Arial"/>
                <a:ea typeface="Arial"/>
              </a:rPr>
              <a:t>Inform the other that he loses</a:t>
            </a:r>
            <a:endParaRPr b="0" lang="en-US" sz="1400" spc="-1" strike="noStrike">
              <a:latin typeface="Arial"/>
            </a:endParaRPr>
          </a:p>
          <a:p>
            <a:pPr marL="457200" indent="-316440">
              <a:lnSpc>
                <a:spcPct val="115000"/>
              </a:lnSpc>
              <a:buClr>
                <a:srgbClr val="ffffff"/>
              </a:buClr>
              <a:buFont typeface="Arial"/>
              <a:buChar char="●"/>
            </a:pPr>
            <a:r>
              <a:rPr b="0" lang="en-US" sz="1400" spc="-1" strike="noStrike">
                <a:solidFill>
                  <a:srgbClr val="ffffff"/>
                </a:solidFill>
                <a:latin typeface="Arial"/>
                <a:ea typeface="Arial"/>
              </a:rPr>
              <a:t>Send the result to the Game Master and delete the match from Mongo</a:t>
            </a:r>
            <a:endParaRPr b="0" lang="en-US" sz="1400" spc="-1" strike="noStrike">
              <a:latin typeface="Arial"/>
            </a:endParaRPr>
          </a:p>
          <a:p>
            <a:pPr marL="457200" indent="-227520">
              <a:lnSpc>
                <a:spcPct val="115000"/>
              </a:lnSpc>
            </a:pPr>
            <a:endParaRPr b="0" lang="en-US" sz="1400" spc="-1" strike="noStrike">
              <a:latin typeface="Arial"/>
            </a:endParaRPr>
          </a:p>
          <a:p>
            <a:pPr>
              <a:lnSpc>
                <a:spcPct val="7000"/>
              </a:lnSpc>
              <a:spcBef>
                <a:spcPts val="1199"/>
              </a:spcBef>
            </a:pPr>
            <a:r>
              <a:rPr b="1" i="1" lang="en-US" sz="1400" spc="-1" strike="noStrike">
                <a:solidFill>
                  <a:srgbClr val="ffffff"/>
                </a:solidFill>
                <a:latin typeface="Arial"/>
                <a:ea typeface="Arial"/>
              </a:rPr>
              <a:t>WinCaseChess event</a:t>
            </a:r>
            <a:endParaRPr b="0" lang="en-US" sz="1400" spc="-1" strike="noStrike">
              <a:latin typeface="Arial"/>
            </a:endParaRPr>
          </a:p>
          <a:p>
            <a:pPr marL="457200" indent="-316440">
              <a:lnSpc>
                <a:spcPct val="115000"/>
              </a:lnSpc>
              <a:spcBef>
                <a:spcPts val="1199"/>
              </a:spcBef>
              <a:buClr>
                <a:srgbClr val="ffffff"/>
              </a:buClr>
              <a:buFont typeface="Arial"/>
              <a:buChar char="●"/>
            </a:pPr>
            <a:r>
              <a:rPr b="0" lang="en-US" sz="1400" spc="-1" strike="noStrike">
                <a:solidFill>
                  <a:srgbClr val="ffffff"/>
                </a:solidFill>
                <a:latin typeface="Arial"/>
                <a:ea typeface="Arial"/>
              </a:rPr>
              <a:t>Receive a defeat case from a client that his King is threatened and there are no movements to protect him</a:t>
            </a:r>
            <a:endParaRPr b="0" lang="en-US" sz="1400" spc="-1" strike="noStrike">
              <a:latin typeface="Arial"/>
            </a:endParaRPr>
          </a:p>
          <a:p>
            <a:pPr marL="457200" indent="-316440">
              <a:lnSpc>
                <a:spcPct val="115000"/>
              </a:lnSpc>
              <a:buClr>
                <a:srgbClr val="ffffff"/>
              </a:buClr>
              <a:buFont typeface="Arial"/>
              <a:buChar char="●"/>
            </a:pPr>
            <a:r>
              <a:rPr b="0" lang="en-US" sz="1400" spc="-1" strike="noStrike">
                <a:solidFill>
                  <a:srgbClr val="ffffff"/>
                </a:solidFill>
                <a:latin typeface="Arial"/>
                <a:ea typeface="Arial"/>
              </a:rPr>
              <a:t>Inform him that he loses the game</a:t>
            </a:r>
            <a:endParaRPr b="0" lang="en-US" sz="1400" spc="-1" strike="noStrike">
              <a:latin typeface="Arial"/>
            </a:endParaRPr>
          </a:p>
          <a:p>
            <a:pPr marL="457200" indent="-316440">
              <a:lnSpc>
                <a:spcPct val="115000"/>
              </a:lnSpc>
              <a:buClr>
                <a:srgbClr val="ffffff"/>
              </a:buClr>
              <a:buFont typeface="Arial"/>
              <a:buChar char="●"/>
            </a:pPr>
            <a:r>
              <a:rPr b="0" lang="en-US" sz="1400" spc="-1" strike="noStrike">
                <a:solidFill>
                  <a:srgbClr val="ffffff"/>
                </a:solidFill>
                <a:latin typeface="Arial"/>
                <a:ea typeface="Arial"/>
              </a:rPr>
              <a:t>Inform the other that he wins</a:t>
            </a:r>
            <a:endParaRPr b="0" lang="en-US" sz="1400" spc="-1" strike="noStrike">
              <a:latin typeface="Arial"/>
            </a:endParaRPr>
          </a:p>
          <a:p>
            <a:pPr marL="457200" indent="-316440">
              <a:lnSpc>
                <a:spcPct val="115000"/>
              </a:lnSpc>
              <a:buClr>
                <a:srgbClr val="ffffff"/>
              </a:buClr>
              <a:buFont typeface="Arial"/>
              <a:buChar char="●"/>
            </a:pPr>
            <a:r>
              <a:rPr b="0" lang="en-US" sz="1400" spc="-1" strike="noStrike">
                <a:solidFill>
                  <a:srgbClr val="ffffff"/>
                </a:solidFill>
                <a:latin typeface="Arial"/>
                <a:ea typeface="Arial"/>
              </a:rPr>
              <a:t>Send the result to the Game Master and delete the match from Mongo</a:t>
            </a:r>
            <a:endParaRPr b="0" lang="en-US" sz="1400" spc="-1" strike="noStrike">
              <a:latin typeface="Arial"/>
            </a:endParaRPr>
          </a:p>
          <a:p>
            <a:pPr>
              <a:lnSpc>
                <a:spcPct val="7000"/>
              </a:lnSpc>
              <a:spcBef>
                <a:spcPts val="1199"/>
              </a:spcBef>
            </a:pPr>
            <a:endParaRPr b="0" lang="en-US" sz="1400" spc="-1" strike="noStrike">
              <a:latin typeface="Arial"/>
            </a:endParaRPr>
          </a:p>
          <a:p>
            <a:pPr>
              <a:lnSpc>
                <a:spcPct val="115000"/>
              </a:lnSpc>
              <a:spcBef>
                <a:spcPts val="1199"/>
              </a:spcBef>
            </a:pPr>
            <a:endParaRPr b="0" lang="en-US" sz="1400" spc="-1" strike="noStrike">
              <a:latin typeface="Arial"/>
            </a:endParaRPr>
          </a:p>
          <a:p>
            <a:pPr marL="457200">
              <a:lnSpc>
                <a:spcPct val="115000"/>
              </a:lnSpc>
              <a:spcBef>
                <a:spcPts val="1199"/>
              </a:spcBef>
            </a:pPr>
            <a:endParaRPr b="0" lang="en-US" sz="1400" spc="-1" strike="noStrike">
              <a:latin typeface="Arial"/>
            </a:endParaRPr>
          </a:p>
        </p:txBody>
      </p:sp>
      <p:sp>
        <p:nvSpPr>
          <p:cNvPr id="62" name="CustomShape 2"/>
          <p:cNvSpPr/>
          <p:nvPr/>
        </p:nvSpPr>
        <p:spPr>
          <a:xfrm>
            <a:off x="117360" y="0"/>
            <a:ext cx="2792520" cy="57348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PlayMaster service</a:t>
            </a:r>
            <a:endParaRPr b="0" lang="en-US" sz="1900" spc="-1" strike="noStrike">
              <a:latin typeface="Arial"/>
            </a:endParaRPr>
          </a:p>
          <a:p>
            <a:pPr>
              <a:lnSpc>
                <a:spcPct val="100000"/>
              </a:lnSpc>
            </a:pPr>
            <a:endParaRPr b="0" lang="en-US" sz="19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CustomShape 1"/>
          <p:cNvSpPr/>
          <p:nvPr/>
        </p:nvSpPr>
        <p:spPr>
          <a:xfrm>
            <a:off x="117360" y="91440"/>
            <a:ext cx="8889120" cy="4986000"/>
          </a:xfrm>
          <a:prstGeom prst="rect">
            <a:avLst/>
          </a:prstGeom>
          <a:noFill/>
          <a:ln>
            <a:noFill/>
          </a:ln>
        </p:spPr>
        <p:style>
          <a:lnRef idx="0"/>
          <a:fillRef idx="0"/>
          <a:effectRef idx="0"/>
          <a:fontRef idx="minor"/>
        </p:style>
        <p:txBody>
          <a:bodyPr lIns="90000" rIns="90000" tIns="91440" bIns="91440"/>
          <a:p>
            <a:pPr>
              <a:lnSpc>
                <a:spcPct val="7000"/>
              </a:lnSpc>
            </a:pPr>
            <a:endParaRPr b="0" lang="en-US" sz="1800" spc="-1" strike="noStrike">
              <a:latin typeface="Arial"/>
            </a:endParaRPr>
          </a:p>
          <a:p>
            <a:pPr>
              <a:lnSpc>
                <a:spcPct val="7000"/>
              </a:lnSpc>
              <a:spcBef>
                <a:spcPts val="1199"/>
              </a:spcBef>
            </a:pPr>
            <a:r>
              <a:rPr b="1" i="1" lang="en-US" sz="1400" spc="-1" strike="noStrike">
                <a:solidFill>
                  <a:srgbClr val="ffffff"/>
                </a:solidFill>
                <a:latin typeface="Arial"/>
                <a:ea typeface="Arial"/>
              </a:rPr>
              <a:t>  </a:t>
            </a:r>
            <a:endParaRPr b="0" lang="en-US" sz="1400" spc="-1" strike="noStrike">
              <a:latin typeface="Arial"/>
            </a:endParaRPr>
          </a:p>
          <a:p>
            <a:pPr>
              <a:lnSpc>
                <a:spcPct val="7000"/>
              </a:lnSpc>
              <a:spcBef>
                <a:spcPts val="1199"/>
              </a:spcBef>
            </a:pPr>
            <a:endParaRPr b="0" lang="en-US" sz="1400" spc="-1" strike="noStrike">
              <a:latin typeface="Arial"/>
            </a:endParaRPr>
          </a:p>
          <a:p>
            <a:pPr>
              <a:lnSpc>
                <a:spcPct val="7000"/>
              </a:lnSpc>
              <a:spcBef>
                <a:spcPts val="1199"/>
              </a:spcBef>
            </a:pPr>
            <a:r>
              <a:rPr b="1" i="1" lang="en-US" sz="1400" spc="-1" strike="noStrike">
                <a:solidFill>
                  <a:srgbClr val="ffffff"/>
                </a:solidFill>
                <a:latin typeface="Arial"/>
                <a:ea typeface="Arial"/>
              </a:rPr>
              <a:t>DrawCase event</a:t>
            </a:r>
            <a:endParaRPr b="0" lang="en-US" sz="1400" spc="-1" strike="noStrike">
              <a:latin typeface="Arial"/>
            </a:endParaRPr>
          </a:p>
          <a:p>
            <a:pPr marL="457200" indent="-316440">
              <a:lnSpc>
                <a:spcPct val="115000"/>
              </a:lnSpc>
              <a:spcBef>
                <a:spcPts val="1199"/>
              </a:spcBef>
              <a:buClr>
                <a:srgbClr val="ffffff"/>
              </a:buClr>
              <a:buFont typeface="Arial"/>
              <a:buChar char="●"/>
            </a:pPr>
            <a:r>
              <a:rPr b="0" lang="en-US" sz="1400" spc="-1" strike="noStrike">
                <a:solidFill>
                  <a:srgbClr val="ffffff"/>
                </a:solidFill>
                <a:latin typeface="Arial"/>
                <a:ea typeface="Arial"/>
              </a:rPr>
              <a:t>Receive a drawcase event after a client’s move</a:t>
            </a:r>
            <a:endParaRPr b="0" lang="en-US" sz="1400" spc="-1" strike="noStrike">
              <a:latin typeface="Arial"/>
            </a:endParaRPr>
          </a:p>
          <a:p>
            <a:pPr marL="457200" indent="-316440">
              <a:lnSpc>
                <a:spcPct val="115000"/>
              </a:lnSpc>
              <a:buClr>
                <a:srgbClr val="ffffff"/>
              </a:buClr>
              <a:buFont typeface="Arial"/>
              <a:buChar char="●"/>
            </a:pPr>
            <a:r>
              <a:rPr b="0" lang="en-US" sz="1400" spc="-1" strike="noStrike">
                <a:solidFill>
                  <a:srgbClr val="ffffff"/>
                </a:solidFill>
                <a:latin typeface="Arial"/>
                <a:ea typeface="Arial"/>
              </a:rPr>
              <a:t>Inform both of them for the draw result</a:t>
            </a:r>
            <a:endParaRPr b="0" lang="en-US" sz="1400" spc="-1" strike="noStrike">
              <a:latin typeface="Arial"/>
            </a:endParaRPr>
          </a:p>
          <a:p>
            <a:pPr marL="457200" indent="-316440">
              <a:lnSpc>
                <a:spcPct val="115000"/>
              </a:lnSpc>
              <a:buClr>
                <a:srgbClr val="ffffff"/>
              </a:buClr>
              <a:buFont typeface="Arial"/>
              <a:buChar char="●"/>
            </a:pPr>
            <a:r>
              <a:rPr b="0" lang="en-US" sz="1400" spc="-1" strike="noStrike">
                <a:solidFill>
                  <a:srgbClr val="ffffff"/>
                </a:solidFill>
                <a:latin typeface="Arial"/>
                <a:ea typeface="Arial"/>
              </a:rPr>
              <a:t>Send the result to the Game Master and delete the game from Mongo</a:t>
            </a:r>
            <a:endParaRPr b="0" lang="en-US" sz="1400" spc="-1" strike="noStrike">
              <a:latin typeface="Arial"/>
            </a:endParaRPr>
          </a:p>
          <a:p>
            <a:pPr marL="457200" indent="-227520">
              <a:lnSpc>
                <a:spcPct val="115000"/>
              </a:lnSpc>
            </a:pPr>
            <a:endParaRPr b="0" lang="en-US" sz="1400" spc="-1" strike="noStrike">
              <a:latin typeface="Arial"/>
            </a:endParaRPr>
          </a:p>
          <a:p>
            <a:pPr>
              <a:lnSpc>
                <a:spcPct val="7000"/>
              </a:lnSpc>
              <a:spcBef>
                <a:spcPts val="1199"/>
              </a:spcBef>
            </a:pPr>
            <a:r>
              <a:rPr b="1" i="1" lang="en-US" sz="1400" spc="-1" strike="noStrike">
                <a:solidFill>
                  <a:srgbClr val="ffffff"/>
                </a:solidFill>
                <a:latin typeface="Arial"/>
                <a:ea typeface="Arial"/>
              </a:rPr>
              <a:t>Disconnect event</a:t>
            </a:r>
            <a:endParaRPr b="0" lang="en-US" sz="1400" spc="-1" strike="noStrike">
              <a:latin typeface="Arial"/>
            </a:endParaRPr>
          </a:p>
          <a:p>
            <a:pPr marL="457200" indent="-316440">
              <a:lnSpc>
                <a:spcPct val="115000"/>
              </a:lnSpc>
              <a:spcBef>
                <a:spcPts val="1199"/>
              </a:spcBef>
              <a:buClr>
                <a:srgbClr val="ffffff"/>
              </a:buClr>
              <a:buFont typeface="Arial"/>
              <a:buChar char="●"/>
            </a:pPr>
            <a:r>
              <a:rPr b="0" lang="en-US" sz="1400" spc="-1" strike="noStrike">
                <a:solidFill>
                  <a:srgbClr val="ffffff"/>
                </a:solidFill>
                <a:latin typeface="Arial"/>
                <a:ea typeface="Arial"/>
              </a:rPr>
              <a:t>Receive an event of a client disconnect</a:t>
            </a:r>
            <a:endParaRPr b="0" lang="en-US" sz="1400" spc="-1" strike="noStrike">
              <a:latin typeface="Arial"/>
            </a:endParaRPr>
          </a:p>
          <a:p>
            <a:pPr marL="457200" indent="-316440">
              <a:lnSpc>
                <a:spcPct val="115000"/>
              </a:lnSpc>
              <a:buClr>
                <a:srgbClr val="ffffff"/>
              </a:buClr>
              <a:buFont typeface="Arial"/>
              <a:buChar char="●"/>
            </a:pPr>
            <a:r>
              <a:rPr b="0" lang="en-US" sz="1400" spc="-1" strike="noStrike">
                <a:solidFill>
                  <a:srgbClr val="ffffff"/>
                </a:solidFill>
                <a:latin typeface="Arial"/>
                <a:ea typeface="Arial"/>
              </a:rPr>
              <a:t>If there is another one in the same match inform him that the other client left the game and disconnect him</a:t>
            </a:r>
            <a:endParaRPr b="0" lang="en-US" sz="1400" spc="-1" strike="noStrike">
              <a:latin typeface="Arial"/>
            </a:endParaRPr>
          </a:p>
          <a:p>
            <a:pPr marL="457200" indent="-316440">
              <a:lnSpc>
                <a:spcPct val="115000"/>
              </a:lnSpc>
              <a:buClr>
                <a:srgbClr val="ffffff"/>
              </a:buClr>
              <a:buFont typeface="Arial"/>
              <a:buChar char="●"/>
            </a:pPr>
            <a:r>
              <a:rPr b="0" lang="en-US" sz="1400" spc="-1" strike="noStrike">
                <a:solidFill>
                  <a:srgbClr val="ffffff"/>
                </a:solidFill>
                <a:latin typeface="Arial"/>
                <a:ea typeface="Arial"/>
              </a:rPr>
              <a:t>Delete the game from Mongo</a:t>
            </a:r>
            <a:endParaRPr b="0" lang="en-US" sz="1400" spc="-1" strike="noStrike">
              <a:latin typeface="Arial"/>
            </a:endParaRPr>
          </a:p>
          <a:p>
            <a:pPr>
              <a:lnSpc>
                <a:spcPct val="7000"/>
              </a:lnSpc>
              <a:spcBef>
                <a:spcPts val="1199"/>
              </a:spcBef>
            </a:pPr>
            <a:endParaRPr b="0" lang="en-US" sz="1400" spc="-1" strike="noStrike">
              <a:latin typeface="Arial"/>
            </a:endParaRPr>
          </a:p>
          <a:p>
            <a:pPr>
              <a:lnSpc>
                <a:spcPct val="7000"/>
              </a:lnSpc>
              <a:spcBef>
                <a:spcPts val="1199"/>
              </a:spcBef>
            </a:pPr>
            <a:endParaRPr b="0" lang="en-US" sz="1400" spc="-1" strike="noStrike">
              <a:latin typeface="Arial"/>
            </a:endParaRPr>
          </a:p>
          <a:p>
            <a:pPr>
              <a:lnSpc>
                <a:spcPct val="115000"/>
              </a:lnSpc>
              <a:spcBef>
                <a:spcPts val="1199"/>
              </a:spcBef>
            </a:pPr>
            <a:endParaRPr b="0" lang="en-US" sz="1400" spc="-1" strike="noStrike">
              <a:latin typeface="Arial"/>
            </a:endParaRPr>
          </a:p>
          <a:p>
            <a:pPr marL="457200">
              <a:lnSpc>
                <a:spcPct val="115000"/>
              </a:lnSpc>
              <a:spcBef>
                <a:spcPts val="1199"/>
              </a:spcBef>
            </a:pPr>
            <a:endParaRPr b="0" lang="en-US" sz="1400" spc="-1" strike="noStrike">
              <a:latin typeface="Arial"/>
            </a:endParaRPr>
          </a:p>
        </p:txBody>
      </p:sp>
      <p:sp>
        <p:nvSpPr>
          <p:cNvPr id="64" name="CustomShape 2"/>
          <p:cNvSpPr/>
          <p:nvPr/>
        </p:nvSpPr>
        <p:spPr>
          <a:xfrm>
            <a:off x="117360" y="-18360"/>
            <a:ext cx="2792520" cy="57348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PlayMaster service</a:t>
            </a:r>
            <a:endParaRPr b="0" lang="en-US" sz="19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CustomShape 1"/>
          <p:cNvSpPr/>
          <p:nvPr/>
        </p:nvSpPr>
        <p:spPr>
          <a:xfrm>
            <a:off x="117360" y="91440"/>
            <a:ext cx="8889120" cy="4986000"/>
          </a:xfrm>
          <a:prstGeom prst="rect">
            <a:avLst/>
          </a:prstGeom>
          <a:noFill/>
          <a:ln>
            <a:noFill/>
          </a:ln>
        </p:spPr>
        <p:style>
          <a:lnRef idx="0"/>
          <a:fillRef idx="0"/>
          <a:effectRef idx="0"/>
          <a:fontRef idx="minor"/>
        </p:style>
      </p:sp>
      <p:sp>
        <p:nvSpPr>
          <p:cNvPr id="66" name="CustomShape 2"/>
          <p:cNvSpPr/>
          <p:nvPr/>
        </p:nvSpPr>
        <p:spPr>
          <a:xfrm>
            <a:off x="210960" y="69480"/>
            <a:ext cx="2792520" cy="57348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GameMaster service</a:t>
            </a:r>
            <a:endParaRPr b="0" lang="en-US" sz="1900" spc="-1" strike="noStrike">
              <a:latin typeface="Arial"/>
            </a:endParaRPr>
          </a:p>
        </p:txBody>
      </p:sp>
      <p:pic>
        <p:nvPicPr>
          <p:cNvPr id="67" name="Google Shape;133;p12" descr=""/>
          <p:cNvPicPr/>
          <p:nvPr/>
        </p:nvPicPr>
        <p:blipFill>
          <a:blip r:embed="rId1"/>
          <a:stretch/>
        </p:blipFill>
        <p:spPr>
          <a:xfrm>
            <a:off x="811440" y="674640"/>
            <a:ext cx="8282160" cy="443736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CustomShape 1"/>
          <p:cNvSpPr/>
          <p:nvPr/>
        </p:nvSpPr>
        <p:spPr>
          <a:xfrm>
            <a:off x="117360" y="91440"/>
            <a:ext cx="8889120" cy="4986000"/>
          </a:xfrm>
          <a:prstGeom prst="rect">
            <a:avLst/>
          </a:prstGeom>
          <a:noFill/>
          <a:ln>
            <a:noFill/>
          </a:ln>
        </p:spPr>
        <p:style>
          <a:lnRef idx="0"/>
          <a:fillRef idx="0"/>
          <a:effectRef idx="0"/>
          <a:fontRef idx="minor"/>
        </p:style>
      </p:sp>
      <p:sp>
        <p:nvSpPr>
          <p:cNvPr id="69" name="CustomShape 2"/>
          <p:cNvSpPr/>
          <p:nvPr/>
        </p:nvSpPr>
        <p:spPr>
          <a:xfrm>
            <a:off x="210960" y="69480"/>
            <a:ext cx="2792520" cy="57348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GameMaster service</a:t>
            </a:r>
            <a:endParaRPr b="0" lang="en-US" sz="1900" spc="-1" strike="noStrike">
              <a:latin typeface="Arial"/>
            </a:endParaRPr>
          </a:p>
        </p:txBody>
      </p:sp>
      <p:pic>
        <p:nvPicPr>
          <p:cNvPr id="70" name="Google Shape;140;p13" descr=""/>
          <p:cNvPicPr/>
          <p:nvPr/>
        </p:nvPicPr>
        <p:blipFill>
          <a:blip r:embed="rId1"/>
          <a:stretch/>
        </p:blipFill>
        <p:spPr>
          <a:xfrm>
            <a:off x="1332720" y="567720"/>
            <a:ext cx="7822080" cy="476712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CustomShape 1"/>
          <p:cNvSpPr/>
          <p:nvPr/>
        </p:nvSpPr>
        <p:spPr>
          <a:xfrm>
            <a:off x="117360" y="91440"/>
            <a:ext cx="8889120" cy="4986000"/>
          </a:xfrm>
          <a:prstGeom prst="rect">
            <a:avLst/>
          </a:prstGeom>
          <a:noFill/>
          <a:ln>
            <a:noFill/>
          </a:ln>
        </p:spPr>
        <p:style>
          <a:lnRef idx="0"/>
          <a:fillRef idx="0"/>
          <a:effectRef idx="0"/>
          <a:fontRef idx="minor"/>
        </p:style>
      </p:sp>
      <p:sp>
        <p:nvSpPr>
          <p:cNvPr id="72" name="CustomShape 2"/>
          <p:cNvSpPr/>
          <p:nvPr/>
        </p:nvSpPr>
        <p:spPr>
          <a:xfrm>
            <a:off x="210960" y="69480"/>
            <a:ext cx="2792520" cy="57348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GameMaster service</a:t>
            </a:r>
            <a:endParaRPr b="0" lang="en-US" sz="1900" spc="-1" strike="noStrike">
              <a:latin typeface="Arial"/>
            </a:endParaRPr>
          </a:p>
        </p:txBody>
      </p:sp>
      <p:pic>
        <p:nvPicPr>
          <p:cNvPr id="73" name="Google Shape;147;p14" descr=""/>
          <p:cNvPicPr/>
          <p:nvPr/>
        </p:nvPicPr>
        <p:blipFill>
          <a:blip r:embed="rId1"/>
          <a:stretch/>
        </p:blipFill>
        <p:spPr>
          <a:xfrm>
            <a:off x="1235160" y="666720"/>
            <a:ext cx="7847640" cy="445284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117360" y="91440"/>
            <a:ext cx="8889120" cy="4986000"/>
          </a:xfrm>
          <a:prstGeom prst="rect">
            <a:avLst/>
          </a:prstGeom>
          <a:noFill/>
          <a:ln>
            <a:noFill/>
          </a:ln>
        </p:spPr>
        <p:style>
          <a:lnRef idx="0"/>
          <a:fillRef idx="0"/>
          <a:effectRef idx="0"/>
          <a:fontRef idx="minor"/>
        </p:style>
      </p:sp>
      <p:sp>
        <p:nvSpPr>
          <p:cNvPr id="75" name="CustomShape 2"/>
          <p:cNvSpPr/>
          <p:nvPr/>
        </p:nvSpPr>
        <p:spPr>
          <a:xfrm>
            <a:off x="210960" y="69480"/>
            <a:ext cx="2792520" cy="57348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GameMaster service</a:t>
            </a:r>
            <a:endParaRPr b="0" lang="en-US" sz="1900" spc="-1" strike="noStrike">
              <a:latin typeface="Arial"/>
            </a:endParaRPr>
          </a:p>
        </p:txBody>
      </p:sp>
      <p:pic>
        <p:nvPicPr>
          <p:cNvPr id="76" name="Google Shape;154;p15" descr=""/>
          <p:cNvPicPr/>
          <p:nvPr/>
        </p:nvPicPr>
        <p:blipFill>
          <a:blip r:embed="rId1"/>
          <a:stretch/>
        </p:blipFill>
        <p:spPr>
          <a:xfrm>
            <a:off x="1380960" y="588960"/>
            <a:ext cx="7752600" cy="458280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117360" y="91440"/>
            <a:ext cx="8889120" cy="4986000"/>
          </a:xfrm>
          <a:prstGeom prst="rect">
            <a:avLst/>
          </a:prstGeom>
          <a:noFill/>
          <a:ln>
            <a:noFill/>
          </a:ln>
        </p:spPr>
        <p:style>
          <a:lnRef idx="0"/>
          <a:fillRef idx="0"/>
          <a:effectRef idx="0"/>
          <a:fontRef idx="minor"/>
        </p:style>
      </p:sp>
      <p:sp>
        <p:nvSpPr>
          <p:cNvPr id="78" name="CustomShape 2"/>
          <p:cNvSpPr/>
          <p:nvPr/>
        </p:nvSpPr>
        <p:spPr>
          <a:xfrm>
            <a:off x="210960" y="69480"/>
            <a:ext cx="2792520" cy="57348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GameMaster service</a:t>
            </a:r>
            <a:endParaRPr b="0" lang="en-US" sz="1900" spc="-1" strike="noStrike">
              <a:latin typeface="Arial"/>
            </a:endParaRPr>
          </a:p>
        </p:txBody>
      </p:sp>
      <p:pic>
        <p:nvPicPr>
          <p:cNvPr id="79" name="Google Shape;161;p16" descr=""/>
          <p:cNvPicPr/>
          <p:nvPr/>
        </p:nvPicPr>
        <p:blipFill>
          <a:blip r:embed="rId1"/>
          <a:stretch/>
        </p:blipFill>
        <p:spPr>
          <a:xfrm>
            <a:off x="1162080" y="648360"/>
            <a:ext cx="7975080" cy="448128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17360" y="91440"/>
            <a:ext cx="8889120" cy="4986000"/>
          </a:xfrm>
          <a:prstGeom prst="rect">
            <a:avLst/>
          </a:prstGeom>
          <a:noFill/>
          <a:ln>
            <a:noFill/>
          </a:ln>
        </p:spPr>
        <p:style>
          <a:lnRef idx="0"/>
          <a:fillRef idx="0"/>
          <a:effectRef idx="0"/>
          <a:fontRef idx="minor"/>
        </p:style>
      </p:sp>
      <p:sp>
        <p:nvSpPr>
          <p:cNvPr id="81" name="CustomShape 2"/>
          <p:cNvSpPr/>
          <p:nvPr/>
        </p:nvSpPr>
        <p:spPr>
          <a:xfrm>
            <a:off x="210960" y="69480"/>
            <a:ext cx="2792520" cy="57348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GameMaster service</a:t>
            </a:r>
            <a:endParaRPr b="0" lang="en-US" sz="1900" spc="-1" strike="noStrike">
              <a:latin typeface="Arial"/>
            </a:endParaRPr>
          </a:p>
        </p:txBody>
      </p:sp>
      <p:pic>
        <p:nvPicPr>
          <p:cNvPr id="82" name="Google Shape;168;p17" descr=""/>
          <p:cNvPicPr/>
          <p:nvPr/>
        </p:nvPicPr>
        <p:blipFill>
          <a:blip r:embed="rId1"/>
          <a:stretch/>
        </p:blipFill>
        <p:spPr>
          <a:xfrm>
            <a:off x="452520" y="763560"/>
            <a:ext cx="8238960" cy="361656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117360" y="91440"/>
            <a:ext cx="8889120" cy="4986000"/>
          </a:xfrm>
          <a:prstGeom prst="rect">
            <a:avLst/>
          </a:prstGeom>
          <a:noFill/>
          <a:ln>
            <a:noFill/>
          </a:ln>
        </p:spPr>
        <p:style>
          <a:lnRef idx="0"/>
          <a:fillRef idx="0"/>
          <a:effectRef idx="0"/>
          <a:fontRef idx="minor"/>
        </p:style>
      </p:sp>
      <p:sp>
        <p:nvSpPr>
          <p:cNvPr id="84" name="CustomShape 2"/>
          <p:cNvSpPr/>
          <p:nvPr/>
        </p:nvSpPr>
        <p:spPr>
          <a:xfrm>
            <a:off x="210960" y="69480"/>
            <a:ext cx="8733600" cy="483840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Zookeeper (fault tolerance?)</a:t>
            </a:r>
            <a:endParaRPr b="0" lang="en-US" sz="1900" spc="-1" strike="noStrike">
              <a:latin typeface="Arial"/>
            </a:endParaRPr>
          </a:p>
          <a:p>
            <a:pPr>
              <a:lnSpc>
                <a:spcPct val="100000"/>
              </a:lnSpc>
            </a:pPr>
            <a:endParaRPr b="0" lang="en-US" sz="1900" spc="-1" strike="noStrike">
              <a:latin typeface="Arial"/>
            </a:endParaRPr>
          </a:p>
          <a:p>
            <a:pPr marL="457200" indent="-316440">
              <a:lnSpc>
                <a:spcPct val="100000"/>
              </a:lnSpc>
              <a:buClr>
                <a:srgbClr val="ffffff"/>
              </a:buClr>
              <a:buFont typeface="Arial"/>
              <a:buChar char="●"/>
            </a:pPr>
            <a:r>
              <a:rPr b="0" lang="en-US" sz="1400" spc="-1" strike="noStrike">
                <a:solidFill>
                  <a:srgbClr val="ffffff"/>
                </a:solidFill>
                <a:latin typeface="Arial"/>
                <a:ea typeface="Arial"/>
              </a:rPr>
              <a:t>We deployed 3 Zookeeper servers</a:t>
            </a:r>
            <a:endParaRPr b="0" lang="en-US" sz="1400" spc="-1" strike="noStrike">
              <a:latin typeface="Arial"/>
            </a:endParaRPr>
          </a:p>
          <a:p>
            <a:pPr marL="457200">
              <a:lnSpc>
                <a:spcPct val="100000"/>
              </a:lnSpc>
            </a:pPr>
            <a:endParaRPr b="0" lang="en-US" sz="1400" spc="-1" strike="noStrike">
              <a:latin typeface="Arial"/>
            </a:endParaRPr>
          </a:p>
          <a:p>
            <a:pPr marL="457200" indent="-316440">
              <a:lnSpc>
                <a:spcPct val="100000"/>
              </a:lnSpc>
              <a:buClr>
                <a:srgbClr val="ffffff"/>
              </a:buClr>
              <a:buFont typeface="Arial"/>
              <a:buChar char="●"/>
            </a:pPr>
            <a:r>
              <a:rPr b="0" lang="en-US" sz="1400" spc="-1" strike="noStrike">
                <a:solidFill>
                  <a:srgbClr val="ffffff"/>
                </a:solidFill>
                <a:latin typeface="Arial"/>
                <a:ea typeface="Arial"/>
              </a:rPr>
              <a:t>We register every service (Authentication, PlayMaster, GameMaster) as a znode successfully</a:t>
            </a:r>
            <a:endParaRPr b="0" lang="en-US" sz="1400" spc="-1" strike="noStrike">
              <a:latin typeface="Arial"/>
            </a:endParaRPr>
          </a:p>
          <a:p>
            <a:pPr marL="457200" indent="-227520">
              <a:lnSpc>
                <a:spcPct val="100000"/>
              </a:lnSpc>
            </a:pPr>
            <a:endParaRPr b="0" lang="en-US" sz="1400" spc="-1" strike="noStrike">
              <a:latin typeface="Arial"/>
            </a:endParaRPr>
          </a:p>
          <a:p>
            <a:pPr marL="457200" indent="-316440">
              <a:lnSpc>
                <a:spcPct val="100000"/>
              </a:lnSpc>
              <a:buClr>
                <a:srgbClr val="ffffff"/>
              </a:buClr>
              <a:buFont typeface="Arial"/>
              <a:buChar char="●"/>
            </a:pPr>
            <a:r>
              <a:rPr b="0" lang="en-US" sz="1400" spc="-1" strike="noStrike">
                <a:solidFill>
                  <a:srgbClr val="ffffff"/>
                </a:solidFill>
                <a:latin typeface="Arial"/>
                <a:ea typeface="Arial"/>
              </a:rPr>
              <a:t>Unfortunately, we didn’t manage to succeed fault tolerance</a:t>
            </a:r>
            <a:endParaRPr b="0" lang="en-US" sz="1400" spc="-1" strike="noStrike">
              <a:latin typeface="Arial"/>
            </a:endParaRPr>
          </a:p>
          <a:p>
            <a:pPr marL="457200">
              <a:lnSpc>
                <a:spcPct val="100000"/>
              </a:lnSpc>
            </a:pPr>
            <a:endParaRPr b="0" lang="en-US" sz="1400" spc="-1" strike="noStrike">
              <a:latin typeface="Arial"/>
            </a:endParaRPr>
          </a:p>
          <a:p>
            <a:pPr marL="457200" indent="-316440">
              <a:lnSpc>
                <a:spcPct val="100000"/>
              </a:lnSpc>
              <a:buClr>
                <a:srgbClr val="ffffff"/>
              </a:buClr>
              <a:buFont typeface="Arial"/>
              <a:buChar char="●"/>
            </a:pPr>
            <a:r>
              <a:rPr b="0" lang="en-US" sz="1400" spc="-1" strike="noStrike">
                <a:solidFill>
                  <a:srgbClr val="ffffff"/>
                </a:solidFill>
                <a:latin typeface="Arial"/>
                <a:ea typeface="Arial"/>
              </a:rPr>
              <a:t>That’s because we didn’t accomplish state migration </a:t>
            </a:r>
            <a:endParaRPr b="0" lang="en-US" sz="1400" spc="-1" strike="noStrike">
              <a:latin typeface="Arial"/>
            </a:endParaRPr>
          </a:p>
          <a:p>
            <a:pPr marL="457200">
              <a:lnSpc>
                <a:spcPct val="100000"/>
              </a:lnSpc>
            </a:pPr>
            <a:endParaRPr b="0" lang="en-US" sz="1400" spc="-1" strike="noStrike">
              <a:latin typeface="Arial"/>
            </a:endParaRPr>
          </a:p>
          <a:p>
            <a:pPr marL="457200" indent="-316440">
              <a:lnSpc>
                <a:spcPct val="100000"/>
              </a:lnSpc>
              <a:buClr>
                <a:srgbClr val="ffffff"/>
              </a:buClr>
              <a:buFont typeface="Arial"/>
              <a:buChar char="●"/>
            </a:pPr>
            <a:r>
              <a:rPr b="0" lang="en-US" sz="1400" spc="-1" strike="noStrike">
                <a:solidFill>
                  <a:srgbClr val="ffffff"/>
                </a:solidFill>
                <a:latin typeface="Arial"/>
                <a:ea typeface="Arial"/>
              </a:rPr>
              <a:t>It is the only weakness of our system </a:t>
            </a:r>
            <a:endParaRPr b="0" lang="en-US" sz="1400" spc="-1" strike="noStrike">
              <a:latin typeface="Arial"/>
            </a:endParaRPr>
          </a:p>
          <a:p>
            <a:pPr marL="457200">
              <a:lnSpc>
                <a:spcPct val="100000"/>
              </a:lnSpc>
            </a:pPr>
            <a:endParaRPr b="0" lang="en-US" sz="1400" spc="-1" strike="noStrike">
              <a:latin typeface="Arial"/>
            </a:endParaRPr>
          </a:p>
          <a:p>
            <a:pPr marL="457200" indent="-316440">
              <a:lnSpc>
                <a:spcPct val="100000"/>
              </a:lnSpc>
              <a:buClr>
                <a:srgbClr val="ffffff"/>
              </a:buClr>
              <a:buFont typeface="Arial"/>
              <a:buChar char="●"/>
            </a:pPr>
            <a:r>
              <a:rPr b="0" lang="en-US" sz="1400" spc="-1" strike="noStrike">
                <a:solidFill>
                  <a:srgbClr val="ffffff"/>
                </a:solidFill>
                <a:latin typeface="Arial"/>
                <a:ea typeface="Arial"/>
              </a:rPr>
              <a:t>It could be solved by Docker Swarm </a:t>
            </a:r>
            <a:endParaRPr b="0" lang="en-US" sz="1400" spc="-1" strike="noStrike">
              <a:latin typeface="Arial"/>
            </a:endParaRPr>
          </a:p>
          <a:p>
            <a:pPr marL="457200">
              <a:lnSpc>
                <a:spcPct val="100000"/>
              </a:lnSpc>
            </a:pPr>
            <a:endParaRPr b="0" lang="en-US" sz="1400" spc="-1" strike="noStrike">
              <a:latin typeface="Arial"/>
            </a:endParaRPr>
          </a:p>
          <a:p>
            <a:pPr marL="457200" indent="-316440">
              <a:lnSpc>
                <a:spcPct val="100000"/>
              </a:lnSpc>
              <a:buClr>
                <a:srgbClr val="ffffff"/>
              </a:buClr>
              <a:buFont typeface="Arial"/>
              <a:buChar char="●"/>
            </a:pPr>
            <a:r>
              <a:rPr b="0" lang="en-US" sz="1400" spc="-1" strike="noStrike">
                <a:solidFill>
                  <a:srgbClr val="ffffff"/>
                </a:solidFill>
                <a:latin typeface="Arial"/>
                <a:ea typeface="Arial"/>
              </a:rPr>
              <a:t>Use of many container replicas for every service</a:t>
            </a:r>
            <a:endParaRPr b="0" lang="en-US" sz="1400" spc="-1" strike="noStrike">
              <a:latin typeface="Arial"/>
            </a:endParaRPr>
          </a:p>
          <a:p>
            <a:pPr>
              <a:lnSpc>
                <a:spcPct val="100000"/>
              </a:lnSpc>
            </a:pPr>
            <a:r>
              <a:rPr b="0" lang="en-US" sz="1400" spc="-1" strike="noStrike">
                <a:solidFill>
                  <a:srgbClr val="ffffff"/>
                </a:solidFill>
                <a:latin typeface="Arial"/>
                <a:ea typeface="Arial"/>
              </a:rPr>
              <a:t>	</a:t>
            </a:r>
            <a:r>
              <a:rPr b="0" lang="en-US" sz="1400" spc="-1" strike="noStrike">
                <a:solidFill>
                  <a:srgbClr val="ffffff"/>
                </a:solidFill>
                <a:latin typeface="Arial"/>
                <a:ea typeface="Arial"/>
              </a:rPr>
              <a:t>deployed on multiple nodes</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p:txBody>
      </p:sp>
      <p:pic>
        <p:nvPicPr>
          <p:cNvPr id="85" name="Google Shape;175;g89d4aee6b0_0_0" descr=""/>
          <p:cNvPicPr/>
          <p:nvPr/>
        </p:nvPicPr>
        <p:blipFill>
          <a:blip r:embed="rId1"/>
          <a:stretch/>
        </p:blipFill>
        <p:spPr>
          <a:xfrm>
            <a:off x="4739760" y="2676600"/>
            <a:ext cx="4285440" cy="231732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 name="Google Shape;180;p18" descr=""/>
          <p:cNvPicPr/>
          <p:nvPr/>
        </p:nvPicPr>
        <p:blipFill>
          <a:blip r:embed="rId1"/>
          <a:stretch/>
        </p:blipFill>
        <p:spPr>
          <a:xfrm>
            <a:off x="91440" y="274320"/>
            <a:ext cx="8943480" cy="455688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173160" y="147240"/>
            <a:ext cx="3575520" cy="4829760"/>
          </a:xfrm>
          <a:prstGeom prst="rect">
            <a:avLst/>
          </a:prstGeom>
          <a:noFill/>
          <a:ln>
            <a:noFill/>
          </a:ln>
        </p:spPr>
        <p:style>
          <a:lnRef idx="0"/>
          <a:fillRef idx="0"/>
          <a:effectRef idx="0"/>
          <a:fontRef idx="minor"/>
        </p:style>
        <p:txBody>
          <a:bodyPr lIns="90000" rIns="90000" tIns="91440" bIns="91440"/>
          <a:p>
            <a:pPr>
              <a:lnSpc>
                <a:spcPct val="100000"/>
              </a:lnSpc>
            </a:pPr>
            <a:r>
              <a:rPr b="1" lang="en-US" sz="1600" spc="-1" strike="noStrike" u="sng">
                <a:solidFill>
                  <a:srgbClr val="ffffff"/>
                </a:solidFill>
                <a:uFillTx/>
                <a:latin typeface="Arial"/>
                <a:ea typeface="Arial"/>
              </a:rPr>
              <a:t>Tools, frameworks and libraries</a:t>
            </a:r>
            <a:endParaRPr b="0" lang="en-US" sz="1600" spc="-1" strike="noStrike">
              <a:latin typeface="Arial"/>
            </a:endParaRPr>
          </a:p>
          <a:p>
            <a:pPr marL="457200">
              <a:lnSpc>
                <a:spcPct val="100000"/>
              </a:lnSpc>
            </a:pPr>
            <a:endParaRPr b="0" lang="en-US" sz="1600" spc="-1" strike="noStrike">
              <a:latin typeface="Arial"/>
            </a:endParaRPr>
          </a:p>
          <a:p>
            <a:pPr marL="457200" indent="-316440">
              <a:lnSpc>
                <a:spcPct val="100000"/>
              </a:lnSpc>
              <a:buClr>
                <a:srgbClr val="ffffff"/>
              </a:buClr>
              <a:buFont typeface="Arial"/>
              <a:buChar char="●"/>
            </a:pPr>
            <a:r>
              <a:rPr b="0" lang="en-US" sz="1400" spc="-1" strike="noStrike">
                <a:solidFill>
                  <a:srgbClr val="ffffff"/>
                </a:solidFill>
                <a:latin typeface="Arial"/>
                <a:ea typeface="Arial"/>
              </a:rPr>
              <a:t>Tools we used:</a:t>
            </a:r>
            <a:endParaRPr b="0" lang="en-US" sz="1400" spc="-1" strike="noStrike">
              <a:latin typeface="Arial"/>
            </a:endParaRPr>
          </a:p>
          <a:p>
            <a:pPr marL="457200">
              <a:lnSpc>
                <a:spcPct val="100000"/>
              </a:lnSpc>
            </a:pPr>
            <a:endParaRPr b="0" lang="en-US" sz="1400" spc="-1" strike="noStrike">
              <a:latin typeface="Arial"/>
            </a:endParaRPr>
          </a:p>
          <a:p>
            <a:pPr lvl="1" marL="914400" indent="-316440">
              <a:lnSpc>
                <a:spcPct val="100000"/>
              </a:lnSpc>
              <a:buClr>
                <a:srgbClr val="ffffff"/>
              </a:buClr>
              <a:buFont typeface="Arial"/>
              <a:buChar char="○"/>
            </a:pPr>
            <a:r>
              <a:rPr b="0" lang="en-US" sz="1400" spc="-1" strike="noStrike">
                <a:solidFill>
                  <a:srgbClr val="ffffff"/>
                </a:solidFill>
                <a:latin typeface="Arial"/>
                <a:ea typeface="Arial"/>
              </a:rPr>
              <a:t>Visual Studio Code, Sublime </a:t>
            </a:r>
            <a:endParaRPr b="0" lang="en-US" sz="1400" spc="-1" strike="noStrike">
              <a:latin typeface="Arial"/>
            </a:endParaRPr>
          </a:p>
          <a:p>
            <a:pPr marL="914400">
              <a:lnSpc>
                <a:spcPct val="100000"/>
              </a:lnSpc>
            </a:pPr>
            <a:endParaRPr b="0" lang="en-US" sz="1400" spc="-1" strike="noStrike">
              <a:latin typeface="Arial"/>
            </a:endParaRPr>
          </a:p>
          <a:p>
            <a:pPr lvl="1" marL="914400" indent="-316440">
              <a:lnSpc>
                <a:spcPct val="100000"/>
              </a:lnSpc>
              <a:buClr>
                <a:srgbClr val="ffffff"/>
              </a:buClr>
              <a:buFont typeface="Arial"/>
              <a:buChar char="○"/>
            </a:pPr>
            <a:r>
              <a:rPr b="0" lang="en-US" sz="1400" spc="-1" strike="noStrike">
                <a:solidFill>
                  <a:srgbClr val="ffffff"/>
                </a:solidFill>
                <a:latin typeface="Arial"/>
                <a:ea typeface="Arial"/>
              </a:rPr>
              <a:t>phpMyAdmin</a:t>
            </a:r>
            <a:endParaRPr b="0" lang="en-US" sz="1400" spc="-1" strike="noStrike">
              <a:latin typeface="Arial"/>
            </a:endParaRPr>
          </a:p>
          <a:p>
            <a:pPr marL="914400">
              <a:lnSpc>
                <a:spcPct val="100000"/>
              </a:lnSpc>
            </a:pPr>
            <a:endParaRPr b="0" lang="en-US" sz="1400" spc="-1" strike="noStrike">
              <a:latin typeface="Arial"/>
            </a:endParaRPr>
          </a:p>
          <a:p>
            <a:pPr lvl="1" marL="914400" indent="-316440">
              <a:lnSpc>
                <a:spcPct val="100000"/>
              </a:lnSpc>
              <a:buClr>
                <a:srgbClr val="ffffff"/>
              </a:buClr>
              <a:buFont typeface="Arial"/>
              <a:buChar char="○"/>
            </a:pPr>
            <a:r>
              <a:rPr b="0" lang="en-US" sz="1400" spc="-1" strike="noStrike">
                <a:solidFill>
                  <a:srgbClr val="ffffff"/>
                </a:solidFill>
                <a:latin typeface="Arial"/>
                <a:ea typeface="Arial"/>
              </a:rPr>
              <a:t>Postman</a:t>
            </a:r>
            <a:endParaRPr b="0" lang="en-US" sz="1400" spc="-1" strike="noStrike">
              <a:latin typeface="Arial"/>
            </a:endParaRPr>
          </a:p>
          <a:p>
            <a:pPr marL="914400">
              <a:lnSpc>
                <a:spcPct val="100000"/>
              </a:lnSpc>
            </a:pPr>
            <a:endParaRPr b="0" lang="en-US" sz="1400" spc="-1" strike="noStrike">
              <a:latin typeface="Arial"/>
            </a:endParaRPr>
          </a:p>
          <a:p>
            <a:pPr lvl="1" marL="914400" indent="-316440">
              <a:lnSpc>
                <a:spcPct val="100000"/>
              </a:lnSpc>
              <a:buClr>
                <a:srgbClr val="ffffff"/>
              </a:buClr>
              <a:buFont typeface="Arial"/>
              <a:buChar char="○"/>
            </a:pPr>
            <a:r>
              <a:rPr b="0" lang="en-US" sz="1400" spc="-1" strike="noStrike">
                <a:solidFill>
                  <a:srgbClr val="ffffff"/>
                </a:solidFill>
                <a:latin typeface="Arial"/>
                <a:ea typeface="Arial"/>
              </a:rPr>
              <a:t>Docker </a:t>
            </a:r>
            <a:endParaRPr b="0" lang="en-US" sz="1400" spc="-1" strike="noStrike">
              <a:latin typeface="Arial"/>
            </a:endParaRPr>
          </a:p>
          <a:p>
            <a:pPr marL="914400" indent="-227520">
              <a:lnSpc>
                <a:spcPct val="100000"/>
              </a:lnSpc>
            </a:pPr>
            <a:endParaRPr b="0" lang="en-US" sz="1400" spc="-1" strike="noStrike">
              <a:latin typeface="Arial"/>
            </a:endParaRPr>
          </a:p>
          <a:p>
            <a:pPr lvl="1" marL="914400" indent="-316440">
              <a:lnSpc>
                <a:spcPct val="100000"/>
              </a:lnSpc>
              <a:buClr>
                <a:srgbClr val="ffffff"/>
              </a:buClr>
              <a:buFont typeface="Arial"/>
              <a:buChar char="○"/>
            </a:pPr>
            <a:r>
              <a:rPr b="0" lang="en-US" sz="1400" spc="-1" strike="noStrike">
                <a:solidFill>
                  <a:srgbClr val="ffffff"/>
                </a:solidFill>
                <a:latin typeface="Arial"/>
                <a:ea typeface="Arial"/>
              </a:rPr>
              <a:t>Docker Compose</a:t>
            </a:r>
            <a:endParaRPr b="0" lang="en-US" sz="1400" spc="-1" strike="noStrike">
              <a:latin typeface="Arial"/>
            </a:endParaRPr>
          </a:p>
          <a:p>
            <a:pPr marL="914400">
              <a:lnSpc>
                <a:spcPct val="100000"/>
              </a:lnSpc>
            </a:pPr>
            <a:endParaRPr b="0" lang="en-US" sz="1400" spc="-1" strike="noStrike">
              <a:latin typeface="Arial"/>
            </a:endParaRPr>
          </a:p>
          <a:p>
            <a:pPr lvl="1" marL="914400" indent="-316440">
              <a:lnSpc>
                <a:spcPct val="100000"/>
              </a:lnSpc>
              <a:buClr>
                <a:srgbClr val="ffffff"/>
              </a:buClr>
              <a:buFont typeface="Arial"/>
              <a:buChar char="○"/>
            </a:pPr>
            <a:r>
              <a:rPr b="0" lang="en-US" sz="1400" spc="-1" strike="noStrike">
                <a:solidFill>
                  <a:srgbClr val="ffffff"/>
                </a:solidFill>
                <a:latin typeface="Arial"/>
                <a:ea typeface="Arial"/>
              </a:rPr>
              <a:t>Mongo Express</a:t>
            </a:r>
            <a:endParaRPr b="0" lang="en-US" sz="1400" spc="-1" strike="noStrike">
              <a:latin typeface="Arial"/>
            </a:endParaRPr>
          </a:p>
          <a:p>
            <a:pPr marL="914400">
              <a:lnSpc>
                <a:spcPct val="100000"/>
              </a:lnSpc>
            </a:pPr>
            <a:endParaRPr b="0" lang="en-US" sz="1400" spc="-1" strike="noStrike">
              <a:latin typeface="Arial"/>
            </a:endParaRPr>
          </a:p>
          <a:p>
            <a:pPr marL="914400" indent="-227520">
              <a:lnSpc>
                <a:spcPct val="100000"/>
              </a:lnSpc>
            </a:pPr>
            <a:endParaRPr b="0" lang="en-US" sz="1400" spc="-1" strike="noStrike">
              <a:latin typeface="Arial"/>
            </a:endParaRPr>
          </a:p>
          <a:p>
            <a:pPr marL="914400" indent="-227520">
              <a:lnSpc>
                <a:spcPct val="100000"/>
              </a:lnSpc>
            </a:pP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p>
            <a:pPr marL="914400">
              <a:lnSpc>
                <a:spcPct val="100000"/>
              </a:lnSpc>
            </a:pPr>
            <a:endParaRPr b="0" lang="en-US" sz="1400" spc="-1" strike="noStrike">
              <a:latin typeface="Arial"/>
            </a:endParaRPr>
          </a:p>
        </p:txBody>
      </p:sp>
      <p:sp>
        <p:nvSpPr>
          <p:cNvPr id="41" name="CustomShape 2"/>
          <p:cNvSpPr/>
          <p:nvPr/>
        </p:nvSpPr>
        <p:spPr>
          <a:xfrm>
            <a:off x="3931920" y="143640"/>
            <a:ext cx="3575520" cy="4829760"/>
          </a:xfrm>
          <a:prstGeom prst="rect">
            <a:avLst/>
          </a:prstGeom>
          <a:noFill/>
          <a:ln>
            <a:noFill/>
          </a:ln>
        </p:spPr>
        <p:style>
          <a:lnRef idx="0"/>
          <a:fillRef idx="0"/>
          <a:effectRef idx="0"/>
          <a:fontRef idx="minor"/>
        </p:style>
        <p:txBody>
          <a:bodyPr lIns="90000" rIns="90000" tIns="91440" bIns="91440"/>
          <a:p>
            <a:pPr>
              <a:lnSpc>
                <a:spcPct val="100000"/>
              </a:lnSpc>
            </a:pPr>
            <a:endParaRPr b="0" lang="en-US" sz="1800" spc="-1" strike="noStrike">
              <a:latin typeface="Arial"/>
            </a:endParaRPr>
          </a:p>
          <a:p>
            <a:pPr marL="457200">
              <a:lnSpc>
                <a:spcPct val="100000"/>
              </a:lnSpc>
            </a:pPr>
            <a:endParaRPr b="0" lang="en-US" sz="1800" spc="-1" strike="noStrike">
              <a:latin typeface="Arial"/>
            </a:endParaRPr>
          </a:p>
          <a:p>
            <a:pPr marL="457200" indent="-202320">
              <a:lnSpc>
                <a:spcPct val="100000"/>
              </a:lnSpc>
            </a:pPr>
            <a:endParaRPr b="0" lang="en-US" sz="1800" spc="-1" strike="noStrike">
              <a:latin typeface="Arial"/>
            </a:endParaRPr>
          </a:p>
          <a:p>
            <a:pPr>
              <a:lnSpc>
                <a:spcPct val="100000"/>
              </a:lnSpc>
            </a:pPr>
            <a:endParaRPr b="0" lang="en-US" sz="1800" spc="-1" strike="noStrike">
              <a:latin typeface="Arial"/>
            </a:endParaRPr>
          </a:p>
          <a:p>
            <a:pPr lvl="1" marL="914400" indent="-316440">
              <a:lnSpc>
                <a:spcPct val="100000"/>
              </a:lnSpc>
              <a:buClr>
                <a:srgbClr val="ffffff"/>
              </a:buClr>
              <a:buFont typeface="Arial"/>
              <a:buChar char="○"/>
            </a:pPr>
            <a:r>
              <a:rPr b="0" lang="en-US" sz="1400" spc="-1" strike="noStrike">
                <a:solidFill>
                  <a:srgbClr val="ffffff"/>
                </a:solidFill>
                <a:latin typeface="Arial"/>
                <a:ea typeface="Arial"/>
              </a:rPr>
              <a:t>FileΖilla</a:t>
            </a:r>
            <a:endParaRPr b="0" lang="en-US" sz="1400" spc="-1" strike="noStrike">
              <a:latin typeface="Arial"/>
            </a:endParaRPr>
          </a:p>
          <a:p>
            <a:pPr marL="914400" indent="-227520">
              <a:lnSpc>
                <a:spcPct val="100000"/>
              </a:lnSpc>
            </a:pPr>
            <a:endParaRPr b="0" lang="en-US" sz="1400" spc="-1" strike="noStrike">
              <a:latin typeface="Arial"/>
            </a:endParaRPr>
          </a:p>
          <a:p>
            <a:pPr lvl="1" marL="914400" indent="-316440">
              <a:lnSpc>
                <a:spcPct val="100000"/>
              </a:lnSpc>
              <a:buClr>
                <a:srgbClr val="ffffff"/>
              </a:buClr>
              <a:buFont typeface="Arial"/>
              <a:buChar char="○"/>
            </a:pPr>
            <a:r>
              <a:rPr b="0" lang="en-US" sz="1400" spc="-1" strike="noStrike">
                <a:solidFill>
                  <a:srgbClr val="ffffff"/>
                </a:solidFill>
                <a:latin typeface="Arial"/>
                <a:ea typeface="Arial"/>
              </a:rPr>
              <a:t>Putty</a:t>
            </a:r>
            <a:endParaRPr b="0" lang="en-US" sz="1400" spc="-1" strike="noStrike">
              <a:latin typeface="Arial"/>
            </a:endParaRPr>
          </a:p>
          <a:p>
            <a:pPr marL="914400">
              <a:lnSpc>
                <a:spcPct val="100000"/>
              </a:lnSpc>
            </a:pPr>
            <a:endParaRPr b="0" lang="en-US" sz="1400" spc="-1" strike="noStrike">
              <a:latin typeface="Arial"/>
            </a:endParaRPr>
          </a:p>
          <a:p>
            <a:pPr lvl="1" marL="914400" indent="-316440">
              <a:lnSpc>
                <a:spcPct val="100000"/>
              </a:lnSpc>
              <a:buClr>
                <a:srgbClr val="ffffff"/>
              </a:buClr>
              <a:buFont typeface="Arial"/>
              <a:buChar char="○"/>
            </a:pPr>
            <a:r>
              <a:rPr b="0" lang="en-US" sz="1400" spc="-1" strike="noStrike">
                <a:solidFill>
                  <a:srgbClr val="ffffff"/>
                </a:solidFill>
                <a:latin typeface="Arial"/>
                <a:ea typeface="Arial"/>
              </a:rPr>
              <a:t>Git</a:t>
            </a:r>
            <a:endParaRPr b="0" lang="en-US" sz="1400" spc="-1" strike="noStrike">
              <a:latin typeface="Arial"/>
            </a:endParaRPr>
          </a:p>
          <a:p>
            <a:pPr marL="914400" indent="-227520">
              <a:lnSpc>
                <a:spcPct val="100000"/>
              </a:lnSpc>
            </a:pPr>
            <a:endParaRPr b="0" lang="en-US" sz="1400" spc="-1" strike="noStrike">
              <a:latin typeface="Arial"/>
            </a:endParaRPr>
          </a:p>
          <a:p>
            <a:pPr lvl="1" marL="914400" indent="-316440">
              <a:lnSpc>
                <a:spcPct val="100000"/>
              </a:lnSpc>
              <a:buClr>
                <a:srgbClr val="ffffff"/>
              </a:buClr>
              <a:buFont typeface="Arial"/>
              <a:buChar char="○"/>
            </a:pPr>
            <a:r>
              <a:rPr b="0" lang="en-US" sz="1400" spc="-1" strike="noStrike">
                <a:solidFill>
                  <a:srgbClr val="ffffff"/>
                </a:solidFill>
                <a:latin typeface="Arial"/>
                <a:ea typeface="Arial"/>
              </a:rPr>
              <a:t>Zookeeper</a:t>
            </a:r>
            <a:endParaRPr b="0" lang="en-US" sz="1400" spc="-1" strike="noStrike">
              <a:latin typeface="Arial"/>
            </a:endParaRPr>
          </a:p>
          <a:p>
            <a:pPr marL="914400" indent="-227520">
              <a:lnSpc>
                <a:spcPct val="100000"/>
              </a:lnSpc>
            </a:pPr>
            <a:endParaRPr b="0" lang="en-US" sz="1400" spc="-1" strike="noStrike">
              <a:latin typeface="Arial"/>
            </a:endParaRPr>
          </a:p>
          <a:p>
            <a:pPr lvl="1" marL="914400" indent="-316440">
              <a:lnSpc>
                <a:spcPct val="100000"/>
              </a:lnSpc>
              <a:buClr>
                <a:srgbClr val="ffffff"/>
              </a:buClr>
              <a:buFont typeface="Arial"/>
              <a:buChar char="○"/>
            </a:pPr>
            <a:r>
              <a:rPr b="0" lang="en-US" sz="1400" spc="-1" strike="noStrike">
                <a:solidFill>
                  <a:srgbClr val="ffffff"/>
                </a:solidFill>
                <a:latin typeface="Arial"/>
                <a:ea typeface="Arial"/>
              </a:rPr>
              <a:t>Apache Bench </a:t>
            </a:r>
            <a:endParaRPr b="0" lang="en-US" sz="1400" spc="-1" strike="noStrike">
              <a:latin typeface="Arial"/>
            </a:endParaRPr>
          </a:p>
          <a:p>
            <a:pPr marL="914400" indent="-227520">
              <a:lnSpc>
                <a:spcPct val="100000"/>
              </a:lnSpc>
            </a:pPr>
            <a:endParaRPr b="0" lang="en-US" sz="1400" spc="-1" strike="noStrike">
              <a:latin typeface="Arial"/>
            </a:endParaRPr>
          </a:p>
          <a:p>
            <a:pPr lvl="1" marL="914400" indent="-316440">
              <a:lnSpc>
                <a:spcPct val="100000"/>
              </a:lnSpc>
              <a:buClr>
                <a:srgbClr val="ffffff"/>
              </a:buClr>
              <a:buFont typeface="Arial"/>
              <a:buChar char="○"/>
            </a:pPr>
            <a:r>
              <a:rPr b="0" lang="en-US" sz="1400" spc="-1" strike="noStrike">
                <a:solidFill>
                  <a:srgbClr val="ffffff"/>
                </a:solidFill>
                <a:latin typeface="Arial"/>
                <a:ea typeface="Arial"/>
              </a:rPr>
              <a:t>Artillery </a:t>
            </a:r>
            <a:endParaRPr b="0" lang="en-US" sz="1400" spc="-1" strike="noStrike">
              <a:latin typeface="Arial"/>
            </a:endParaRPr>
          </a:p>
          <a:p>
            <a:pPr marL="914400" indent="-227520">
              <a:lnSpc>
                <a:spcPct val="100000"/>
              </a:lnSpc>
            </a:pPr>
            <a:endParaRPr b="0" lang="en-US" sz="1400" spc="-1" strike="noStrike">
              <a:latin typeface="Arial"/>
            </a:endParaRPr>
          </a:p>
          <a:p>
            <a:pPr marL="914400" indent="-227520">
              <a:lnSpc>
                <a:spcPct val="100000"/>
              </a:lnSpc>
            </a:pP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p>
            <a:pPr marL="914400">
              <a:lnSpc>
                <a:spcPct val="100000"/>
              </a:lnSpc>
            </a:pPr>
            <a:endParaRPr b="0" lang="en-US" sz="1400" spc="-1" strike="noStrike">
              <a:latin typeface="Arial"/>
            </a:endParaRPr>
          </a:p>
        </p:txBody>
      </p:sp>
      <p:pic>
        <p:nvPicPr>
          <p:cNvPr id="42" name="Google Shape;68;p2" descr=""/>
          <p:cNvPicPr/>
          <p:nvPr/>
        </p:nvPicPr>
        <p:blipFill>
          <a:blip r:embed="rId1"/>
          <a:stretch/>
        </p:blipFill>
        <p:spPr>
          <a:xfrm>
            <a:off x="2834640" y="4259520"/>
            <a:ext cx="2837880" cy="677880"/>
          </a:xfrm>
          <a:prstGeom prst="rect">
            <a:avLst/>
          </a:prstGeom>
          <a:ln>
            <a:noFill/>
          </a:ln>
        </p:spPr>
      </p:pic>
      <p:pic>
        <p:nvPicPr>
          <p:cNvPr id="43" name="Google Shape;69;p2" descr=""/>
          <p:cNvPicPr/>
          <p:nvPr/>
        </p:nvPicPr>
        <p:blipFill>
          <a:blip r:embed="rId2"/>
          <a:stretch/>
        </p:blipFill>
        <p:spPr>
          <a:xfrm>
            <a:off x="6126480" y="3931920"/>
            <a:ext cx="1096920" cy="1096920"/>
          </a:xfrm>
          <a:prstGeom prst="rect">
            <a:avLst/>
          </a:prstGeom>
          <a:ln>
            <a:noFill/>
          </a:ln>
        </p:spPr>
      </p:pic>
      <p:pic>
        <p:nvPicPr>
          <p:cNvPr id="44" name="Google Shape;70;p2" descr=""/>
          <p:cNvPicPr/>
          <p:nvPr/>
        </p:nvPicPr>
        <p:blipFill>
          <a:blip r:embed="rId3"/>
          <a:stretch/>
        </p:blipFill>
        <p:spPr>
          <a:xfrm>
            <a:off x="7507800" y="4297680"/>
            <a:ext cx="1371240" cy="57204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 name="Google Shape;185;p19" descr=""/>
          <p:cNvPicPr/>
          <p:nvPr/>
        </p:nvPicPr>
        <p:blipFill>
          <a:blip r:embed="rId1"/>
          <a:stretch/>
        </p:blipFill>
        <p:spPr>
          <a:xfrm>
            <a:off x="411840" y="407160"/>
            <a:ext cx="8441640" cy="431748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Google Shape;190;p20" descr=""/>
          <p:cNvPicPr/>
          <p:nvPr/>
        </p:nvPicPr>
        <p:blipFill>
          <a:blip r:embed="rId1"/>
          <a:stretch/>
        </p:blipFill>
        <p:spPr>
          <a:xfrm>
            <a:off x="1194120" y="800280"/>
            <a:ext cx="7180920" cy="354240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Google Shape;195;p21" descr=""/>
          <p:cNvPicPr/>
          <p:nvPr/>
        </p:nvPicPr>
        <p:blipFill>
          <a:blip r:embed="rId1"/>
          <a:stretch/>
        </p:blipFill>
        <p:spPr>
          <a:xfrm>
            <a:off x="341280" y="401040"/>
            <a:ext cx="8460000" cy="430704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 name="Google Shape;200;p22" descr=""/>
          <p:cNvPicPr/>
          <p:nvPr/>
        </p:nvPicPr>
        <p:blipFill>
          <a:blip r:embed="rId1"/>
          <a:stretch/>
        </p:blipFill>
        <p:spPr>
          <a:xfrm>
            <a:off x="152280" y="609480"/>
            <a:ext cx="8838000" cy="405576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1" name="Google Shape;205;p23" descr=""/>
          <p:cNvPicPr/>
          <p:nvPr/>
        </p:nvPicPr>
        <p:blipFill>
          <a:blip r:embed="rId1"/>
          <a:stretch/>
        </p:blipFill>
        <p:spPr>
          <a:xfrm>
            <a:off x="252720" y="600120"/>
            <a:ext cx="8838000" cy="409392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2" name="Google Shape;210;p24" descr=""/>
          <p:cNvPicPr/>
          <p:nvPr/>
        </p:nvPicPr>
        <p:blipFill>
          <a:blip r:embed="rId1"/>
          <a:stretch/>
        </p:blipFill>
        <p:spPr>
          <a:xfrm>
            <a:off x="155880" y="91440"/>
            <a:ext cx="5688000" cy="3170160"/>
          </a:xfrm>
          <a:prstGeom prst="rect">
            <a:avLst/>
          </a:prstGeom>
          <a:ln>
            <a:noFill/>
          </a:ln>
        </p:spPr>
      </p:pic>
      <p:pic>
        <p:nvPicPr>
          <p:cNvPr id="93" name="Google Shape;211;p24" descr=""/>
          <p:cNvPicPr/>
          <p:nvPr/>
        </p:nvPicPr>
        <p:blipFill>
          <a:blip r:embed="rId2"/>
          <a:stretch/>
        </p:blipFill>
        <p:spPr>
          <a:xfrm>
            <a:off x="155880" y="2070000"/>
            <a:ext cx="6336000" cy="2742840"/>
          </a:xfrm>
          <a:prstGeom prst="rect">
            <a:avLst/>
          </a:prstGeom>
          <a:ln>
            <a:noFill/>
          </a:ln>
        </p:spPr>
      </p:pic>
      <p:pic>
        <p:nvPicPr>
          <p:cNvPr id="94" name="Google Shape;212;p24" descr=""/>
          <p:cNvPicPr/>
          <p:nvPr/>
        </p:nvPicPr>
        <p:blipFill>
          <a:blip r:embed="rId3"/>
          <a:stretch/>
        </p:blipFill>
        <p:spPr>
          <a:xfrm>
            <a:off x="5486400" y="3723480"/>
            <a:ext cx="3382920" cy="121392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 name="Google Shape;217;p25" descr=""/>
          <p:cNvPicPr/>
          <p:nvPr/>
        </p:nvPicPr>
        <p:blipFill>
          <a:blip r:embed="rId1"/>
          <a:stretch/>
        </p:blipFill>
        <p:spPr>
          <a:xfrm>
            <a:off x="680040" y="378000"/>
            <a:ext cx="7782840" cy="438624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Google Shape;222;p26" descr=""/>
          <p:cNvPicPr/>
          <p:nvPr/>
        </p:nvPicPr>
        <p:blipFill>
          <a:blip r:embed="rId1"/>
          <a:stretch/>
        </p:blipFill>
        <p:spPr>
          <a:xfrm>
            <a:off x="152280" y="358920"/>
            <a:ext cx="8838000" cy="4399200"/>
          </a:xfrm>
          <a:prstGeom prst="rect">
            <a:avLst/>
          </a:prstGeom>
          <a:ln>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7" name="Google Shape;227;p27" descr=""/>
          <p:cNvPicPr/>
          <p:nvPr/>
        </p:nvPicPr>
        <p:blipFill>
          <a:blip r:embed="rId1"/>
          <a:stretch/>
        </p:blipFill>
        <p:spPr>
          <a:xfrm>
            <a:off x="152280" y="307800"/>
            <a:ext cx="8838000" cy="4526640"/>
          </a:xfrm>
          <a:prstGeom prst="rect">
            <a:avLst/>
          </a:prstGeom>
          <a:ln>
            <a:noFill/>
          </a:ln>
        </p:spPr>
      </p:pic>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8" name="Google Shape;232;p28" descr=""/>
          <p:cNvPicPr/>
          <p:nvPr/>
        </p:nvPicPr>
        <p:blipFill>
          <a:blip r:embed="rId1"/>
          <a:stretch/>
        </p:blipFill>
        <p:spPr>
          <a:xfrm>
            <a:off x="152280" y="478080"/>
            <a:ext cx="8838000" cy="4389120"/>
          </a:xfrm>
          <a:prstGeom prst="rect">
            <a:avLst/>
          </a:prstGeom>
          <a:ln>
            <a:noFill/>
          </a:ln>
        </p:spPr>
      </p:pic>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173160" y="147240"/>
            <a:ext cx="8632440" cy="4361400"/>
          </a:xfrm>
          <a:prstGeom prst="rect">
            <a:avLst/>
          </a:prstGeom>
          <a:noFill/>
          <a:ln>
            <a:noFill/>
          </a:ln>
        </p:spPr>
        <p:style>
          <a:lnRef idx="0"/>
          <a:fillRef idx="0"/>
          <a:effectRef idx="0"/>
          <a:fontRef idx="minor"/>
        </p:style>
        <p:txBody>
          <a:bodyPr lIns="90000" rIns="90000" tIns="91440" bIns="91440"/>
          <a:p>
            <a:pPr>
              <a:lnSpc>
                <a:spcPct val="100000"/>
              </a:lnSpc>
            </a:pPr>
            <a:r>
              <a:rPr b="1" lang="en-US" sz="1600" spc="-1" strike="noStrike" u="sng">
                <a:solidFill>
                  <a:srgbClr val="ffffff"/>
                </a:solidFill>
                <a:uFillTx/>
                <a:latin typeface="Arial"/>
                <a:ea typeface="Arial"/>
              </a:rPr>
              <a:t>Tools, frameworks and libraries</a:t>
            </a:r>
            <a:endParaRPr b="0" lang="en-US" sz="1600" spc="-1" strike="noStrike">
              <a:latin typeface="Arial"/>
            </a:endParaRPr>
          </a:p>
          <a:p>
            <a:pPr marL="457200">
              <a:lnSpc>
                <a:spcPct val="100000"/>
              </a:lnSpc>
            </a:pPr>
            <a:endParaRPr b="0" lang="en-US" sz="1600" spc="-1" strike="noStrike">
              <a:latin typeface="Arial"/>
            </a:endParaRPr>
          </a:p>
          <a:p>
            <a:pPr marL="457200" indent="-316440">
              <a:lnSpc>
                <a:spcPct val="100000"/>
              </a:lnSpc>
              <a:buClr>
                <a:srgbClr val="ffffff"/>
              </a:buClr>
              <a:buFont typeface="Arial"/>
              <a:buChar char="●"/>
            </a:pPr>
            <a:r>
              <a:rPr b="0" lang="en-US" sz="1400" spc="-1" strike="noStrike">
                <a:solidFill>
                  <a:srgbClr val="ffffff"/>
                </a:solidFill>
                <a:latin typeface="Arial"/>
                <a:ea typeface="Arial"/>
              </a:rPr>
              <a:t>We used </a:t>
            </a:r>
            <a:r>
              <a:rPr b="1" lang="en-US" sz="1400" spc="-1" strike="noStrike">
                <a:solidFill>
                  <a:srgbClr val="ffffff"/>
                </a:solidFill>
                <a:latin typeface="Arial"/>
                <a:ea typeface="Arial"/>
              </a:rPr>
              <a:t>Flask web framework (Python)</a:t>
            </a:r>
            <a:r>
              <a:rPr b="0" lang="en-US" sz="1400" spc="-1" strike="noStrike">
                <a:solidFill>
                  <a:srgbClr val="ffffff"/>
                </a:solidFill>
                <a:latin typeface="Arial"/>
                <a:ea typeface="Arial"/>
              </a:rPr>
              <a:t> for Authentication service, PlayMaster service and GameMaster service. </a:t>
            </a:r>
            <a:endParaRPr b="0" lang="en-US" sz="1400" spc="-1" strike="noStrike">
              <a:latin typeface="Arial"/>
            </a:endParaRPr>
          </a:p>
          <a:p>
            <a:pPr marL="457200">
              <a:lnSpc>
                <a:spcPct val="100000"/>
              </a:lnSpc>
            </a:pPr>
            <a:endParaRPr b="0" lang="en-US" sz="1400" spc="-1" strike="noStrike">
              <a:latin typeface="Arial"/>
            </a:endParaRPr>
          </a:p>
          <a:p>
            <a:pPr marL="457200" indent="-316440">
              <a:lnSpc>
                <a:spcPct val="100000"/>
              </a:lnSpc>
              <a:buClr>
                <a:srgbClr val="ffffff"/>
              </a:buClr>
              <a:buFont typeface="Arial"/>
              <a:buChar char="●"/>
            </a:pPr>
            <a:r>
              <a:rPr b="0" lang="en-US" sz="1400" spc="-1" strike="noStrike">
                <a:solidFill>
                  <a:srgbClr val="ffffff"/>
                </a:solidFill>
                <a:latin typeface="Arial"/>
                <a:ea typeface="Arial"/>
              </a:rPr>
              <a:t>Libraries for these services:</a:t>
            </a:r>
            <a:endParaRPr b="0" lang="en-US" sz="1400" spc="-1" strike="noStrike">
              <a:latin typeface="Arial"/>
            </a:endParaRPr>
          </a:p>
          <a:p>
            <a:pPr marL="457200">
              <a:lnSpc>
                <a:spcPct val="100000"/>
              </a:lnSpc>
            </a:pPr>
            <a:r>
              <a:rPr b="0" lang="en-US" sz="1400" spc="-1" strike="noStrike">
                <a:solidFill>
                  <a:srgbClr val="ffffff"/>
                </a:solidFill>
                <a:latin typeface="Arial"/>
                <a:ea typeface="Arial"/>
              </a:rPr>
              <a:t> </a:t>
            </a:r>
            <a:endParaRPr b="0" lang="en-US" sz="1400" spc="-1" strike="noStrike">
              <a:latin typeface="Arial"/>
            </a:endParaRPr>
          </a:p>
          <a:p>
            <a:pPr lvl="1" marL="914400" indent="-316440">
              <a:lnSpc>
                <a:spcPct val="100000"/>
              </a:lnSpc>
              <a:buClr>
                <a:srgbClr val="ffffff"/>
              </a:buClr>
              <a:buFont typeface="Arial"/>
              <a:buChar char="○"/>
            </a:pPr>
            <a:r>
              <a:rPr b="1" lang="en-US" sz="1400" spc="-1" strike="noStrike">
                <a:solidFill>
                  <a:srgbClr val="ffffff"/>
                </a:solidFill>
                <a:latin typeface="Arial"/>
                <a:ea typeface="Arial"/>
              </a:rPr>
              <a:t>jsonify,</a:t>
            </a:r>
            <a:r>
              <a:rPr b="0" lang="en-US" sz="1400" spc="-1" strike="noStrike">
                <a:solidFill>
                  <a:srgbClr val="ffffff"/>
                </a:solidFill>
                <a:latin typeface="Arial"/>
                <a:ea typeface="Arial"/>
              </a:rPr>
              <a:t> redirect, </a:t>
            </a:r>
            <a:r>
              <a:rPr b="1" lang="en-US" sz="1400" spc="-1" strike="noStrike">
                <a:solidFill>
                  <a:srgbClr val="ffffff"/>
                </a:solidFill>
                <a:latin typeface="Arial"/>
                <a:ea typeface="Arial"/>
              </a:rPr>
              <a:t>mysql.connector</a:t>
            </a:r>
            <a:r>
              <a:rPr b="0" lang="en-US" sz="1400" spc="-1" strike="noStrike">
                <a:solidFill>
                  <a:srgbClr val="ffffff"/>
                </a:solidFill>
                <a:latin typeface="Arial"/>
                <a:ea typeface="Arial"/>
              </a:rPr>
              <a:t>, flash, render_template, </a:t>
            </a:r>
            <a:r>
              <a:rPr b="1" lang="en-US" sz="1400" spc="-1" strike="noStrike">
                <a:solidFill>
                  <a:srgbClr val="ffffff"/>
                </a:solidFill>
                <a:latin typeface="Arial"/>
                <a:ea typeface="Arial"/>
              </a:rPr>
              <a:t>jwt</a:t>
            </a:r>
            <a:r>
              <a:rPr b="0" lang="en-US" sz="1400" spc="-1" strike="noStrike">
                <a:solidFill>
                  <a:srgbClr val="ffffff"/>
                </a:solidFill>
                <a:latin typeface="Arial"/>
                <a:ea typeface="Arial"/>
              </a:rPr>
              <a:t>, datetime, dateparser, logging, </a:t>
            </a:r>
            <a:r>
              <a:rPr b="1" lang="en-US" sz="1400" spc="-1" strike="noStrike">
                <a:solidFill>
                  <a:srgbClr val="ffffff"/>
                </a:solidFill>
                <a:latin typeface="Arial"/>
                <a:ea typeface="Arial"/>
              </a:rPr>
              <a:t>Flask-SocketIO</a:t>
            </a:r>
            <a:r>
              <a:rPr b="0" lang="en-US" sz="1400" spc="-1" strike="noStrike">
                <a:solidFill>
                  <a:srgbClr val="ffffff"/>
                </a:solidFill>
                <a:latin typeface="Arial"/>
                <a:ea typeface="Arial"/>
              </a:rPr>
              <a:t>, json, pymongo, etc.</a:t>
            </a:r>
            <a:endParaRPr b="0" lang="en-US" sz="1400" spc="-1" strike="noStrike">
              <a:latin typeface="Arial"/>
            </a:endParaRPr>
          </a:p>
          <a:p>
            <a:pPr marL="914400">
              <a:lnSpc>
                <a:spcPct val="100000"/>
              </a:lnSpc>
            </a:pPr>
            <a:endParaRPr b="0" lang="en-US" sz="1400" spc="-1" strike="noStrike">
              <a:latin typeface="Arial"/>
            </a:endParaRPr>
          </a:p>
          <a:p>
            <a:pPr marL="457200" indent="-316440">
              <a:lnSpc>
                <a:spcPct val="100000"/>
              </a:lnSpc>
              <a:buClr>
                <a:srgbClr val="ffffff"/>
              </a:buClr>
              <a:buFont typeface="Arial"/>
              <a:buChar char="●"/>
            </a:pPr>
            <a:r>
              <a:rPr b="0" lang="en-US" sz="1400" spc="-1" strike="noStrike">
                <a:solidFill>
                  <a:srgbClr val="ffffff"/>
                </a:solidFill>
                <a:latin typeface="Arial"/>
                <a:ea typeface="Arial"/>
              </a:rPr>
              <a:t>We used </a:t>
            </a:r>
            <a:r>
              <a:rPr b="1" lang="en-US" sz="1400" spc="-1" strike="noStrike">
                <a:solidFill>
                  <a:srgbClr val="ffffff"/>
                </a:solidFill>
                <a:latin typeface="Arial"/>
                <a:ea typeface="Arial"/>
              </a:rPr>
              <a:t>HTML</a:t>
            </a:r>
            <a:r>
              <a:rPr b="0" lang="en-US" sz="1400" spc="-1" strike="noStrike">
                <a:solidFill>
                  <a:srgbClr val="ffffff"/>
                </a:solidFill>
                <a:latin typeface="Arial"/>
                <a:ea typeface="Arial"/>
              </a:rPr>
              <a:t>, </a:t>
            </a:r>
            <a:r>
              <a:rPr b="1" lang="en-US" sz="1400" spc="-1" strike="noStrike">
                <a:solidFill>
                  <a:srgbClr val="ffffff"/>
                </a:solidFill>
                <a:latin typeface="Arial"/>
                <a:ea typeface="Arial"/>
              </a:rPr>
              <a:t>CSS</a:t>
            </a:r>
            <a:r>
              <a:rPr b="0" lang="en-US" sz="1400" spc="-1" strike="noStrike">
                <a:solidFill>
                  <a:srgbClr val="ffffff"/>
                </a:solidFill>
                <a:latin typeface="Arial"/>
                <a:ea typeface="Arial"/>
              </a:rPr>
              <a:t>, </a:t>
            </a:r>
            <a:r>
              <a:rPr b="1" lang="en-US" sz="1400" spc="-1" strike="noStrike">
                <a:solidFill>
                  <a:srgbClr val="ffffff"/>
                </a:solidFill>
                <a:latin typeface="Arial"/>
                <a:ea typeface="Arial"/>
              </a:rPr>
              <a:t>Javascript</a:t>
            </a:r>
            <a:r>
              <a:rPr b="0" lang="en-US" sz="1400" spc="-1" strike="noStrike">
                <a:solidFill>
                  <a:srgbClr val="ffffff"/>
                </a:solidFill>
                <a:latin typeface="Arial"/>
                <a:ea typeface="Arial"/>
              </a:rPr>
              <a:t> (and some </a:t>
            </a:r>
            <a:r>
              <a:rPr b="1" lang="en-US" sz="1400" spc="-1" strike="noStrike">
                <a:solidFill>
                  <a:srgbClr val="ffffff"/>
                </a:solidFill>
                <a:latin typeface="Arial"/>
                <a:ea typeface="Arial"/>
              </a:rPr>
              <a:t>AJAX</a:t>
            </a:r>
            <a:r>
              <a:rPr b="0" lang="en-US" sz="1400" spc="-1" strike="noStrike">
                <a:solidFill>
                  <a:srgbClr val="ffffff"/>
                </a:solidFill>
                <a:latin typeface="Arial"/>
                <a:ea typeface="Arial"/>
              </a:rPr>
              <a:t>) for the web interface and for the games (chess, tic-tac-toe).</a:t>
            </a:r>
            <a:endParaRPr b="0" lang="en-US" sz="1400" spc="-1" strike="noStrike">
              <a:latin typeface="Arial"/>
            </a:endParaRPr>
          </a:p>
          <a:p>
            <a:pPr marL="457200">
              <a:lnSpc>
                <a:spcPct val="100000"/>
              </a:lnSpc>
            </a:pPr>
            <a:endParaRPr b="0" lang="en-US" sz="1400" spc="-1" strike="noStrike">
              <a:latin typeface="Arial"/>
            </a:endParaRPr>
          </a:p>
          <a:p>
            <a:pPr marL="457200" indent="-316440">
              <a:lnSpc>
                <a:spcPct val="100000"/>
              </a:lnSpc>
              <a:buClr>
                <a:srgbClr val="ffffff"/>
              </a:buClr>
              <a:buFont typeface="Arial"/>
              <a:buChar char="●"/>
            </a:pPr>
            <a:r>
              <a:rPr b="0" lang="en-US" sz="1400" spc="-1" strike="noStrike">
                <a:solidFill>
                  <a:srgbClr val="ffffff"/>
                </a:solidFill>
                <a:latin typeface="Arial"/>
                <a:ea typeface="Arial"/>
              </a:rPr>
              <a:t>We used </a:t>
            </a:r>
            <a:r>
              <a:rPr b="1" lang="en-US" sz="1400" spc="-1" strike="noStrike">
                <a:solidFill>
                  <a:srgbClr val="ffffff"/>
                </a:solidFill>
                <a:latin typeface="Arial"/>
                <a:ea typeface="Arial"/>
              </a:rPr>
              <a:t>PHP</a:t>
            </a:r>
            <a:r>
              <a:rPr b="0" lang="en-US" sz="1400" spc="-1" strike="noStrike">
                <a:solidFill>
                  <a:srgbClr val="ffffff"/>
                </a:solidFill>
                <a:latin typeface="Arial"/>
                <a:ea typeface="Arial"/>
              </a:rPr>
              <a:t> for Application Logic (User Interface) service and CURL library.</a:t>
            </a:r>
            <a:endParaRPr b="0" lang="en-US" sz="1400" spc="-1" strike="noStrike">
              <a:latin typeface="Arial"/>
            </a:endParaRPr>
          </a:p>
          <a:p>
            <a:pPr marL="457200">
              <a:lnSpc>
                <a:spcPct val="100000"/>
              </a:lnSpc>
            </a:pPr>
            <a:endParaRPr b="0" lang="en-US" sz="1400" spc="-1" strike="noStrike">
              <a:latin typeface="Arial"/>
            </a:endParaRPr>
          </a:p>
          <a:p>
            <a:pPr marL="457200" indent="-316440">
              <a:lnSpc>
                <a:spcPct val="100000"/>
              </a:lnSpc>
              <a:buClr>
                <a:srgbClr val="ffffff"/>
              </a:buClr>
              <a:buFont typeface="Arial"/>
              <a:buChar char="●"/>
            </a:pPr>
            <a:r>
              <a:rPr b="0" lang="en-US" sz="1400" spc="-1" strike="noStrike">
                <a:solidFill>
                  <a:srgbClr val="ffffff"/>
                </a:solidFill>
                <a:latin typeface="Arial"/>
                <a:ea typeface="Arial"/>
              </a:rPr>
              <a:t>We also used Kazoo library (Zookeeper).</a:t>
            </a:r>
            <a:endParaRPr b="0" lang="en-US" sz="1400" spc="-1" strike="noStrike">
              <a:latin typeface="Arial"/>
            </a:endParaRPr>
          </a:p>
          <a:p>
            <a:pPr marL="457200">
              <a:lnSpc>
                <a:spcPct val="100000"/>
              </a:lnSpc>
            </a:pPr>
            <a:endParaRPr b="0" lang="en-US" sz="1400" spc="-1" strike="noStrike">
              <a:latin typeface="Arial"/>
            </a:endParaRPr>
          </a:p>
          <a:p>
            <a:pPr marL="457200">
              <a:lnSpc>
                <a:spcPct val="100000"/>
              </a:lnSpc>
            </a:pPr>
            <a:endParaRPr b="0" lang="en-US" sz="1400" spc="-1" strike="noStrike">
              <a:latin typeface="Arial"/>
            </a:endParaRPr>
          </a:p>
          <a:p>
            <a:pPr marL="914400">
              <a:lnSpc>
                <a:spcPct val="100000"/>
              </a:lnSpc>
            </a:pPr>
            <a:endParaRPr b="0" lang="en-US" sz="1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9" name="Google Shape;237;p29" descr=""/>
          <p:cNvPicPr/>
          <p:nvPr/>
        </p:nvPicPr>
        <p:blipFill>
          <a:blip r:embed="rId1"/>
          <a:stretch/>
        </p:blipFill>
        <p:spPr>
          <a:xfrm>
            <a:off x="445680" y="260280"/>
            <a:ext cx="8097120" cy="4621680"/>
          </a:xfrm>
          <a:prstGeom prst="rect">
            <a:avLst/>
          </a:prstGeom>
          <a:ln>
            <a:noFill/>
          </a:ln>
        </p:spPr>
      </p:pic>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0" name="Google Shape;242;p30" descr=""/>
          <p:cNvPicPr/>
          <p:nvPr/>
        </p:nvPicPr>
        <p:blipFill>
          <a:blip r:embed="rId1"/>
          <a:stretch/>
        </p:blipFill>
        <p:spPr>
          <a:xfrm>
            <a:off x="76320" y="380880"/>
            <a:ext cx="8838000" cy="1771200"/>
          </a:xfrm>
          <a:prstGeom prst="rect">
            <a:avLst/>
          </a:prstGeom>
          <a:ln>
            <a:noFill/>
          </a:ln>
        </p:spPr>
      </p:pic>
      <p:pic>
        <p:nvPicPr>
          <p:cNvPr id="101" name="Google Shape;243;p30" descr=""/>
          <p:cNvPicPr/>
          <p:nvPr/>
        </p:nvPicPr>
        <p:blipFill>
          <a:blip r:embed="rId2"/>
          <a:stretch/>
        </p:blipFill>
        <p:spPr>
          <a:xfrm>
            <a:off x="76320" y="2381760"/>
            <a:ext cx="8838000" cy="2161080"/>
          </a:xfrm>
          <a:prstGeom prst="rect">
            <a:avLst/>
          </a:prstGeom>
          <a:ln>
            <a:noFill/>
          </a:ln>
        </p:spPr>
      </p:pic>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 name="Google Shape;248;p31" descr=""/>
          <p:cNvPicPr/>
          <p:nvPr/>
        </p:nvPicPr>
        <p:blipFill>
          <a:blip r:embed="rId1"/>
          <a:stretch/>
        </p:blipFill>
        <p:spPr>
          <a:xfrm>
            <a:off x="1601640" y="260280"/>
            <a:ext cx="5940000" cy="4621680"/>
          </a:xfrm>
          <a:prstGeom prst="rect">
            <a:avLst/>
          </a:prstGeom>
          <a:ln>
            <a:noFill/>
          </a:ln>
        </p:spPr>
      </p:pic>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 name="Google Shape;253;p32" descr=""/>
          <p:cNvPicPr/>
          <p:nvPr/>
        </p:nvPicPr>
        <p:blipFill>
          <a:blip r:embed="rId1"/>
          <a:stretch/>
        </p:blipFill>
        <p:spPr>
          <a:xfrm>
            <a:off x="216000" y="84960"/>
            <a:ext cx="8710920" cy="2991600"/>
          </a:xfrm>
          <a:prstGeom prst="rect">
            <a:avLst/>
          </a:prstGeom>
          <a:ln>
            <a:noFill/>
          </a:ln>
        </p:spPr>
      </p:pic>
      <p:pic>
        <p:nvPicPr>
          <p:cNvPr id="104" name="Google Shape;254;p32" descr=""/>
          <p:cNvPicPr/>
          <p:nvPr/>
        </p:nvPicPr>
        <p:blipFill>
          <a:blip r:embed="rId2"/>
          <a:stretch/>
        </p:blipFill>
        <p:spPr>
          <a:xfrm>
            <a:off x="46080" y="3307320"/>
            <a:ext cx="4330800" cy="1657080"/>
          </a:xfrm>
          <a:prstGeom prst="rect">
            <a:avLst/>
          </a:prstGeom>
          <a:ln>
            <a:noFill/>
          </a:ln>
        </p:spPr>
      </p:pic>
      <p:pic>
        <p:nvPicPr>
          <p:cNvPr id="105" name="Google Shape;255;p32" descr=""/>
          <p:cNvPicPr/>
          <p:nvPr/>
        </p:nvPicPr>
        <p:blipFill>
          <a:blip r:embed="rId3"/>
          <a:stretch/>
        </p:blipFill>
        <p:spPr>
          <a:xfrm>
            <a:off x="4551480" y="3370680"/>
            <a:ext cx="4600440" cy="1530360"/>
          </a:xfrm>
          <a:prstGeom prst="rect">
            <a:avLst/>
          </a:prstGeom>
          <a:ln>
            <a:noFill/>
          </a:ln>
        </p:spPr>
      </p:pic>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Google Shape;260;p33" descr=""/>
          <p:cNvPicPr/>
          <p:nvPr/>
        </p:nvPicPr>
        <p:blipFill>
          <a:blip r:embed="rId1"/>
          <a:stretch/>
        </p:blipFill>
        <p:spPr>
          <a:xfrm>
            <a:off x="152280" y="155520"/>
            <a:ext cx="8685720" cy="2558160"/>
          </a:xfrm>
          <a:prstGeom prst="rect">
            <a:avLst/>
          </a:prstGeom>
          <a:ln>
            <a:noFill/>
          </a:ln>
        </p:spPr>
      </p:pic>
      <p:pic>
        <p:nvPicPr>
          <p:cNvPr id="107" name="Google Shape;261;p33" descr=""/>
          <p:cNvPicPr/>
          <p:nvPr/>
        </p:nvPicPr>
        <p:blipFill>
          <a:blip r:embed="rId2"/>
          <a:stretch/>
        </p:blipFill>
        <p:spPr>
          <a:xfrm>
            <a:off x="152280" y="2132280"/>
            <a:ext cx="8685720" cy="2606400"/>
          </a:xfrm>
          <a:prstGeom prst="rect">
            <a:avLst/>
          </a:prstGeom>
          <a:ln>
            <a:noFill/>
          </a:ln>
        </p:spPr>
      </p:pic>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8" name="Google Shape;266;p34" descr=""/>
          <p:cNvPicPr/>
          <p:nvPr/>
        </p:nvPicPr>
        <p:blipFill>
          <a:blip r:embed="rId1"/>
          <a:stretch/>
        </p:blipFill>
        <p:spPr>
          <a:xfrm>
            <a:off x="360" y="0"/>
            <a:ext cx="8868960" cy="2597760"/>
          </a:xfrm>
          <a:prstGeom prst="rect">
            <a:avLst/>
          </a:prstGeom>
          <a:ln>
            <a:noFill/>
          </a:ln>
        </p:spPr>
      </p:pic>
      <p:pic>
        <p:nvPicPr>
          <p:cNvPr id="109" name="Google Shape;267;p34" descr=""/>
          <p:cNvPicPr/>
          <p:nvPr/>
        </p:nvPicPr>
        <p:blipFill>
          <a:blip r:embed="rId2"/>
          <a:stretch/>
        </p:blipFill>
        <p:spPr>
          <a:xfrm>
            <a:off x="91440" y="2651760"/>
            <a:ext cx="8686080" cy="2373840"/>
          </a:xfrm>
          <a:prstGeom prst="rect">
            <a:avLst/>
          </a:prstGeom>
          <a:ln>
            <a:noFill/>
          </a:ln>
        </p:spPr>
      </p:pic>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117360" y="91440"/>
            <a:ext cx="8889120" cy="4986000"/>
          </a:xfrm>
          <a:prstGeom prst="rect">
            <a:avLst/>
          </a:prstGeom>
          <a:noFill/>
          <a:ln>
            <a:noFill/>
          </a:ln>
        </p:spPr>
        <p:style>
          <a:lnRef idx="0"/>
          <a:fillRef idx="0"/>
          <a:effectRef idx="0"/>
          <a:fontRef idx="minor"/>
        </p:style>
      </p:sp>
      <p:sp>
        <p:nvSpPr>
          <p:cNvPr id="111" name="CustomShape 2"/>
          <p:cNvSpPr/>
          <p:nvPr/>
        </p:nvSpPr>
        <p:spPr>
          <a:xfrm>
            <a:off x="210960" y="69480"/>
            <a:ext cx="8733600" cy="483840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Apache Bench - System performance</a:t>
            </a:r>
            <a:endParaRPr b="0" lang="en-US" sz="1900" spc="-1" strike="noStrike">
              <a:latin typeface="Arial"/>
            </a:endParaRPr>
          </a:p>
          <a:p>
            <a:pPr>
              <a:lnSpc>
                <a:spcPct val="100000"/>
              </a:lnSpc>
            </a:pPr>
            <a:endParaRPr b="0" lang="en-US" sz="1900" spc="-1" strike="noStrike">
              <a:latin typeface="Arial"/>
            </a:endParaRPr>
          </a:p>
          <a:p>
            <a:pPr marL="457200" indent="-316440">
              <a:lnSpc>
                <a:spcPct val="100000"/>
              </a:lnSpc>
              <a:buClr>
                <a:srgbClr val="ffffff"/>
              </a:buClr>
              <a:buFont typeface="Arial"/>
              <a:buChar char="●"/>
            </a:pPr>
            <a:r>
              <a:rPr b="0" lang="en-US" sz="1400" spc="-1" strike="noStrike">
                <a:solidFill>
                  <a:srgbClr val="ffffff"/>
                </a:solidFill>
                <a:latin typeface="Arial"/>
                <a:ea typeface="Arial"/>
              </a:rPr>
              <a:t>We are going to measure the system’s performance again after the project deployment and execution in 8 or more nodes (Okeanos services). </a:t>
            </a:r>
            <a:endParaRPr b="0" lang="en-US" sz="1400" spc="-1" strike="noStrike">
              <a:latin typeface="Arial"/>
            </a:endParaRPr>
          </a:p>
          <a:p>
            <a:pPr>
              <a:lnSpc>
                <a:spcPct val="100000"/>
              </a:lnSpc>
            </a:pPr>
            <a:endParaRPr b="0" lang="en-US" sz="1400" spc="-1" strike="noStrike">
              <a:latin typeface="Arial"/>
            </a:endParaRPr>
          </a:p>
        </p:txBody>
      </p:sp>
      <p:pic>
        <p:nvPicPr>
          <p:cNvPr id="112" name="Google Shape;274;p35" descr=""/>
          <p:cNvPicPr/>
          <p:nvPr/>
        </p:nvPicPr>
        <p:blipFill>
          <a:blip r:embed="rId1"/>
          <a:stretch/>
        </p:blipFill>
        <p:spPr>
          <a:xfrm>
            <a:off x="6492240" y="1463040"/>
            <a:ext cx="2285640" cy="1377360"/>
          </a:xfrm>
          <a:prstGeom prst="rect">
            <a:avLst/>
          </a:prstGeom>
          <a:ln>
            <a:noFill/>
          </a:ln>
        </p:spPr>
      </p:pic>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117360" y="91440"/>
            <a:ext cx="8889120" cy="4986000"/>
          </a:xfrm>
          <a:prstGeom prst="rect">
            <a:avLst/>
          </a:prstGeom>
          <a:noFill/>
          <a:ln>
            <a:noFill/>
          </a:ln>
        </p:spPr>
        <p:style>
          <a:lnRef idx="0"/>
          <a:fillRef idx="0"/>
          <a:effectRef idx="0"/>
          <a:fontRef idx="minor"/>
        </p:style>
      </p:sp>
      <p:sp>
        <p:nvSpPr>
          <p:cNvPr id="114" name="CustomShape 2"/>
          <p:cNvSpPr/>
          <p:nvPr/>
        </p:nvSpPr>
        <p:spPr>
          <a:xfrm>
            <a:off x="210960" y="69480"/>
            <a:ext cx="8733600" cy="483840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Apache Web Server</a:t>
            </a:r>
            <a:endParaRPr b="0" lang="en-US" sz="1900" spc="-1" strike="noStrike">
              <a:latin typeface="Arial"/>
            </a:endParaRPr>
          </a:p>
          <a:p>
            <a:pPr>
              <a:lnSpc>
                <a:spcPct val="100000"/>
              </a:lnSpc>
            </a:pPr>
            <a:endParaRPr b="0" lang="en-US" sz="1900" spc="-1" strike="noStrike">
              <a:latin typeface="Arial"/>
            </a:endParaRPr>
          </a:p>
          <a:p>
            <a:pPr marL="457200" indent="-195840">
              <a:lnSpc>
                <a:spcPct val="100000"/>
              </a:lnSpc>
            </a:pPr>
            <a:endParaRPr b="0" lang="en-US" sz="1900" spc="-1" strike="noStrike">
              <a:latin typeface="Arial"/>
            </a:endParaRPr>
          </a:p>
          <a:p>
            <a:pPr>
              <a:lnSpc>
                <a:spcPct val="100000"/>
              </a:lnSpc>
            </a:pPr>
            <a:endParaRPr b="0" lang="en-US" sz="1900" spc="-1" strike="noStrike">
              <a:latin typeface="Arial"/>
            </a:endParaRPr>
          </a:p>
        </p:txBody>
      </p:sp>
      <p:sp>
        <p:nvSpPr>
          <p:cNvPr id="115" name="CustomShape 3"/>
          <p:cNvSpPr/>
          <p:nvPr/>
        </p:nvSpPr>
        <p:spPr>
          <a:xfrm>
            <a:off x="221760" y="640080"/>
            <a:ext cx="8412120" cy="3459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Arial"/>
              </a:rPr>
              <a:t>GET</a:t>
            </a:r>
            <a:r>
              <a:rPr b="0" lang="en-US" sz="1800" spc="-1" strike="noStrike">
                <a:solidFill>
                  <a:srgbClr val="ffffff"/>
                </a:solidFill>
                <a:latin typeface="Arial"/>
                <a:ea typeface="Arial"/>
              </a:rPr>
              <a:t> request: </a:t>
            </a:r>
            <a:r>
              <a:rPr b="0" lang="en-US" sz="1800" spc="-1" strike="noStrike" u="sng">
                <a:solidFill>
                  <a:srgbClr val="0000ff"/>
                </a:solidFill>
                <a:uFillTx/>
                <a:latin typeface="Arial"/>
                <a:ea typeface="Arial"/>
                <a:hlinkClick r:id="rId1"/>
              </a:rPr>
              <a:t>http://147.27.60.48:8001/index.php</a:t>
            </a:r>
            <a:r>
              <a:rPr b="1" lang="en-US" sz="1800" spc="-1" strike="noStrike">
                <a:solidFill>
                  <a:srgbClr val="000000"/>
                </a:solidFill>
                <a:latin typeface="Arial"/>
                <a:ea typeface="Arial"/>
              </a:rPr>
              <a:t> </a:t>
            </a:r>
            <a:r>
              <a:rPr b="0" lang="en-US" sz="1800" spc="-1" strike="noStrike">
                <a:solidFill>
                  <a:srgbClr val="ffffff"/>
                </a:solidFill>
                <a:latin typeface="Arial"/>
                <a:ea typeface="Arial"/>
              </a:rPr>
              <a:t>(our index page)</a:t>
            </a:r>
            <a:endParaRPr b="0" lang="en-US" sz="1800" spc="-1" strike="noStrike">
              <a:latin typeface="Arial"/>
            </a:endParaRPr>
          </a:p>
        </p:txBody>
      </p:sp>
      <p:pic>
        <p:nvPicPr>
          <p:cNvPr id="116" name="Google Shape;289;p37" descr=""/>
          <p:cNvPicPr/>
          <p:nvPr/>
        </p:nvPicPr>
        <p:blipFill>
          <a:blip r:embed="rId2"/>
          <a:stretch/>
        </p:blipFill>
        <p:spPr>
          <a:xfrm>
            <a:off x="666000" y="3184560"/>
            <a:ext cx="2390040" cy="1723320"/>
          </a:xfrm>
          <a:prstGeom prst="rect">
            <a:avLst/>
          </a:prstGeom>
          <a:ln>
            <a:noFill/>
          </a:ln>
        </p:spPr>
      </p:pic>
      <p:pic>
        <p:nvPicPr>
          <p:cNvPr id="117" name="Google Shape;290;p37" descr=""/>
          <p:cNvPicPr/>
          <p:nvPr/>
        </p:nvPicPr>
        <p:blipFill>
          <a:blip r:embed="rId3"/>
          <a:stretch/>
        </p:blipFill>
        <p:spPr>
          <a:xfrm>
            <a:off x="3180960" y="1371600"/>
            <a:ext cx="5780880" cy="3523680"/>
          </a:xfrm>
          <a:prstGeom prst="rect">
            <a:avLst/>
          </a:prstGeom>
          <a:ln>
            <a:noFill/>
          </a:ln>
        </p:spPr>
      </p:pic>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117360" y="91440"/>
            <a:ext cx="8889120" cy="4986000"/>
          </a:xfrm>
          <a:prstGeom prst="rect">
            <a:avLst/>
          </a:prstGeom>
          <a:noFill/>
          <a:ln>
            <a:noFill/>
          </a:ln>
        </p:spPr>
        <p:style>
          <a:lnRef idx="0"/>
          <a:fillRef idx="0"/>
          <a:effectRef idx="0"/>
          <a:fontRef idx="minor"/>
        </p:style>
      </p:sp>
      <p:sp>
        <p:nvSpPr>
          <p:cNvPr id="119" name="CustomShape 2"/>
          <p:cNvSpPr/>
          <p:nvPr/>
        </p:nvSpPr>
        <p:spPr>
          <a:xfrm>
            <a:off x="210960" y="69480"/>
            <a:ext cx="8733600" cy="483840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Authentication service</a:t>
            </a: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p:txBody>
      </p:sp>
      <p:sp>
        <p:nvSpPr>
          <p:cNvPr id="120" name="CustomShape 3"/>
          <p:cNvSpPr/>
          <p:nvPr/>
        </p:nvSpPr>
        <p:spPr>
          <a:xfrm>
            <a:off x="221760" y="640080"/>
            <a:ext cx="8412120" cy="3459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Arial"/>
              </a:rPr>
              <a:t>POST</a:t>
            </a:r>
            <a:r>
              <a:rPr b="0" lang="en-US" sz="1800" spc="-1" strike="noStrike">
                <a:solidFill>
                  <a:srgbClr val="ffffff"/>
                </a:solidFill>
                <a:latin typeface="Arial"/>
                <a:ea typeface="Arial"/>
              </a:rPr>
              <a:t> request: </a:t>
            </a:r>
            <a:r>
              <a:rPr b="0" lang="en-US" sz="1800" spc="-1" strike="noStrike" u="sng">
                <a:solidFill>
                  <a:srgbClr val="0000ff"/>
                </a:solidFill>
                <a:uFillTx/>
                <a:latin typeface="Arial"/>
                <a:ea typeface="Arial"/>
                <a:hlinkClick r:id="rId1"/>
              </a:rPr>
              <a:t>http://147.27.60.48:5000/register</a:t>
            </a:r>
            <a:r>
              <a:rPr b="0" lang="en-US" sz="1800" spc="-1" strike="noStrike">
                <a:solidFill>
                  <a:srgbClr val="6fa8dc"/>
                </a:solidFill>
                <a:latin typeface="Arial"/>
                <a:ea typeface="Arial"/>
              </a:rPr>
              <a:t> </a:t>
            </a:r>
            <a:r>
              <a:rPr b="0" lang="en-US" sz="1800" spc="-1" strike="noStrike">
                <a:solidFill>
                  <a:srgbClr val="ffffff"/>
                </a:solidFill>
                <a:latin typeface="Arial"/>
                <a:ea typeface="Arial"/>
              </a:rPr>
              <a:t>(user registration)</a:t>
            </a:r>
            <a:endParaRPr b="0" lang="en-US" sz="1800" spc="-1" strike="noStrike">
              <a:latin typeface="Arial"/>
            </a:endParaRPr>
          </a:p>
        </p:txBody>
      </p:sp>
      <p:pic>
        <p:nvPicPr>
          <p:cNvPr id="121" name="Google Shape;298;p38" descr=""/>
          <p:cNvPicPr/>
          <p:nvPr/>
        </p:nvPicPr>
        <p:blipFill>
          <a:blip r:embed="rId2"/>
          <a:stretch/>
        </p:blipFill>
        <p:spPr>
          <a:xfrm>
            <a:off x="809640" y="3291840"/>
            <a:ext cx="2223000" cy="1590120"/>
          </a:xfrm>
          <a:prstGeom prst="rect">
            <a:avLst/>
          </a:prstGeom>
          <a:ln>
            <a:noFill/>
          </a:ln>
        </p:spPr>
      </p:pic>
      <p:pic>
        <p:nvPicPr>
          <p:cNvPr id="122" name="Google Shape;299;p38" descr=""/>
          <p:cNvPicPr/>
          <p:nvPr/>
        </p:nvPicPr>
        <p:blipFill>
          <a:blip r:embed="rId3"/>
          <a:stretch/>
        </p:blipFill>
        <p:spPr>
          <a:xfrm>
            <a:off x="3200400" y="1371600"/>
            <a:ext cx="5761800" cy="3523680"/>
          </a:xfrm>
          <a:prstGeom prst="rect">
            <a:avLst/>
          </a:prstGeom>
          <a:ln>
            <a:noFill/>
          </a:ln>
        </p:spPr>
      </p:pic>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117360" y="91440"/>
            <a:ext cx="8889120" cy="4986000"/>
          </a:xfrm>
          <a:prstGeom prst="rect">
            <a:avLst/>
          </a:prstGeom>
          <a:noFill/>
          <a:ln>
            <a:noFill/>
          </a:ln>
        </p:spPr>
        <p:style>
          <a:lnRef idx="0"/>
          <a:fillRef idx="0"/>
          <a:effectRef idx="0"/>
          <a:fontRef idx="minor"/>
        </p:style>
      </p:sp>
      <p:sp>
        <p:nvSpPr>
          <p:cNvPr id="124" name="CustomShape 2"/>
          <p:cNvSpPr/>
          <p:nvPr/>
        </p:nvSpPr>
        <p:spPr>
          <a:xfrm>
            <a:off x="210960" y="69480"/>
            <a:ext cx="8733600" cy="483840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GameMaster service</a:t>
            </a: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p:txBody>
      </p:sp>
      <p:sp>
        <p:nvSpPr>
          <p:cNvPr id="125" name="CustomShape 3"/>
          <p:cNvSpPr/>
          <p:nvPr/>
        </p:nvSpPr>
        <p:spPr>
          <a:xfrm>
            <a:off x="221760" y="487800"/>
            <a:ext cx="8412120" cy="60192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ffffff"/>
                </a:solidFill>
                <a:latin typeface="Arial"/>
                <a:ea typeface="Arial"/>
              </a:rPr>
              <a:t>POST</a:t>
            </a:r>
            <a:r>
              <a:rPr b="0" lang="en-US" sz="1600" spc="-1" strike="noStrike">
                <a:solidFill>
                  <a:srgbClr val="ffffff"/>
                </a:solidFill>
                <a:latin typeface="Arial"/>
                <a:ea typeface="Arial"/>
              </a:rPr>
              <a:t> request: </a:t>
            </a:r>
            <a:r>
              <a:rPr b="0" lang="en-US" sz="1600" spc="-1" strike="noStrike" u="sng">
                <a:solidFill>
                  <a:srgbClr val="0000ff"/>
                </a:solidFill>
                <a:uFillTx/>
                <a:latin typeface="Arial"/>
                <a:ea typeface="Arial"/>
                <a:hlinkClick r:id="rId1"/>
              </a:rPr>
              <a:t>http://147.27.60.48:5002/endtournmatch</a:t>
            </a:r>
            <a:r>
              <a:rPr b="0" lang="en-US" sz="1600" spc="-1" strike="noStrike">
                <a:solidFill>
                  <a:srgbClr val="ffffff"/>
                </a:solidFill>
                <a:latin typeface="Arial"/>
                <a:ea typeface="Arial"/>
              </a:rPr>
              <a:t> (updates in GameMaster DB when a tournament match is complete)</a:t>
            </a:r>
            <a:endParaRPr b="0" lang="en-US" sz="1600" spc="-1" strike="noStrike">
              <a:latin typeface="Arial"/>
            </a:endParaRPr>
          </a:p>
        </p:txBody>
      </p:sp>
      <p:pic>
        <p:nvPicPr>
          <p:cNvPr id="126" name="Google Shape;307;p39" descr=""/>
          <p:cNvPicPr/>
          <p:nvPr/>
        </p:nvPicPr>
        <p:blipFill>
          <a:blip r:embed="rId2"/>
          <a:stretch/>
        </p:blipFill>
        <p:spPr>
          <a:xfrm>
            <a:off x="839520" y="3377520"/>
            <a:ext cx="2390400" cy="1733040"/>
          </a:xfrm>
          <a:prstGeom prst="rect">
            <a:avLst/>
          </a:prstGeom>
          <a:ln>
            <a:noFill/>
          </a:ln>
        </p:spPr>
      </p:pic>
      <p:pic>
        <p:nvPicPr>
          <p:cNvPr id="127" name="Google Shape;308;p39" descr=""/>
          <p:cNvPicPr/>
          <p:nvPr/>
        </p:nvPicPr>
        <p:blipFill>
          <a:blip r:embed="rId3"/>
          <a:stretch/>
        </p:blipFill>
        <p:spPr>
          <a:xfrm>
            <a:off x="3362760" y="1605600"/>
            <a:ext cx="5762160" cy="3504960"/>
          </a:xfrm>
          <a:prstGeom prst="rect">
            <a:avLst/>
          </a:prstGeom>
          <a:ln>
            <a:noFill/>
          </a:ln>
        </p:spPr>
      </p:pic>
      <p:sp>
        <p:nvSpPr>
          <p:cNvPr id="128" name="CustomShape 4"/>
          <p:cNvSpPr/>
          <p:nvPr/>
        </p:nvSpPr>
        <p:spPr>
          <a:xfrm>
            <a:off x="134640" y="1166400"/>
            <a:ext cx="3018960" cy="2126160"/>
          </a:xfrm>
          <a:prstGeom prst="rect">
            <a:avLst/>
          </a:prstGeom>
          <a:noFill/>
          <a:ln w="38160">
            <a:solidFill>
              <a:srgbClr val="ff0000"/>
            </a:solidFill>
            <a:round/>
          </a:ln>
        </p:spPr>
        <p:style>
          <a:lnRef idx="0"/>
          <a:fillRef idx="0"/>
          <a:effectRef idx="0"/>
          <a:fontRef idx="minor"/>
        </p:style>
        <p:txBody>
          <a:bodyPr tIns="91440" bIns="91440"/>
          <a:p>
            <a:pPr>
              <a:lnSpc>
                <a:spcPct val="100000"/>
              </a:lnSpc>
            </a:pPr>
            <a:r>
              <a:rPr b="1" lang="en-US" sz="1300" spc="-1" strike="noStrike" u="sng">
                <a:solidFill>
                  <a:srgbClr val="ffffff"/>
                </a:solidFill>
                <a:uFillTx/>
                <a:latin typeface="Arial"/>
                <a:ea typeface="Arial"/>
              </a:rPr>
              <a:t>Important:</a:t>
            </a:r>
            <a:r>
              <a:rPr b="0" lang="en-US" sz="1300" spc="-1" strike="noStrike">
                <a:solidFill>
                  <a:srgbClr val="ffffff"/>
                </a:solidFill>
                <a:latin typeface="Arial"/>
                <a:ea typeface="Arial"/>
              </a:rPr>
              <a:t> For concurrency equal to 1 (c=1), the response time is very high but it decreases to the desired levels for greater concurrency (50, 100, etc.). We came to the conclusion that this happens due to the network latency and the fact that we have a lot of database disconnections and new connections when c = 1 (that does not happen in the concurrent requests).   </a:t>
            </a:r>
            <a:endParaRPr b="0" lang="en-US" sz="13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519120" y="180000"/>
            <a:ext cx="2998800" cy="2998800"/>
          </a:xfrm>
          <a:prstGeom prst="rect">
            <a:avLst/>
          </a:prstGeom>
          <a:noFill/>
          <a:ln>
            <a:noFill/>
          </a:ln>
        </p:spPr>
        <p:style>
          <a:lnRef idx="0"/>
          <a:fillRef idx="0"/>
          <a:effectRef idx="0"/>
          <a:fontRef idx="minor"/>
        </p:style>
        <p:txBody>
          <a:bodyPr lIns="90000" rIns="90000" tIns="91440" bIns="91440"/>
          <a:p>
            <a:pPr algn="ctr">
              <a:lnSpc>
                <a:spcPct val="6000"/>
              </a:lnSpc>
            </a:pPr>
            <a:r>
              <a:rPr b="1" lang="en-US" sz="1600" spc="-1" strike="noStrike" u="sng">
                <a:solidFill>
                  <a:srgbClr val="ffffff"/>
                </a:solidFill>
                <a:uFillTx/>
                <a:latin typeface="Arial"/>
                <a:ea typeface="Arial"/>
              </a:rPr>
              <a:t>ARCHITECTURE </a:t>
            </a:r>
            <a:endParaRPr b="0" lang="en-US" sz="1600" spc="-1" strike="noStrike">
              <a:latin typeface="Arial"/>
            </a:endParaRPr>
          </a:p>
          <a:p>
            <a:pPr algn="ctr">
              <a:lnSpc>
                <a:spcPct val="6000"/>
              </a:lnSpc>
              <a:spcBef>
                <a:spcPts val="1199"/>
              </a:spcBef>
            </a:pPr>
            <a:endParaRPr b="0" lang="en-US" sz="1600" spc="-1" strike="noStrike">
              <a:latin typeface="Arial"/>
            </a:endParaRPr>
          </a:p>
          <a:p>
            <a:pPr algn="ctr">
              <a:lnSpc>
                <a:spcPct val="6000"/>
              </a:lnSpc>
              <a:spcBef>
                <a:spcPts val="1199"/>
              </a:spcBef>
            </a:pPr>
            <a:r>
              <a:rPr b="1" lang="en-US" sz="1600" spc="-1" strike="noStrike" u="sng">
                <a:solidFill>
                  <a:srgbClr val="ffffff"/>
                </a:solidFill>
                <a:uFillTx/>
                <a:latin typeface="Arial"/>
                <a:ea typeface="Arial"/>
              </a:rPr>
              <a:t>DIAGRAM</a:t>
            </a:r>
            <a:endParaRPr b="0" lang="en-US" sz="1600" spc="-1" strike="noStrike">
              <a:latin typeface="Arial"/>
            </a:endParaRPr>
          </a:p>
          <a:p>
            <a:pPr algn="ctr">
              <a:lnSpc>
                <a:spcPct val="6000"/>
              </a:lnSpc>
              <a:spcBef>
                <a:spcPts val="1199"/>
              </a:spcBef>
            </a:pPr>
            <a:endParaRPr b="0" lang="en-US" sz="1600" spc="-1" strike="noStrike">
              <a:latin typeface="Arial"/>
            </a:endParaRPr>
          </a:p>
        </p:txBody>
      </p:sp>
      <p:pic>
        <p:nvPicPr>
          <p:cNvPr id="47" name="Google Shape;81;p4" descr=""/>
          <p:cNvPicPr/>
          <p:nvPr/>
        </p:nvPicPr>
        <p:blipFill>
          <a:blip r:embed="rId1"/>
          <a:stretch/>
        </p:blipFill>
        <p:spPr>
          <a:xfrm>
            <a:off x="2068920" y="41760"/>
            <a:ext cx="5983200" cy="506556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117360" y="91440"/>
            <a:ext cx="8889120" cy="4986000"/>
          </a:xfrm>
          <a:prstGeom prst="rect">
            <a:avLst/>
          </a:prstGeom>
          <a:noFill/>
          <a:ln>
            <a:noFill/>
          </a:ln>
        </p:spPr>
        <p:style>
          <a:lnRef idx="0"/>
          <a:fillRef idx="0"/>
          <a:effectRef idx="0"/>
          <a:fontRef idx="minor"/>
        </p:style>
      </p:sp>
      <p:sp>
        <p:nvSpPr>
          <p:cNvPr id="130" name="CustomShape 2"/>
          <p:cNvSpPr/>
          <p:nvPr/>
        </p:nvSpPr>
        <p:spPr>
          <a:xfrm>
            <a:off x="210960" y="69480"/>
            <a:ext cx="8733600" cy="483840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PlayMaster service</a:t>
            </a: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p:txBody>
      </p:sp>
      <p:sp>
        <p:nvSpPr>
          <p:cNvPr id="131" name="CustomShape 3"/>
          <p:cNvSpPr/>
          <p:nvPr/>
        </p:nvSpPr>
        <p:spPr>
          <a:xfrm>
            <a:off x="221760" y="640080"/>
            <a:ext cx="8412120" cy="345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6fa8dc"/>
                </a:solidFill>
                <a:latin typeface="Arial"/>
                <a:ea typeface="Arial"/>
              </a:rPr>
              <a:t>http://147.27.60.48:5001</a:t>
            </a:r>
            <a:endParaRPr b="0" lang="en-US" sz="1800" spc="-1" strike="noStrike">
              <a:latin typeface="Arial"/>
            </a:endParaRPr>
          </a:p>
        </p:txBody>
      </p:sp>
      <p:pic>
        <p:nvPicPr>
          <p:cNvPr id="132" name="Google Shape;317;p40" descr=""/>
          <p:cNvPicPr/>
          <p:nvPr/>
        </p:nvPicPr>
        <p:blipFill>
          <a:blip r:embed="rId1"/>
          <a:stretch/>
        </p:blipFill>
        <p:spPr>
          <a:xfrm>
            <a:off x="174960" y="1677240"/>
            <a:ext cx="4360680" cy="3021840"/>
          </a:xfrm>
          <a:prstGeom prst="rect">
            <a:avLst/>
          </a:prstGeom>
          <a:ln>
            <a:noFill/>
          </a:ln>
        </p:spPr>
      </p:pic>
      <p:pic>
        <p:nvPicPr>
          <p:cNvPr id="133" name="Google Shape;318;p40" descr=""/>
          <p:cNvPicPr/>
          <p:nvPr/>
        </p:nvPicPr>
        <p:blipFill>
          <a:blip r:embed="rId2"/>
          <a:stretch/>
        </p:blipFill>
        <p:spPr>
          <a:xfrm>
            <a:off x="4681080" y="1645920"/>
            <a:ext cx="4325400" cy="3072600"/>
          </a:xfrm>
          <a:prstGeom prst="rect">
            <a:avLst/>
          </a:prstGeom>
          <a:ln>
            <a:noFill/>
          </a:ln>
        </p:spPr>
      </p:pic>
      <p:pic>
        <p:nvPicPr>
          <p:cNvPr id="134" name="Google Shape;319;p40" descr=""/>
          <p:cNvPicPr/>
          <p:nvPr/>
        </p:nvPicPr>
        <p:blipFill>
          <a:blip r:embed="rId3"/>
          <a:stretch/>
        </p:blipFill>
        <p:spPr>
          <a:xfrm>
            <a:off x="7680960" y="182880"/>
            <a:ext cx="1188360" cy="1188360"/>
          </a:xfrm>
          <a:prstGeom prst="rect">
            <a:avLst/>
          </a:prstGeom>
          <a:ln>
            <a:noFill/>
          </a:ln>
        </p:spPr>
      </p:pic>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117360" y="91440"/>
            <a:ext cx="8889120" cy="4986000"/>
          </a:xfrm>
          <a:prstGeom prst="rect">
            <a:avLst/>
          </a:prstGeom>
          <a:noFill/>
          <a:ln>
            <a:noFill/>
          </a:ln>
        </p:spPr>
        <p:style>
          <a:lnRef idx="0"/>
          <a:fillRef idx="0"/>
          <a:effectRef idx="0"/>
          <a:fontRef idx="minor"/>
        </p:style>
      </p:sp>
      <p:sp>
        <p:nvSpPr>
          <p:cNvPr id="136" name="CustomShape 2"/>
          <p:cNvSpPr/>
          <p:nvPr/>
        </p:nvSpPr>
        <p:spPr>
          <a:xfrm>
            <a:off x="210960" y="69480"/>
            <a:ext cx="8733600" cy="483840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Some extensions of ours</a:t>
            </a:r>
            <a:endParaRPr b="0" lang="en-US" sz="1900" spc="-1" strike="noStrike">
              <a:latin typeface="Arial"/>
            </a:endParaRPr>
          </a:p>
          <a:p>
            <a:pPr>
              <a:lnSpc>
                <a:spcPct val="100000"/>
              </a:lnSpc>
            </a:pPr>
            <a:endParaRPr b="0" lang="en-US" sz="1900" spc="-1" strike="noStrike">
              <a:latin typeface="Arial"/>
            </a:endParaRPr>
          </a:p>
          <a:p>
            <a:pPr marL="457200" indent="-316440">
              <a:lnSpc>
                <a:spcPct val="100000"/>
              </a:lnSpc>
              <a:buClr>
                <a:srgbClr val="ffffff"/>
              </a:buClr>
              <a:buFont typeface="Arial"/>
              <a:buChar char="●"/>
            </a:pPr>
            <a:r>
              <a:rPr b="0" lang="en-US" sz="1400" spc="-1" strike="noStrike">
                <a:solidFill>
                  <a:srgbClr val="ffffff"/>
                </a:solidFill>
                <a:latin typeface="Arial"/>
                <a:ea typeface="Arial"/>
              </a:rPr>
              <a:t>Retrieval of all tournament champions, based on the game type (AJAX)</a:t>
            </a:r>
            <a:endParaRPr b="0" lang="en-US" sz="1400" spc="-1" strike="noStrike">
              <a:latin typeface="Arial"/>
            </a:endParaRPr>
          </a:p>
          <a:p>
            <a:pPr>
              <a:lnSpc>
                <a:spcPct val="100000"/>
              </a:lnSpc>
            </a:pPr>
            <a:endParaRPr b="0" lang="en-US" sz="1400" spc="-1" strike="noStrike">
              <a:latin typeface="Arial"/>
            </a:endParaRPr>
          </a:p>
          <a:p>
            <a:pPr marL="457200" indent="-316440">
              <a:lnSpc>
                <a:spcPct val="100000"/>
              </a:lnSpc>
              <a:buClr>
                <a:srgbClr val="ffffff"/>
              </a:buClr>
              <a:buFont typeface="Arial"/>
              <a:buChar char="●"/>
            </a:pPr>
            <a:r>
              <a:rPr b="0" lang="en-US" sz="1400" spc="-1" strike="noStrike">
                <a:solidFill>
                  <a:srgbClr val="ffffff"/>
                </a:solidFill>
                <a:latin typeface="Arial"/>
                <a:ea typeface="Arial"/>
              </a:rPr>
              <a:t>Password-protected tournaments (using a safe key that users may give to each other privately)</a:t>
            </a:r>
            <a:endParaRPr b="0" lang="en-US" sz="1400" spc="-1" strike="noStrike">
              <a:latin typeface="Arial"/>
            </a:endParaRPr>
          </a:p>
          <a:p>
            <a:pPr marL="457200">
              <a:lnSpc>
                <a:spcPct val="100000"/>
              </a:lnSpc>
            </a:pPr>
            <a:endParaRPr b="0" lang="en-US" sz="1400" spc="-1" strike="noStrike">
              <a:latin typeface="Arial"/>
            </a:endParaRPr>
          </a:p>
          <a:p>
            <a:pPr marL="457200" indent="-316440">
              <a:lnSpc>
                <a:spcPct val="100000"/>
              </a:lnSpc>
              <a:buClr>
                <a:srgbClr val="ffffff"/>
              </a:buClr>
              <a:buFont typeface="Arial"/>
              <a:buChar char="●"/>
            </a:pPr>
            <a:r>
              <a:rPr b="0" lang="en-US" sz="1400" spc="-1" strike="noStrike">
                <a:solidFill>
                  <a:srgbClr val="ffffff"/>
                </a:solidFill>
                <a:latin typeface="Arial"/>
                <a:ea typeface="Arial"/>
              </a:rPr>
              <a:t>Users deletion by administrators </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117360" y="91440"/>
            <a:ext cx="8889120" cy="4986000"/>
          </a:xfrm>
          <a:prstGeom prst="rect">
            <a:avLst/>
          </a:prstGeom>
          <a:noFill/>
          <a:ln>
            <a:noFill/>
          </a:ln>
        </p:spPr>
        <p:style>
          <a:lnRef idx="0"/>
          <a:fillRef idx="0"/>
          <a:effectRef idx="0"/>
          <a:fontRef idx="minor"/>
        </p:style>
      </p:sp>
      <p:sp>
        <p:nvSpPr>
          <p:cNvPr id="138" name="CustomShape 2"/>
          <p:cNvSpPr/>
          <p:nvPr/>
        </p:nvSpPr>
        <p:spPr>
          <a:xfrm>
            <a:off x="210960" y="69480"/>
            <a:ext cx="8733600" cy="483840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Future Work</a:t>
            </a:r>
            <a:endParaRPr b="0" lang="en-US" sz="1900" spc="-1" strike="noStrike">
              <a:latin typeface="Arial"/>
            </a:endParaRPr>
          </a:p>
          <a:p>
            <a:pPr>
              <a:lnSpc>
                <a:spcPct val="100000"/>
              </a:lnSpc>
            </a:pPr>
            <a:endParaRPr b="0" lang="en-US" sz="1900" spc="-1" strike="noStrike">
              <a:latin typeface="Arial"/>
            </a:endParaRPr>
          </a:p>
          <a:p>
            <a:pPr marL="457200" indent="-316440">
              <a:lnSpc>
                <a:spcPct val="100000"/>
              </a:lnSpc>
              <a:buClr>
                <a:srgbClr val="ffffff"/>
              </a:buClr>
              <a:buFont typeface="Arial"/>
              <a:buChar char="●"/>
            </a:pPr>
            <a:r>
              <a:rPr b="0" lang="en-US" sz="1400" spc="-1" strike="noStrike">
                <a:solidFill>
                  <a:srgbClr val="ffffff"/>
                </a:solidFill>
                <a:latin typeface="Arial"/>
                <a:ea typeface="Arial"/>
              </a:rPr>
              <a:t>Fault tolerance (Zookeeper or game state store in Mongo)</a:t>
            </a:r>
            <a:endParaRPr b="0" lang="en-US" sz="1400" spc="-1" strike="noStrike">
              <a:latin typeface="Arial"/>
            </a:endParaRPr>
          </a:p>
          <a:p>
            <a:pPr marL="457200">
              <a:lnSpc>
                <a:spcPct val="100000"/>
              </a:lnSpc>
            </a:pPr>
            <a:endParaRPr b="0" lang="en-US" sz="1400" spc="-1" strike="noStrike">
              <a:latin typeface="Arial"/>
            </a:endParaRPr>
          </a:p>
          <a:p>
            <a:pPr marL="457200" indent="-316440">
              <a:lnSpc>
                <a:spcPct val="100000"/>
              </a:lnSpc>
              <a:buClr>
                <a:srgbClr val="ffffff"/>
              </a:buClr>
              <a:buFont typeface="Arial"/>
              <a:buChar char="●"/>
            </a:pPr>
            <a:r>
              <a:rPr b="0" lang="en-US" sz="1400" spc="-1" strike="noStrike">
                <a:solidFill>
                  <a:srgbClr val="ffffff"/>
                </a:solidFill>
                <a:latin typeface="Arial"/>
                <a:ea typeface="Arial"/>
              </a:rPr>
              <a:t>Games user interface enhancement (clocks, previous moves, etc.)</a:t>
            </a:r>
            <a:endParaRPr b="0" lang="en-US" sz="1400" spc="-1" strike="noStrike">
              <a:latin typeface="Arial"/>
            </a:endParaRPr>
          </a:p>
          <a:p>
            <a:pPr marL="457200" indent="-227520">
              <a:lnSpc>
                <a:spcPct val="100000"/>
              </a:lnSpc>
            </a:pPr>
            <a:endParaRPr b="0" lang="en-US" sz="1400" spc="-1" strike="noStrike">
              <a:latin typeface="Arial"/>
            </a:endParaRPr>
          </a:p>
          <a:p>
            <a:pPr marL="457200" indent="-316440">
              <a:lnSpc>
                <a:spcPct val="100000"/>
              </a:lnSpc>
              <a:buClr>
                <a:srgbClr val="ffffff"/>
              </a:buClr>
              <a:buFont typeface="Arial"/>
              <a:buChar char="●"/>
            </a:pPr>
            <a:r>
              <a:rPr b="0" lang="en-US" sz="1400" spc="-1" strike="noStrike">
                <a:solidFill>
                  <a:srgbClr val="ffffff"/>
                </a:solidFill>
                <a:latin typeface="Arial"/>
                <a:ea typeface="Arial"/>
              </a:rPr>
              <a:t>Connected (logged in) users visible in home page</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117360" y="91440"/>
            <a:ext cx="8889120" cy="4986000"/>
          </a:xfrm>
          <a:prstGeom prst="rect">
            <a:avLst/>
          </a:prstGeom>
          <a:noFill/>
          <a:ln>
            <a:noFill/>
          </a:ln>
        </p:spPr>
        <p:style>
          <a:lnRef idx="0"/>
          <a:fillRef idx="0"/>
          <a:effectRef idx="0"/>
          <a:fontRef idx="minor"/>
        </p:style>
      </p:sp>
      <p:sp>
        <p:nvSpPr>
          <p:cNvPr id="140" name="CustomShape 2"/>
          <p:cNvSpPr/>
          <p:nvPr/>
        </p:nvSpPr>
        <p:spPr>
          <a:xfrm>
            <a:off x="205200" y="1386720"/>
            <a:ext cx="8733600" cy="4838400"/>
          </a:xfrm>
          <a:prstGeom prst="rect">
            <a:avLst/>
          </a:prstGeom>
          <a:noFill/>
          <a:ln>
            <a:noFill/>
          </a:ln>
        </p:spPr>
        <p:style>
          <a:lnRef idx="0"/>
          <a:fillRef idx="0"/>
          <a:effectRef idx="0"/>
          <a:fontRef idx="minor"/>
        </p:style>
        <p:txBody>
          <a:bodyPr lIns="90000" rIns="90000" tIns="91440" bIns="91440"/>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1" lang="en-US" sz="2600" spc="-1" strike="noStrike">
                <a:solidFill>
                  <a:srgbClr val="ffffff"/>
                </a:solidFill>
                <a:latin typeface="Arial"/>
                <a:ea typeface="Arial"/>
              </a:rPr>
              <a:t>Thank you!</a:t>
            </a:r>
            <a:endParaRPr b="0" lang="en-US" sz="2600" spc="-1" strike="noStrike">
              <a:latin typeface="Arial"/>
            </a:endParaRPr>
          </a:p>
          <a:p>
            <a:pPr algn="ctr">
              <a:lnSpc>
                <a:spcPct val="100000"/>
              </a:lnSpc>
            </a:pPr>
            <a:endParaRPr b="0" lang="en-US" sz="2600" spc="-1" strike="noStrike">
              <a:latin typeface="Arial"/>
            </a:endParaRPr>
          </a:p>
          <a:p>
            <a:pPr algn="ctr">
              <a:lnSpc>
                <a:spcPct val="100000"/>
              </a:lnSpc>
            </a:pPr>
            <a:r>
              <a:rPr b="1" lang="en-US" sz="2500" spc="-1" strike="noStrike">
                <a:solidFill>
                  <a:srgbClr val="ffffff"/>
                </a:solidFill>
                <a:latin typeface="Arial"/>
                <a:ea typeface="Arial"/>
              </a:rPr>
              <a:t>Let’s see a demo now.</a:t>
            </a:r>
            <a:endParaRPr b="0" lang="en-US" sz="2500" spc="-1" strike="noStrike">
              <a:latin typeface="Arial"/>
            </a:endParaRPr>
          </a:p>
          <a:p>
            <a:pPr>
              <a:lnSpc>
                <a:spcPct val="100000"/>
              </a:lnSpc>
            </a:pPr>
            <a:endParaRPr b="0" lang="en-US" sz="2500" spc="-1" strike="noStrike">
              <a:latin typeface="Arial"/>
            </a:endParaRPr>
          </a:p>
          <a:p>
            <a:pPr>
              <a:lnSpc>
                <a:spcPct val="100000"/>
              </a:lnSpc>
            </a:pPr>
            <a:endParaRPr b="0" lang="en-US" sz="2500" spc="-1" strike="noStrike">
              <a:latin typeface="Arial"/>
            </a:endParaRPr>
          </a:p>
          <a:p>
            <a:pPr>
              <a:lnSpc>
                <a:spcPct val="100000"/>
              </a:lnSpc>
            </a:pPr>
            <a:endParaRPr b="0" lang="en-US" sz="2500" spc="-1" strike="noStrike">
              <a:latin typeface="Arial"/>
            </a:endParaRPr>
          </a:p>
          <a:p>
            <a:pPr>
              <a:lnSpc>
                <a:spcPct val="100000"/>
              </a:lnSpc>
            </a:pPr>
            <a:endParaRPr b="0" lang="en-US" sz="2500" spc="-1" strike="noStrike">
              <a:latin typeface="Arial"/>
            </a:endParaRPr>
          </a:p>
        </p:txBody>
      </p:sp>
      <p:pic>
        <p:nvPicPr>
          <p:cNvPr id="141" name="Google Shape;338;g80cb278907_0_10" descr=""/>
          <p:cNvPicPr/>
          <p:nvPr/>
        </p:nvPicPr>
        <p:blipFill>
          <a:blip r:embed="rId1"/>
          <a:stretch/>
        </p:blipFill>
        <p:spPr>
          <a:xfrm>
            <a:off x="2066760" y="396360"/>
            <a:ext cx="5188680" cy="2921760"/>
          </a:xfrm>
          <a:prstGeom prst="rect">
            <a:avLst/>
          </a:prstGeom>
          <a:ln>
            <a:noFill/>
          </a:ln>
        </p:spPr>
      </p:pic>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117360" y="91440"/>
            <a:ext cx="8889120" cy="4986000"/>
          </a:xfrm>
          <a:prstGeom prst="rect">
            <a:avLst/>
          </a:prstGeom>
          <a:noFill/>
          <a:ln>
            <a:noFill/>
          </a:ln>
        </p:spPr>
        <p:style>
          <a:lnRef idx="0"/>
          <a:fillRef idx="0"/>
          <a:effectRef idx="0"/>
          <a:fontRef idx="minor"/>
        </p:style>
      </p:sp>
      <p:sp>
        <p:nvSpPr>
          <p:cNvPr id="49" name="CustomShape 2"/>
          <p:cNvSpPr/>
          <p:nvPr/>
        </p:nvSpPr>
        <p:spPr>
          <a:xfrm>
            <a:off x="210960" y="69480"/>
            <a:ext cx="2792520" cy="57348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Authentication service</a:t>
            </a:r>
            <a:endParaRPr b="0" lang="en-US" sz="1900" spc="-1" strike="noStrike">
              <a:latin typeface="Arial"/>
            </a:endParaRPr>
          </a:p>
        </p:txBody>
      </p:sp>
      <p:pic>
        <p:nvPicPr>
          <p:cNvPr id="50" name="Google Shape;88;p5" descr=""/>
          <p:cNvPicPr/>
          <p:nvPr/>
        </p:nvPicPr>
        <p:blipFill>
          <a:blip r:embed="rId1"/>
          <a:stretch/>
        </p:blipFill>
        <p:spPr>
          <a:xfrm>
            <a:off x="1061640" y="548640"/>
            <a:ext cx="7020360" cy="459468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117360" y="91440"/>
            <a:ext cx="8889120" cy="4986000"/>
          </a:xfrm>
          <a:prstGeom prst="rect">
            <a:avLst/>
          </a:prstGeom>
          <a:noFill/>
          <a:ln>
            <a:noFill/>
          </a:ln>
        </p:spPr>
        <p:style>
          <a:lnRef idx="0"/>
          <a:fillRef idx="0"/>
          <a:effectRef idx="0"/>
          <a:fontRef idx="minor"/>
        </p:style>
      </p:sp>
      <p:sp>
        <p:nvSpPr>
          <p:cNvPr id="52" name="CustomShape 2"/>
          <p:cNvSpPr/>
          <p:nvPr/>
        </p:nvSpPr>
        <p:spPr>
          <a:xfrm>
            <a:off x="210960" y="69480"/>
            <a:ext cx="2792520" cy="57348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Authentication service</a:t>
            </a:r>
            <a:endParaRPr b="0" lang="en-US" sz="1900" spc="-1" strike="noStrike">
              <a:latin typeface="Arial"/>
            </a:endParaRPr>
          </a:p>
        </p:txBody>
      </p:sp>
      <p:pic>
        <p:nvPicPr>
          <p:cNvPr id="53" name="Google Shape;95;p6" descr=""/>
          <p:cNvPicPr/>
          <p:nvPr/>
        </p:nvPicPr>
        <p:blipFill>
          <a:blip r:embed="rId1"/>
          <a:stretch/>
        </p:blipFill>
        <p:spPr>
          <a:xfrm>
            <a:off x="2377440" y="527400"/>
            <a:ext cx="6703200" cy="458748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CustomShape 1"/>
          <p:cNvSpPr/>
          <p:nvPr/>
        </p:nvSpPr>
        <p:spPr>
          <a:xfrm>
            <a:off x="117360" y="91440"/>
            <a:ext cx="8889120" cy="4986000"/>
          </a:xfrm>
          <a:prstGeom prst="rect">
            <a:avLst/>
          </a:prstGeom>
          <a:noFill/>
          <a:ln>
            <a:noFill/>
          </a:ln>
        </p:spPr>
        <p:style>
          <a:lnRef idx="0"/>
          <a:fillRef idx="0"/>
          <a:effectRef idx="0"/>
          <a:fontRef idx="minor"/>
        </p:style>
      </p:sp>
      <p:sp>
        <p:nvSpPr>
          <p:cNvPr id="55" name="CustomShape 2"/>
          <p:cNvSpPr/>
          <p:nvPr/>
        </p:nvSpPr>
        <p:spPr>
          <a:xfrm>
            <a:off x="210960" y="69480"/>
            <a:ext cx="2792520" cy="57348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Authentication service</a:t>
            </a:r>
            <a:endParaRPr b="0" lang="en-US" sz="1900" spc="-1" strike="noStrike">
              <a:latin typeface="Arial"/>
            </a:endParaRPr>
          </a:p>
        </p:txBody>
      </p:sp>
      <p:pic>
        <p:nvPicPr>
          <p:cNvPr id="56" name="Google Shape;102;p7" descr=""/>
          <p:cNvPicPr/>
          <p:nvPr/>
        </p:nvPicPr>
        <p:blipFill>
          <a:blip r:embed="rId1"/>
          <a:stretch/>
        </p:blipFill>
        <p:spPr>
          <a:xfrm>
            <a:off x="263880" y="743040"/>
            <a:ext cx="8615880" cy="365724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117360" y="167400"/>
            <a:ext cx="8889120" cy="4986000"/>
          </a:xfrm>
          <a:prstGeom prst="rect">
            <a:avLst/>
          </a:prstGeom>
          <a:noFill/>
          <a:ln>
            <a:noFill/>
          </a:ln>
        </p:spPr>
        <p:style>
          <a:lnRef idx="0"/>
          <a:fillRef idx="0"/>
          <a:effectRef idx="0"/>
          <a:fontRef idx="minor"/>
        </p:style>
        <p:txBody>
          <a:bodyPr lIns="90000" rIns="90000" tIns="91440" bIns="91440"/>
          <a:p>
            <a:pPr>
              <a:lnSpc>
                <a:spcPct val="7000"/>
              </a:lnSpc>
            </a:pPr>
            <a:endParaRPr b="0" lang="en-US" sz="1800" spc="-1" strike="noStrike">
              <a:latin typeface="Arial"/>
            </a:endParaRPr>
          </a:p>
          <a:p>
            <a:pPr>
              <a:lnSpc>
                <a:spcPct val="7000"/>
              </a:lnSpc>
              <a:spcBef>
                <a:spcPts val="1199"/>
              </a:spcBef>
            </a:pPr>
            <a:r>
              <a:rPr b="1" i="1" lang="en-US" sz="1400" spc="-1" strike="noStrike">
                <a:solidFill>
                  <a:srgbClr val="ffffff"/>
                </a:solidFill>
                <a:latin typeface="Arial"/>
                <a:ea typeface="Arial"/>
              </a:rPr>
              <a:t>  </a:t>
            </a:r>
            <a:endParaRPr b="0" lang="en-US" sz="1400" spc="-1" strike="noStrike">
              <a:latin typeface="Arial"/>
            </a:endParaRPr>
          </a:p>
          <a:p>
            <a:pPr>
              <a:lnSpc>
                <a:spcPct val="7000"/>
              </a:lnSpc>
              <a:spcBef>
                <a:spcPts val="1199"/>
              </a:spcBef>
            </a:pPr>
            <a:endParaRPr b="0" lang="en-US" sz="1400" spc="-1" strike="noStrike">
              <a:latin typeface="Arial"/>
            </a:endParaRPr>
          </a:p>
          <a:p>
            <a:pPr>
              <a:lnSpc>
                <a:spcPct val="7000"/>
              </a:lnSpc>
              <a:spcBef>
                <a:spcPts val="1199"/>
              </a:spcBef>
            </a:pPr>
            <a:r>
              <a:rPr b="1" i="1" lang="en-US" sz="1400" spc="-1" strike="noStrike">
                <a:solidFill>
                  <a:srgbClr val="ffffff"/>
                </a:solidFill>
                <a:latin typeface="Arial"/>
                <a:ea typeface="Arial"/>
              </a:rPr>
              <a:t>Connectionack event</a:t>
            </a:r>
            <a:endParaRPr b="0" lang="en-US" sz="1400" spc="-1" strike="noStrike">
              <a:latin typeface="Arial"/>
            </a:endParaRPr>
          </a:p>
          <a:p>
            <a:pPr marL="457200" indent="-316440">
              <a:lnSpc>
                <a:spcPct val="115000"/>
              </a:lnSpc>
              <a:spcBef>
                <a:spcPts val="1199"/>
              </a:spcBef>
              <a:buClr>
                <a:srgbClr val="ffffff"/>
              </a:buClr>
              <a:buFont typeface="Arial"/>
              <a:buChar char="●"/>
            </a:pPr>
            <a:r>
              <a:rPr b="0" lang="en-US" sz="1400" spc="-1" strike="noStrike">
                <a:solidFill>
                  <a:srgbClr val="ffffff"/>
                </a:solidFill>
                <a:latin typeface="Arial"/>
                <a:ea typeface="Arial"/>
              </a:rPr>
              <a:t>Get the client’s info and the tournament info</a:t>
            </a:r>
            <a:endParaRPr b="0" lang="en-US" sz="1400" spc="-1" strike="noStrike">
              <a:latin typeface="Arial"/>
            </a:endParaRPr>
          </a:p>
          <a:p>
            <a:pPr marL="457200" indent="-316440">
              <a:lnSpc>
                <a:spcPct val="115000"/>
              </a:lnSpc>
              <a:buClr>
                <a:srgbClr val="ffffff"/>
              </a:buClr>
              <a:buFont typeface="Arial"/>
              <a:buChar char="●"/>
            </a:pPr>
            <a:r>
              <a:rPr b="0" lang="en-US" sz="1400" spc="-1" strike="noStrike">
                <a:solidFill>
                  <a:srgbClr val="ffffff"/>
                </a:solidFill>
                <a:latin typeface="Arial"/>
                <a:ea typeface="Arial"/>
              </a:rPr>
              <a:t>Store them in Mongo DB</a:t>
            </a:r>
            <a:endParaRPr b="0" lang="en-US" sz="1400" spc="-1" strike="noStrike">
              <a:latin typeface="Arial"/>
            </a:endParaRPr>
          </a:p>
          <a:p>
            <a:pPr marL="457200" indent="-316440">
              <a:lnSpc>
                <a:spcPct val="115000"/>
              </a:lnSpc>
              <a:buClr>
                <a:srgbClr val="ffffff"/>
              </a:buClr>
              <a:buFont typeface="Arial"/>
              <a:buChar char="●"/>
            </a:pPr>
            <a:r>
              <a:rPr b="0" lang="en-US" sz="1400" spc="-1" strike="noStrike">
                <a:solidFill>
                  <a:srgbClr val="ffffff"/>
                </a:solidFill>
                <a:latin typeface="Arial"/>
                <a:ea typeface="Arial"/>
              </a:rPr>
              <a:t>Check for tournament game if a playID exists in the info</a:t>
            </a:r>
            <a:endParaRPr b="0" lang="en-US" sz="1400" spc="-1" strike="noStrike">
              <a:latin typeface="Arial"/>
            </a:endParaRPr>
          </a:p>
          <a:p>
            <a:pPr marL="457200" indent="-316440">
              <a:lnSpc>
                <a:spcPct val="115000"/>
              </a:lnSpc>
              <a:buClr>
                <a:srgbClr val="ffffff"/>
              </a:buClr>
              <a:buFont typeface="Arial"/>
              <a:buChar char="●"/>
            </a:pPr>
            <a:r>
              <a:rPr b="0" lang="en-US" sz="1400" spc="-1" strike="noStrike">
                <a:solidFill>
                  <a:srgbClr val="ffffff"/>
                </a:solidFill>
                <a:latin typeface="Arial"/>
                <a:ea typeface="Arial"/>
              </a:rPr>
              <a:t>Check if another user has already joined the playmaster for the same tournament match (same playID) or for a practice match of the same gametype and match them updating that row of Mongo with the infos of the second player, and inform them for the game start, inform the first connected player to play first</a:t>
            </a:r>
            <a:endParaRPr b="0" lang="en-US" sz="1400" spc="-1" strike="noStrike">
              <a:latin typeface="Arial"/>
            </a:endParaRPr>
          </a:p>
          <a:p>
            <a:pPr marL="457200" indent="-316440">
              <a:lnSpc>
                <a:spcPct val="115000"/>
              </a:lnSpc>
              <a:buClr>
                <a:srgbClr val="ffffff"/>
              </a:buClr>
              <a:buFont typeface="Arial"/>
              <a:buChar char="●"/>
            </a:pPr>
            <a:r>
              <a:rPr b="0" lang="en-US" sz="1400" spc="-1" strike="noStrike">
                <a:solidFill>
                  <a:srgbClr val="ffffff"/>
                </a:solidFill>
                <a:latin typeface="Arial"/>
                <a:ea typeface="Arial"/>
              </a:rPr>
              <a:t>Else make a new insertion into Mongo DB and leave the client waiting for a second player to connect</a:t>
            </a:r>
            <a:endParaRPr b="0" lang="en-US" sz="1400" spc="-1" strike="noStrike">
              <a:latin typeface="Arial"/>
            </a:endParaRPr>
          </a:p>
          <a:p>
            <a:pPr marL="457200">
              <a:lnSpc>
                <a:spcPct val="115000"/>
              </a:lnSpc>
              <a:spcBef>
                <a:spcPts val="1199"/>
              </a:spcBef>
            </a:pPr>
            <a:endParaRPr b="0" lang="en-US" sz="1400" spc="-1" strike="noStrike">
              <a:latin typeface="Arial"/>
            </a:endParaRPr>
          </a:p>
        </p:txBody>
      </p:sp>
      <p:sp>
        <p:nvSpPr>
          <p:cNvPr id="58" name="CustomShape 2"/>
          <p:cNvSpPr/>
          <p:nvPr/>
        </p:nvSpPr>
        <p:spPr>
          <a:xfrm>
            <a:off x="210960" y="-9720"/>
            <a:ext cx="2792520" cy="57348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PlayMaster service</a:t>
            </a: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117360" y="91440"/>
            <a:ext cx="8889120" cy="4986000"/>
          </a:xfrm>
          <a:prstGeom prst="rect">
            <a:avLst/>
          </a:prstGeom>
          <a:noFill/>
          <a:ln>
            <a:noFill/>
          </a:ln>
        </p:spPr>
        <p:style>
          <a:lnRef idx="0"/>
          <a:fillRef idx="0"/>
          <a:effectRef idx="0"/>
          <a:fontRef idx="minor"/>
        </p:style>
        <p:txBody>
          <a:bodyPr lIns="90000" rIns="90000" tIns="91440" bIns="91440"/>
          <a:p>
            <a:pPr>
              <a:lnSpc>
                <a:spcPct val="7000"/>
              </a:lnSpc>
            </a:pPr>
            <a:endParaRPr b="0" lang="en-US" sz="1800" spc="-1" strike="noStrike">
              <a:latin typeface="Arial"/>
            </a:endParaRPr>
          </a:p>
          <a:p>
            <a:pPr>
              <a:lnSpc>
                <a:spcPct val="7000"/>
              </a:lnSpc>
              <a:spcBef>
                <a:spcPts val="1199"/>
              </a:spcBef>
            </a:pPr>
            <a:r>
              <a:rPr b="1" i="1" lang="en-US" sz="1400" spc="-1" strike="noStrike">
                <a:solidFill>
                  <a:srgbClr val="ffffff"/>
                </a:solidFill>
                <a:latin typeface="Arial"/>
                <a:ea typeface="Arial"/>
              </a:rPr>
              <a:t>  </a:t>
            </a:r>
            <a:endParaRPr b="0" lang="en-US" sz="1400" spc="-1" strike="noStrike">
              <a:latin typeface="Arial"/>
            </a:endParaRPr>
          </a:p>
          <a:p>
            <a:pPr>
              <a:lnSpc>
                <a:spcPct val="7000"/>
              </a:lnSpc>
              <a:spcBef>
                <a:spcPts val="1199"/>
              </a:spcBef>
            </a:pPr>
            <a:endParaRPr b="0" lang="en-US" sz="1400" spc="-1" strike="noStrike">
              <a:latin typeface="Arial"/>
            </a:endParaRPr>
          </a:p>
          <a:p>
            <a:pPr>
              <a:lnSpc>
                <a:spcPct val="7000"/>
              </a:lnSpc>
              <a:spcBef>
                <a:spcPts val="1199"/>
              </a:spcBef>
            </a:pPr>
            <a:endParaRPr b="0" lang="en-US" sz="1400" spc="-1" strike="noStrike">
              <a:latin typeface="Arial"/>
            </a:endParaRPr>
          </a:p>
          <a:p>
            <a:pPr>
              <a:lnSpc>
                <a:spcPct val="7000"/>
              </a:lnSpc>
              <a:spcBef>
                <a:spcPts val="1199"/>
              </a:spcBef>
            </a:pPr>
            <a:r>
              <a:rPr b="1" i="1" lang="en-US" sz="1400" spc="-1" strike="noStrike">
                <a:solidFill>
                  <a:srgbClr val="ffffff"/>
                </a:solidFill>
                <a:latin typeface="Arial"/>
                <a:ea typeface="Arial"/>
              </a:rPr>
              <a:t>Receivemove event</a:t>
            </a:r>
            <a:endParaRPr b="0" lang="en-US" sz="1400" spc="-1" strike="noStrike">
              <a:latin typeface="Arial"/>
            </a:endParaRPr>
          </a:p>
          <a:p>
            <a:pPr marL="457200" indent="-316440">
              <a:lnSpc>
                <a:spcPct val="115000"/>
              </a:lnSpc>
              <a:spcBef>
                <a:spcPts val="1199"/>
              </a:spcBef>
              <a:buClr>
                <a:srgbClr val="ffffff"/>
              </a:buClr>
              <a:buFont typeface="Arial"/>
              <a:buChar char="●"/>
            </a:pPr>
            <a:r>
              <a:rPr b="0" lang="en-US" sz="1400" spc="-1" strike="noStrike">
                <a:solidFill>
                  <a:srgbClr val="ffffff"/>
                </a:solidFill>
                <a:latin typeface="Arial"/>
                <a:ea typeface="Arial"/>
              </a:rPr>
              <a:t>Retrieve the position that was updated after a player’s turn</a:t>
            </a:r>
            <a:endParaRPr b="0" lang="en-US" sz="1400" spc="-1" strike="noStrike">
              <a:latin typeface="Arial"/>
            </a:endParaRPr>
          </a:p>
          <a:p>
            <a:pPr marL="457200" indent="-316440">
              <a:lnSpc>
                <a:spcPct val="115000"/>
              </a:lnSpc>
              <a:buClr>
                <a:srgbClr val="ffffff"/>
              </a:buClr>
              <a:buFont typeface="Arial"/>
              <a:buChar char="●"/>
            </a:pPr>
            <a:r>
              <a:rPr b="0" lang="en-US" sz="1400" spc="-1" strike="noStrike">
                <a:solidFill>
                  <a:srgbClr val="ffffff"/>
                </a:solidFill>
                <a:latin typeface="Arial"/>
                <a:ea typeface="Arial"/>
              </a:rPr>
              <a:t>Pass it to the other client</a:t>
            </a:r>
            <a:endParaRPr b="0" lang="en-US" sz="1400" spc="-1" strike="noStrike">
              <a:latin typeface="Arial"/>
            </a:endParaRPr>
          </a:p>
          <a:p>
            <a:pPr marL="457200" indent="-316440">
              <a:lnSpc>
                <a:spcPct val="115000"/>
              </a:lnSpc>
              <a:buClr>
                <a:srgbClr val="ffffff"/>
              </a:buClr>
              <a:buFont typeface="Arial"/>
              <a:buChar char="●"/>
            </a:pPr>
            <a:r>
              <a:rPr b="0" lang="en-US" sz="1400" spc="-1" strike="noStrike">
                <a:solidFill>
                  <a:srgbClr val="ffffff"/>
                </a:solidFill>
                <a:latin typeface="Arial"/>
                <a:ea typeface="Arial"/>
              </a:rPr>
              <a:t>Inform the other client to make a move</a:t>
            </a:r>
            <a:endParaRPr b="0" lang="en-US" sz="1400" spc="-1" strike="noStrike">
              <a:latin typeface="Arial"/>
            </a:endParaRPr>
          </a:p>
          <a:p>
            <a:pPr marL="457200">
              <a:lnSpc>
                <a:spcPct val="115000"/>
              </a:lnSpc>
              <a:spcBef>
                <a:spcPts val="1199"/>
              </a:spcBef>
            </a:pPr>
            <a:endParaRPr b="0" lang="en-US" sz="1400" spc="-1" strike="noStrike">
              <a:latin typeface="Arial"/>
            </a:endParaRPr>
          </a:p>
          <a:p>
            <a:pPr>
              <a:lnSpc>
                <a:spcPct val="7000"/>
              </a:lnSpc>
              <a:spcBef>
                <a:spcPts val="1199"/>
              </a:spcBef>
            </a:pPr>
            <a:r>
              <a:rPr b="1" i="1" lang="en-US" sz="1400" spc="-1" strike="noStrike">
                <a:solidFill>
                  <a:srgbClr val="ffffff"/>
                </a:solidFill>
                <a:latin typeface="Arial"/>
                <a:ea typeface="Arial"/>
              </a:rPr>
              <a:t>Receivemovechess event</a:t>
            </a:r>
            <a:endParaRPr b="0" lang="en-US" sz="1400" spc="-1" strike="noStrike">
              <a:latin typeface="Arial"/>
            </a:endParaRPr>
          </a:p>
          <a:p>
            <a:pPr marL="457200" indent="-316440">
              <a:lnSpc>
                <a:spcPct val="115000"/>
              </a:lnSpc>
              <a:spcBef>
                <a:spcPts val="1199"/>
              </a:spcBef>
              <a:buClr>
                <a:srgbClr val="ffffff"/>
              </a:buClr>
              <a:buFont typeface="Arial"/>
              <a:buChar char="●"/>
            </a:pPr>
            <a:r>
              <a:rPr b="0" lang="en-US" sz="1400" spc="-1" strike="noStrike">
                <a:solidFill>
                  <a:srgbClr val="ffffff"/>
                </a:solidFill>
                <a:latin typeface="Arial"/>
                <a:ea typeface="Arial"/>
              </a:rPr>
              <a:t>Retrieve the state of the chess board after a client’s turn</a:t>
            </a:r>
            <a:endParaRPr b="0" lang="en-US" sz="1400" spc="-1" strike="noStrike">
              <a:latin typeface="Arial"/>
            </a:endParaRPr>
          </a:p>
          <a:p>
            <a:pPr marL="457200" indent="-316440">
              <a:lnSpc>
                <a:spcPct val="115000"/>
              </a:lnSpc>
              <a:buClr>
                <a:srgbClr val="ffffff"/>
              </a:buClr>
              <a:buFont typeface="Arial"/>
              <a:buChar char="●"/>
            </a:pPr>
            <a:r>
              <a:rPr b="0" lang="en-US" sz="1400" spc="-1" strike="noStrike">
                <a:solidFill>
                  <a:srgbClr val="ffffff"/>
                </a:solidFill>
                <a:latin typeface="Arial"/>
                <a:ea typeface="Arial"/>
              </a:rPr>
              <a:t>Pass the updated board to the other client</a:t>
            </a:r>
            <a:endParaRPr b="0" lang="en-US" sz="1400" spc="-1" strike="noStrike">
              <a:latin typeface="Arial"/>
            </a:endParaRPr>
          </a:p>
          <a:p>
            <a:pPr marL="457200" indent="-316440">
              <a:lnSpc>
                <a:spcPct val="115000"/>
              </a:lnSpc>
              <a:buClr>
                <a:srgbClr val="ffffff"/>
              </a:buClr>
              <a:buFont typeface="Arial"/>
              <a:buChar char="●"/>
            </a:pPr>
            <a:r>
              <a:rPr b="0" lang="en-US" sz="1400" spc="-1" strike="noStrike">
                <a:solidFill>
                  <a:srgbClr val="ffffff"/>
                </a:solidFill>
                <a:latin typeface="Arial"/>
                <a:ea typeface="Arial"/>
              </a:rPr>
              <a:t>Inform the other client to make a move</a:t>
            </a:r>
            <a:endParaRPr b="0" lang="en-US" sz="1400" spc="-1" strike="noStrike">
              <a:latin typeface="Arial"/>
            </a:endParaRPr>
          </a:p>
          <a:p>
            <a:pPr>
              <a:lnSpc>
                <a:spcPct val="115000"/>
              </a:lnSpc>
              <a:spcBef>
                <a:spcPts val="1199"/>
              </a:spcBef>
            </a:pPr>
            <a:endParaRPr b="0" lang="en-US" sz="1400" spc="-1" strike="noStrike">
              <a:latin typeface="Arial"/>
            </a:endParaRPr>
          </a:p>
          <a:p>
            <a:pPr marL="457200">
              <a:lnSpc>
                <a:spcPct val="115000"/>
              </a:lnSpc>
              <a:spcBef>
                <a:spcPts val="1199"/>
              </a:spcBef>
            </a:pPr>
            <a:endParaRPr b="0" lang="en-US" sz="1400" spc="-1" strike="noStrike">
              <a:latin typeface="Arial"/>
            </a:endParaRPr>
          </a:p>
        </p:txBody>
      </p:sp>
      <p:sp>
        <p:nvSpPr>
          <p:cNvPr id="60" name="CustomShape 2"/>
          <p:cNvSpPr/>
          <p:nvPr/>
        </p:nvSpPr>
        <p:spPr>
          <a:xfrm>
            <a:off x="134640" y="-18360"/>
            <a:ext cx="2792520" cy="573480"/>
          </a:xfrm>
          <a:prstGeom prst="rect">
            <a:avLst/>
          </a:prstGeom>
          <a:noFill/>
          <a:ln>
            <a:noFill/>
          </a:ln>
        </p:spPr>
        <p:style>
          <a:lnRef idx="0"/>
          <a:fillRef idx="0"/>
          <a:effectRef idx="0"/>
          <a:fontRef idx="minor"/>
        </p:style>
        <p:txBody>
          <a:bodyPr lIns="90000" rIns="90000" tIns="91440" bIns="91440"/>
          <a:p>
            <a:pPr>
              <a:lnSpc>
                <a:spcPct val="100000"/>
              </a:lnSpc>
            </a:pPr>
            <a:r>
              <a:rPr b="1" lang="en-US" sz="1900" spc="-1" strike="noStrike" u="sng">
                <a:solidFill>
                  <a:srgbClr val="ffffff"/>
                </a:solidFill>
                <a:uFillTx/>
                <a:latin typeface="Arial"/>
                <a:ea typeface="Arial"/>
              </a:rPr>
              <a:t>PlayMaster service</a:t>
            </a: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2020-06-16T16:41:20Z</dcterms:modified>
  <cp:revision>1</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34</vt:i4>
  </property>
  <property fmtid="{D5CDD505-2E9C-101B-9397-08002B2CF9AE}" pid="8" name="PresentationFormat">
    <vt:lpwstr>Προβολή στην οθόνη (16:9)</vt:lpwstr>
  </property>
  <property fmtid="{D5CDD505-2E9C-101B-9397-08002B2CF9AE}" pid="9" name="ScaleCrop">
    <vt:bool>0</vt:bool>
  </property>
  <property fmtid="{D5CDD505-2E9C-101B-9397-08002B2CF9AE}" pid="10" name="ShareDoc">
    <vt:bool>0</vt:bool>
  </property>
  <property fmtid="{D5CDD505-2E9C-101B-9397-08002B2CF9AE}" pid="11" name="Slides">
    <vt:i4>34</vt:i4>
  </property>
</Properties>
</file>