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3" d="100"/>
          <a:sy n="83" d="100"/>
        </p:scale>
        <p:origin x="494"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60D43B-6D78-46F2-B0FC-2350E3EF3E11}"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308266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0D43B-6D78-46F2-B0FC-2350E3EF3E11}"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370682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0D43B-6D78-46F2-B0FC-2350E3EF3E11}"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49925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0D43B-6D78-46F2-B0FC-2350E3EF3E11}"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109132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60D43B-6D78-46F2-B0FC-2350E3EF3E11}"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85636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60D43B-6D78-46F2-B0FC-2350E3EF3E11}"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316770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60D43B-6D78-46F2-B0FC-2350E3EF3E11}" type="datetimeFigureOut">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334533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60D43B-6D78-46F2-B0FC-2350E3EF3E11}" type="datetimeFigureOut">
              <a:rPr lang="en-US" smtClean="0"/>
              <a:t>10/22/2017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391715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0D43B-6D78-46F2-B0FC-2350E3EF3E11}" type="datetimeFigureOut">
              <a:rPr lang="en-US" smtClean="0"/>
              <a:t>10/22/2017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330438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60D43B-6D78-46F2-B0FC-2350E3EF3E11}"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191815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60D43B-6D78-46F2-B0FC-2350E3EF3E11}"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BDAB1-1D58-49FB-BFD0-564A28A9DF6D}" type="slidenum">
              <a:rPr lang="en-US" smtClean="0"/>
              <a:t>‹#›</a:t>
            </a:fld>
            <a:endParaRPr lang="en-US"/>
          </a:p>
        </p:txBody>
      </p:sp>
    </p:spTree>
    <p:extLst>
      <p:ext uri="{BB962C8B-B14F-4D97-AF65-F5344CB8AC3E}">
        <p14:creationId xmlns:p14="http://schemas.microsoft.com/office/powerpoint/2010/main" val="121118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0D43B-6D78-46F2-B0FC-2350E3EF3E11}" type="datetimeFigureOut">
              <a:rPr lang="en-US" smtClean="0"/>
              <a:t>10/22/2017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BDAB1-1D58-49FB-BFD0-564A28A9DF6D}" type="slidenum">
              <a:rPr lang="en-US" smtClean="0"/>
              <a:t>‹#›</a:t>
            </a:fld>
            <a:endParaRPr lang="en-US"/>
          </a:p>
        </p:txBody>
      </p:sp>
    </p:spTree>
    <p:extLst>
      <p:ext uri="{BB962C8B-B14F-4D97-AF65-F5344CB8AC3E}">
        <p14:creationId xmlns:p14="http://schemas.microsoft.com/office/powerpoint/2010/main" val="3045168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ashingtonpost.com/news/wonk/wp/2015/05/13/why-wegmans-really-is-the-best-supermarket-in-the-u-s/?utm_term=.210ccd9ee28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811886" y="1520449"/>
            <a:ext cx="2036905" cy="141577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Food Suppliers</a:t>
            </a:r>
            <a:r>
              <a:rPr lang="en-US" sz="1400" dirty="0" smtClean="0"/>
              <a:t>:</a:t>
            </a:r>
          </a:p>
          <a:p>
            <a:pPr marL="171450" indent="-171450">
              <a:buFont typeface="Arial" panose="020B0604020202020204" pitchFamily="34" charset="0"/>
              <a:buChar char="•"/>
            </a:pPr>
            <a:r>
              <a:rPr lang="en-US" sz="1200" dirty="0" err="1" smtClean="0"/>
              <a:t>SupplierID</a:t>
            </a:r>
            <a:r>
              <a:rPr lang="en-US" sz="1200" dirty="0" smtClean="0"/>
              <a:t>(PK)</a:t>
            </a:r>
          </a:p>
          <a:p>
            <a:pPr marL="171450" indent="-171450">
              <a:buFont typeface="Arial" panose="020B0604020202020204" pitchFamily="34" charset="0"/>
              <a:buChar char="•"/>
            </a:pPr>
            <a:r>
              <a:rPr lang="en-US" sz="1200" dirty="0" smtClean="0"/>
              <a:t>Phone Number</a:t>
            </a:r>
          </a:p>
          <a:p>
            <a:pPr marL="171450" indent="-171450">
              <a:buFont typeface="Arial" panose="020B0604020202020204" pitchFamily="34" charset="0"/>
              <a:buChar char="•"/>
            </a:pPr>
            <a:r>
              <a:rPr lang="en-US" sz="1200" dirty="0" smtClean="0"/>
              <a:t>Address</a:t>
            </a:r>
          </a:p>
          <a:p>
            <a:pPr marL="171450" indent="-171450">
              <a:buFont typeface="Arial" panose="020B0604020202020204" pitchFamily="34" charset="0"/>
              <a:buChar char="•"/>
            </a:pPr>
            <a:r>
              <a:rPr lang="en-US" sz="1200" dirty="0" smtClean="0"/>
              <a:t>First Name</a:t>
            </a:r>
          </a:p>
          <a:p>
            <a:pPr marL="171450" indent="-171450">
              <a:buFont typeface="Arial" panose="020B0604020202020204" pitchFamily="34" charset="0"/>
              <a:buChar char="•"/>
            </a:pPr>
            <a:r>
              <a:rPr lang="en-US" sz="1200" dirty="0" smtClean="0"/>
              <a:t>Last Name</a:t>
            </a:r>
          </a:p>
          <a:p>
            <a:endParaRPr lang="en-US" sz="1200" dirty="0"/>
          </a:p>
        </p:txBody>
      </p:sp>
      <p:sp>
        <p:nvSpPr>
          <p:cNvPr id="5" name="TextBox 4"/>
          <p:cNvSpPr txBox="1"/>
          <p:nvPr/>
        </p:nvSpPr>
        <p:spPr>
          <a:xfrm>
            <a:off x="2560202" y="4736562"/>
            <a:ext cx="2408971"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err="1" smtClean="0"/>
              <a:t>Wegman</a:t>
            </a:r>
            <a:r>
              <a:rPr lang="en-US" sz="1400" b="1" dirty="0" smtClean="0"/>
              <a:t> Kitchen:</a:t>
            </a:r>
          </a:p>
          <a:p>
            <a:pPr marL="171450" indent="-171450">
              <a:buFont typeface="Arial" panose="020B0604020202020204" pitchFamily="34" charset="0"/>
              <a:buChar char="•"/>
            </a:pPr>
            <a:r>
              <a:rPr lang="en-US" sz="1200" dirty="0" err="1" smtClean="0"/>
              <a:t>IngredientID</a:t>
            </a:r>
            <a:r>
              <a:rPr lang="en-US" sz="1200" dirty="0" smtClean="0"/>
              <a:t> (PK)</a:t>
            </a:r>
          </a:p>
          <a:p>
            <a:pPr marL="171450" indent="-171450">
              <a:buFont typeface="Arial" panose="020B0604020202020204" pitchFamily="34" charset="0"/>
              <a:buChar char="•"/>
            </a:pPr>
            <a:r>
              <a:rPr lang="en-US" sz="1200" dirty="0" err="1" smtClean="0"/>
              <a:t>SupplierID</a:t>
            </a:r>
            <a:r>
              <a:rPr lang="en-US" sz="1200" dirty="0" smtClean="0"/>
              <a:t>(FK)</a:t>
            </a:r>
          </a:p>
          <a:p>
            <a:pPr marL="171450" indent="-171450">
              <a:buFont typeface="Arial" panose="020B0604020202020204" pitchFamily="34" charset="0"/>
              <a:buChar char="•"/>
            </a:pPr>
            <a:r>
              <a:rPr lang="en-US" sz="1200" dirty="0" smtClean="0"/>
              <a:t>Ingredient Name</a:t>
            </a:r>
          </a:p>
          <a:p>
            <a:pPr marL="171450" indent="-171450">
              <a:buFont typeface="Arial" panose="020B0604020202020204" pitchFamily="34" charset="0"/>
              <a:buChar char="•"/>
            </a:pPr>
            <a:r>
              <a:rPr lang="en-US" sz="1200" dirty="0" smtClean="0"/>
              <a:t>Order Quantity</a:t>
            </a:r>
          </a:p>
          <a:p>
            <a:pPr marL="171450" indent="-171450">
              <a:buFont typeface="Arial" panose="020B0604020202020204" pitchFamily="34" charset="0"/>
              <a:buChar char="•"/>
            </a:pPr>
            <a:r>
              <a:rPr lang="en-US" sz="1200" dirty="0" smtClean="0"/>
              <a:t>Order Date</a:t>
            </a:r>
          </a:p>
          <a:p>
            <a:endParaRPr lang="en-US" sz="1200" dirty="0" smtClean="0"/>
          </a:p>
          <a:p>
            <a:endParaRPr lang="en-US" sz="1200" dirty="0"/>
          </a:p>
        </p:txBody>
      </p:sp>
      <p:sp>
        <p:nvSpPr>
          <p:cNvPr id="6" name="TextBox 5"/>
          <p:cNvSpPr txBox="1"/>
          <p:nvPr/>
        </p:nvSpPr>
        <p:spPr>
          <a:xfrm>
            <a:off x="7121437" y="4644229"/>
            <a:ext cx="2118886"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Recipes:</a:t>
            </a:r>
          </a:p>
          <a:p>
            <a:pPr marL="171450" indent="-171450">
              <a:buFont typeface="Arial" panose="020B0604020202020204" pitchFamily="34" charset="0"/>
              <a:buChar char="•"/>
            </a:pPr>
            <a:r>
              <a:rPr lang="en-US" sz="1200" dirty="0" err="1" smtClean="0"/>
              <a:t>RecipeID</a:t>
            </a:r>
            <a:r>
              <a:rPr lang="en-US" sz="1200" dirty="0" smtClean="0"/>
              <a:t> (PK)</a:t>
            </a:r>
          </a:p>
          <a:p>
            <a:pPr marL="171450" indent="-171450">
              <a:buFont typeface="Arial" panose="020B0604020202020204" pitchFamily="34" charset="0"/>
              <a:buChar char="•"/>
            </a:pPr>
            <a:r>
              <a:rPr lang="en-US" sz="1200" dirty="0" err="1" smtClean="0"/>
              <a:t>IngredientID</a:t>
            </a:r>
            <a:r>
              <a:rPr lang="en-US" sz="1200" dirty="0" smtClean="0"/>
              <a:t>(FK)</a:t>
            </a:r>
          </a:p>
          <a:p>
            <a:pPr marL="171450" indent="-171450">
              <a:buFont typeface="Arial" panose="020B0604020202020204" pitchFamily="34" charset="0"/>
              <a:buChar char="•"/>
            </a:pPr>
            <a:r>
              <a:rPr lang="en-US" sz="1200" dirty="0" err="1" smtClean="0"/>
              <a:t>MenuDishID</a:t>
            </a:r>
            <a:r>
              <a:rPr lang="en-US" sz="1200" dirty="0" smtClean="0"/>
              <a:t> (FK)</a:t>
            </a:r>
          </a:p>
          <a:p>
            <a:pPr marL="171450" indent="-171450">
              <a:buFont typeface="Arial" panose="020B0604020202020204" pitchFamily="34" charset="0"/>
              <a:buChar char="•"/>
            </a:pPr>
            <a:r>
              <a:rPr lang="en-US" sz="1200" dirty="0" smtClean="0"/>
              <a:t>Recipe Name</a:t>
            </a:r>
          </a:p>
          <a:p>
            <a:pPr marL="171450" indent="-171450">
              <a:buFont typeface="Arial" panose="020B0604020202020204" pitchFamily="34" charset="0"/>
              <a:buChar char="•"/>
            </a:pPr>
            <a:r>
              <a:rPr lang="en-US" sz="1200" dirty="0" smtClean="0"/>
              <a:t>Recipe Quantity</a:t>
            </a:r>
          </a:p>
          <a:p>
            <a:pPr marL="171450" indent="-171450">
              <a:buFont typeface="Arial" panose="020B0604020202020204" pitchFamily="34" charset="0"/>
              <a:buChar char="•"/>
            </a:pPr>
            <a:r>
              <a:rPr lang="en-US" sz="1200" dirty="0" smtClean="0"/>
              <a:t>Ingredient Quantity</a:t>
            </a:r>
          </a:p>
          <a:p>
            <a:endParaRPr lang="en-US" sz="1200" dirty="0" smtClean="0"/>
          </a:p>
          <a:p>
            <a:endParaRPr lang="en-US" sz="1200" b="1" dirty="0"/>
          </a:p>
        </p:txBody>
      </p:sp>
      <p:sp>
        <p:nvSpPr>
          <p:cNvPr id="8" name="TextBox 7"/>
          <p:cNvSpPr txBox="1"/>
          <p:nvPr/>
        </p:nvSpPr>
        <p:spPr>
          <a:xfrm>
            <a:off x="5206585" y="1520449"/>
            <a:ext cx="2137805"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Menu:</a:t>
            </a:r>
            <a:endParaRPr lang="en-US" sz="1400" dirty="0" smtClean="0"/>
          </a:p>
          <a:p>
            <a:pPr marL="171450" indent="-171450">
              <a:buFont typeface="Arial" panose="020B0604020202020204" pitchFamily="34" charset="0"/>
              <a:buChar char="•"/>
            </a:pPr>
            <a:r>
              <a:rPr lang="en-US" sz="1200" dirty="0" err="1" smtClean="0"/>
              <a:t>MenuID</a:t>
            </a:r>
            <a:r>
              <a:rPr lang="en-US" sz="1200" dirty="0" smtClean="0"/>
              <a:t>(PK)</a:t>
            </a:r>
          </a:p>
          <a:p>
            <a:pPr marL="171450" indent="-171450">
              <a:buFont typeface="Arial" panose="020B0604020202020204" pitchFamily="34" charset="0"/>
              <a:buChar char="•"/>
            </a:pPr>
            <a:r>
              <a:rPr lang="en-US" sz="1200" dirty="0" err="1" smtClean="0"/>
              <a:t>DishID</a:t>
            </a:r>
            <a:r>
              <a:rPr lang="en-US" sz="1200" dirty="0" smtClean="0"/>
              <a:t>(FK)</a:t>
            </a:r>
          </a:p>
          <a:p>
            <a:pPr marL="171450" indent="-171450">
              <a:buFont typeface="Arial" panose="020B0604020202020204" pitchFamily="34" charset="0"/>
              <a:buChar char="•"/>
            </a:pPr>
            <a:r>
              <a:rPr lang="en-US" sz="1200" dirty="0" smtClean="0"/>
              <a:t>Week Date</a:t>
            </a:r>
          </a:p>
          <a:p>
            <a:pPr marL="171450" indent="-171450">
              <a:buFont typeface="Arial" panose="020B0604020202020204" pitchFamily="34" charset="0"/>
              <a:buChar char="•"/>
            </a:pPr>
            <a:r>
              <a:rPr lang="en-US" sz="1200" dirty="0" smtClean="0"/>
              <a:t>Price of Dish</a:t>
            </a:r>
          </a:p>
          <a:p>
            <a:pPr marL="171450" indent="-171450">
              <a:buFont typeface="Arial" panose="020B0604020202020204" pitchFamily="34" charset="0"/>
              <a:buChar char="•"/>
            </a:pPr>
            <a:r>
              <a:rPr lang="en-US" sz="1200" dirty="0" smtClean="0"/>
              <a:t>Quantity Bought</a:t>
            </a:r>
          </a:p>
          <a:p>
            <a:pPr marL="171450" indent="-171450">
              <a:buFont typeface="Arial" panose="020B0604020202020204" pitchFamily="34" charset="0"/>
              <a:buChar char="•"/>
            </a:pPr>
            <a:r>
              <a:rPr lang="en-US" sz="1200" dirty="0" smtClean="0"/>
              <a:t>Time of Day Made</a:t>
            </a:r>
          </a:p>
          <a:p>
            <a:endParaRPr lang="en-US" sz="1200" dirty="0" smtClean="0"/>
          </a:p>
        </p:txBody>
      </p:sp>
      <p:sp>
        <p:nvSpPr>
          <p:cNvPr id="10" name="TextBox 9"/>
          <p:cNvSpPr txBox="1"/>
          <p:nvPr/>
        </p:nvSpPr>
        <p:spPr>
          <a:xfrm>
            <a:off x="1499162" y="3029671"/>
            <a:ext cx="258688" cy="369332"/>
          </a:xfrm>
          <a:prstGeom prst="rect">
            <a:avLst/>
          </a:prstGeom>
          <a:solidFill>
            <a:schemeClr val="bg1"/>
          </a:solidFill>
        </p:spPr>
        <p:txBody>
          <a:bodyPr wrap="square" rtlCol="0">
            <a:spAutoFit/>
          </a:bodyPr>
          <a:lstStyle/>
          <a:p>
            <a:r>
              <a:rPr lang="en-US" dirty="0" smtClean="0"/>
              <a:t>1</a:t>
            </a:r>
            <a:endParaRPr lang="en-US" dirty="0"/>
          </a:p>
        </p:txBody>
      </p:sp>
      <p:sp>
        <p:nvSpPr>
          <p:cNvPr id="11" name="TextBox 10"/>
          <p:cNvSpPr txBox="1"/>
          <p:nvPr/>
        </p:nvSpPr>
        <p:spPr>
          <a:xfrm>
            <a:off x="1921193" y="5041740"/>
            <a:ext cx="383091" cy="369332"/>
          </a:xfrm>
          <a:prstGeom prst="rect">
            <a:avLst/>
          </a:prstGeom>
          <a:solidFill>
            <a:schemeClr val="bg1"/>
          </a:solidFill>
        </p:spPr>
        <p:txBody>
          <a:bodyPr wrap="square" rtlCol="0">
            <a:spAutoFit/>
          </a:bodyPr>
          <a:lstStyle/>
          <a:p>
            <a:r>
              <a:rPr lang="en-US" dirty="0" smtClean="0"/>
              <a:t>M</a:t>
            </a:r>
            <a:endParaRPr lang="en-US" dirty="0"/>
          </a:p>
        </p:txBody>
      </p:sp>
      <p:cxnSp>
        <p:nvCxnSpPr>
          <p:cNvPr id="12" name="Straight Connector 11"/>
          <p:cNvCxnSpPr>
            <a:stCxn id="5" idx="3"/>
            <a:endCxn id="6" idx="1"/>
          </p:cNvCxnSpPr>
          <p:nvPr/>
        </p:nvCxnSpPr>
        <p:spPr>
          <a:xfrm>
            <a:off x="4969173" y="5536781"/>
            <a:ext cx="2152264" cy="0"/>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6585" y="5613725"/>
            <a:ext cx="343291" cy="369332"/>
          </a:xfrm>
          <a:prstGeom prst="rect">
            <a:avLst/>
          </a:prstGeom>
          <a:solidFill>
            <a:schemeClr val="bg1"/>
          </a:solidFill>
          <a:ln>
            <a:solidFill>
              <a:srgbClr val="00B0F0"/>
            </a:solidFill>
          </a:ln>
        </p:spPr>
        <p:txBody>
          <a:bodyPr wrap="square" rtlCol="0">
            <a:spAutoFit/>
          </a:bodyPr>
          <a:lstStyle/>
          <a:p>
            <a:r>
              <a:rPr lang="en-US" dirty="0" smtClean="0"/>
              <a:t>1</a:t>
            </a:r>
            <a:endParaRPr lang="en-US" dirty="0"/>
          </a:p>
        </p:txBody>
      </p:sp>
      <p:sp>
        <p:nvSpPr>
          <p:cNvPr id="14" name="TextBox 13"/>
          <p:cNvSpPr txBox="1"/>
          <p:nvPr/>
        </p:nvSpPr>
        <p:spPr>
          <a:xfrm>
            <a:off x="6673990" y="5613725"/>
            <a:ext cx="360108" cy="369332"/>
          </a:xfrm>
          <a:prstGeom prst="rect">
            <a:avLst/>
          </a:prstGeom>
          <a:solidFill>
            <a:schemeClr val="bg1"/>
          </a:solidFill>
        </p:spPr>
        <p:txBody>
          <a:bodyPr wrap="square" rtlCol="0">
            <a:spAutoFit/>
          </a:bodyPr>
          <a:lstStyle/>
          <a:p>
            <a:r>
              <a:rPr lang="en-US" dirty="0" smtClean="0"/>
              <a:t>M</a:t>
            </a:r>
            <a:endParaRPr lang="en-US" dirty="0"/>
          </a:p>
        </p:txBody>
      </p:sp>
      <p:sp>
        <p:nvSpPr>
          <p:cNvPr id="16" name="TextBox 15"/>
          <p:cNvSpPr txBox="1"/>
          <p:nvPr/>
        </p:nvSpPr>
        <p:spPr>
          <a:xfrm>
            <a:off x="10731630" y="3044501"/>
            <a:ext cx="298252" cy="368373"/>
          </a:xfrm>
          <a:prstGeom prst="rect">
            <a:avLst/>
          </a:prstGeom>
          <a:solidFill>
            <a:schemeClr val="bg1"/>
          </a:solidFill>
        </p:spPr>
        <p:txBody>
          <a:bodyPr wrap="square" rtlCol="0">
            <a:spAutoFit/>
          </a:bodyPr>
          <a:lstStyle/>
          <a:p>
            <a:r>
              <a:rPr lang="en-US" dirty="0" smtClean="0"/>
              <a:t>1</a:t>
            </a:r>
            <a:endParaRPr lang="en-US" dirty="0"/>
          </a:p>
        </p:txBody>
      </p:sp>
      <p:sp>
        <p:nvSpPr>
          <p:cNvPr id="21" name="TextBox 20"/>
          <p:cNvSpPr txBox="1"/>
          <p:nvPr/>
        </p:nvSpPr>
        <p:spPr>
          <a:xfrm>
            <a:off x="3725009" y="144067"/>
            <a:ext cx="5897962" cy="523220"/>
          </a:xfrm>
          <a:prstGeom prst="rect">
            <a:avLst/>
          </a:prstGeom>
          <a:noFill/>
        </p:spPr>
        <p:txBody>
          <a:bodyPr wrap="square" rtlCol="0">
            <a:spAutoFit/>
          </a:bodyPr>
          <a:lstStyle/>
          <a:p>
            <a:r>
              <a:rPr lang="en-US" sz="2800" b="1" dirty="0" smtClean="0">
                <a:solidFill>
                  <a:schemeClr val="bg1"/>
                </a:solidFill>
              </a:rPr>
              <a:t>Wegmans Prepared Food Business</a:t>
            </a:r>
            <a:endParaRPr lang="en-US" sz="2800" b="1" dirty="0">
              <a:solidFill>
                <a:schemeClr val="bg1"/>
              </a:solidFill>
            </a:endParaRPr>
          </a:p>
        </p:txBody>
      </p:sp>
      <p:cxnSp>
        <p:nvCxnSpPr>
          <p:cNvPr id="23" name="Elbow Connector 22"/>
          <p:cNvCxnSpPr>
            <a:stCxn id="4" idx="2"/>
            <a:endCxn id="5" idx="1"/>
          </p:cNvCxnSpPr>
          <p:nvPr/>
        </p:nvCxnSpPr>
        <p:spPr>
          <a:xfrm rot="16200000" flipH="1">
            <a:off x="894990" y="3871569"/>
            <a:ext cx="2600560" cy="729863"/>
          </a:xfrm>
          <a:prstGeom prst="bentConnector2">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3"/>
            <a:endCxn id="36" idx="2"/>
          </p:cNvCxnSpPr>
          <p:nvPr/>
        </p:nvCxnSpPr>
        <p:spPr>
          <a:xfrm flipV="1">
            <a:off x="9240323" y="2936220"/>
            <a:ext cx="1390045" cy="2600561"/>
          </a:xfrm>
          <a:prstGeom prst="bentConnector2">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33087" y="1705114"/>
            <a:ext cx="2194561" cy="12311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Dish Item:</a:t>
            </a:r>
          </a:p>
          <a:p>
            <a:r>
              <a:rPr lang="en-US" sz="1200" dirty="0" err="1" smtClean="0"/>
              <a:t>DishID</a:t>
            </a:r>
            <a:r>
              <a:rPr lang="en-US" sz="1200" dirty="0" smtClean="0"/>
              <a:t>(PK)</a:t>
            </a:r>
          </a:p>
          <a:p>
            <a:r>
              <a:rPr lang="en-US" sz="1200" dirty="0" err="1" smtClean="0"/>
              <a:t>RecipeID</a:t>
            </a:r>
            <a:r>
              <a:rPr lang="en-US" sz="1200" dirty="0" smtClean="0"/>
              <a:t> (FK)</a:t>
            </a:r>
          </a:p>
          <a:p>
            <a:r>
              <a:rPr lang="en-US" sz="1200" dirty="0" smtClean="0"/>
              <a:t>Cuisine Style</a:t>
            </a:r>
          </a:p>
          <a:p>
            <a:endParaRPr lang="en-US" sz="1200" dirty="0" smtClean="0"/>
          </a:p>
          <a:p>
            <a:endParaRPr lang="en-US" sz="1200" dirty="0"/>
          </a:p>
        </p:txBody>
      </p:sp>
      <p:cxnSp>
        <p:nvCxnSpPr>
          <p:cNvPr id="40" name="Straight Connector 39"/>
          <p:cNvCxnSpPr>
            <a:stCxn id="8" idx="3"/>
            <a:endCxn id="36" idx="1"/>
          </p:cNvCxnSpPr>
          <p:nvPr/>
        </p:nvCxnSpPr>
        <p:spPr>
          <a:xfrm flipV="1">
            <a:off x="7344390" y="2320667"/>
            <a:ext cx="2188697" cy="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051077" y="1820531"/>
            <a:ext cx="378492" cy="369332"/>
          </a:xfrm>
          <a:prstGeom prst="rect">
            <a:avLst/>
          </a:prstGeom>
          <a:solidFill>
            <a:schemeClr val="bg1"/>
          </a:solidFill>
        </p:spPr>
        <p:txBody>
          <a:bodyPr wrap="square" rtlCol="0">
            <a:spAutoFit/>
          </a:bodyPr>
          <a:lstStyle/>
          <a:p>
            <a:r>
              <a:rPr lang="en-US" dirty="0" smtClean="0"/>
              <a:t>M</a:t>
            </a:r>
            <a:endParaRPr lang="en-US" dirty="0"/>
          </a:p>
        </p:txBody>
      </p:sp>
      <p:sp>
        <p:nvSpPr>
          <p:cNvPr id="43" name="TextBox 42"/>
          <p:cNvSpPr txBox="1"/>
          <p:nvPr/>
        </p:nvSpPr>
        <p:spPr>
          <a:xfrm>
            <a:off x="7390573" y="1859962"/>
            <a:ext cx="298252" cy="368373"/>
          </a:xfrm>
          <a:prstGeom prst="rect">
            <a:avLst/>
          </a:prstGeom>
          <a:solidFill>
            <a:schemeClr val="bg1"/>
          </a:solidFill>
        </p:spPr>
        <p:txBody>
          <a:bodyPr wrap="square" rtlCol="0">
            <a:spAutoFit/>
          </a:bodyPr>
          <a:lstStyle/>
          <a:p>
            <a:r>
              <a:rPr lang="en-US" dirty="0" smtClean="0"/>
              <a:t>1</a:t>
            </a:r>
            <a:endParaRPr lang="en-US" dirty="0"/>
          </a:p>
        </p:txBody>
      </p:sp>
      <p:sp>
        <p:nvSpPr>
          <p:cNvPr id="44" name="TextBox 43"/>
          <p:cNvSpPr txBox="1"/>
          <p:nvPr/>
        </p:nvSpPr>
        <p:spPr>
          <a:xfrm>
            <a:off x="9306882" y="5042699"/>
            <a:ext cx="325126" cy="368373"/>
          </a:xfrm>
          <a:prstGeom prst="rect">
            <a:avLst/>
          </a:prstGeom>
          <a:solidFill>
            <a:schemeClr val="bg1"/>
          </a:solid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44946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465" y="713873"/>
            <a:ext cx="10515600" cy="4351338"/>
          </a:xfrm>
        </p:spPr>
        <p:txBody>
          <a:bodyPr>
            <a:normAutofit/>
          </a:bodyPr>
          <a:lstStyle/>
          <a:p>
            <a:r>
              <a:rPr lang="en-US" sz="1800" dirty="0" smtClean="0"/>
              <a:t>In our assignment, my group (Kevin Tsang, Shiv </a:t>
            </a:r>
            <a:r>
              <a:rPr lang="en-US" sz="1800" dirty="0" err="1" smtClean="0"/>
              <a:t>Uppal</a:t>
            </a:r>
            <a:r>
              <a:rPr lang="en-US" sz="1800" dirty="0" smtClean="0"/>
              <a:t> and Justin Lee) are studying Wegmans. Wegmans Food Markets, Inc. is a privately held American regional supermarket chain. As one of the largest retailers in the United States ($7 billion in revenues), the company’s mission is to provide their best every day to the consumers by offering delicious chef’s meals and the freshest products possible. The Supermarket chain targets an middle to upscale clientele similar to that of a Trader Joe’s. Consumer Reports subscribers coted Wegmans as the top grocery store in 2017. Furthermore, it on Fortune’s annual list as the second best company work for, behind Google. It is known for having large varieties of products. For example, an individual studying the supermarket industry said that inside each Wegmans is the “equivalent to 8 to 10 other supermarkets…the produce department itself is twice as big as the total supermarket store volume of its average competitors” (Washington Post, par 7). One of the focuses and popular part of Wegmans is the prepared foods section. Dating back to 1992, this area is aimed at offering customers with fresh, ready to eat or cook meals. This also promotes the market’s dedication to its customers and also the quality of the products that they sell consumers. The company would use ingredients imported from Italy such as pasta, canned tomatoes and olive oils, that are also sold in the aisles of the store. The café serves many types of foods such as, sushi, pizza, rotisserie chicken and a whole lot more. The chefs work on preparing the foods so you don’t have to. In the end, the café revolves around Wegmans’ central mission: to provide a better shopping experience to the consumer and to make everyone happy.</a:t>
            </a:r>
            <a:endParaRPr lang="en-US" sz="1800" dirty="0"/>
          </a:p>
        </p:txBody>
      </p:sp>
      <p:sp>
        <p:nvSpPr>
          <p:cNvPr id="2" name="TextBox 1"/>
          <p:cNvSpPr txBox="1"/>
          <p:nvPr/>
        </p:nvSpPr>
        <p:spPr>
          <a:xfrm>
            <a:off x="815724" y="5552184"/>
            <a:ext cx="10617565" cy="646331"/>
          </a:xfrm>
          <a:prstGeom prst="rect">
            <a:avLst/>
          </a:prstGeom>
          <a:noFill/>
        </p:spPr>
        <p:txBody>
          <a:bodyPr wrap="square" rtlCol="0">
            <a:spAutoFit/>
          </a:bodyPr>
          <a:lstStyle/>
          <a:p>
            <a:r>
              <a:rPr lang="en-US" dirty="0">
                <a:hlinkClick r:id="rId2"/>
              </a:rPr>
              <a:t>https://www.washingtonpost.com/news/wonk/wp/2015/05/13/why-wegmans-really-is-the-best-supermarket-in-the-u-s/?utm_term=.</a:t>
            </a:r>
            <a:r>
              <a:rPr lang="en-US" dirty="0" smtClean="0">
                <a:hlinkClick r:id="rId2"/>
              </a:rPr>
              <a:t>210ccd9ee282</a:t>
            </a:r>
            <a:r>
              <a:rPr lang="en-US" dirty="0" smtClean="0"/>
              <a:t> </a:t>
            </a:r>
            <a:endParaRPr lang="en-US" dirty="0"/>
          </a:p>
        </p:txBody>
      </p:sp>
    </p:spTree>
    <p:extLst>
      <p:ext uri="{BB962C8B-B14F-4D97-AF65-F5344CB8AC3E}">
        <p14:creationId xmlns:p14="http://schemas.microsoft.com/office/powerpoint/2010/main" val="1907744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424</Words>
  <Application>Microsoft Office PowerPoint</Application>
  <PresentationFormat>Widescreen</PresentationFormat>
  <Paragraphs>41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cp:revision>
  <dcterms:created xsi:type="dcterms:W3CDTF">2017-10-20T15:34:18Z</dcterms:created>
  <dcterms:modified xsi:type="dcterms:W3CDTF">2017-10-22T19:09:33Z</dcterms:modified>
</cp:coreProperties>
</file>