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0" r:id="rId4"/>
    <p:sldId id="275" r:id="rId5"/>
    <p:sldId id="258" r:id="rId6"/>
    <p:sldId id="259" r:id="rId7"/>
    <p:sldId id="261" r:id="rId8"/>
    <p:sldId id="269" r:id="rId9"/>
    <p:sldId id="276" r:id="rId10"/>
    <p:sldId id="263" r:id="rId11"/>
    <p:sldId id="262" r:id="rId12"/>
    <p:sldId id="272" r:id="rId13"/>
    <p:sldId id="264" r:id="rId14"/>
    <p:sldId id="265" r:id="rId15"/>
    <p:sldId id="277" r:id="rId16"/>
    <p:sldId id="266" r:id="rId17"/>
    <p:sldId id="278" r:id="rId18"/>
    <p:sldId id="267" r:id="rId19"/>
    <p:sldId id="268" r:id="rId20"/>
    <p:sldId id="271" r:id="rId21"/>
    <p:sldId id="274"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82637" autoAdjust="0"/>
  </p:normalViewPr>
  <p:slideViewPr>
    <p:cSldViewPr snapToGrid="0">
      <p:cViewPr varScale="1">
        <p:scale>
          <a:sx n="89" d="100"/>
          <a:sy n="89" d="100"/>
        </p:scale>
        <p:origin x="38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6027E-0A1D-4F3F-9F18-F8D3228A93D4}"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A8251-95F7-4384-BDF9-E9CC5F93AFDB}" type="slidenum">
              <a:rPr lang="en-US" smtClean="0"/>
              <a:t>‹#›</a:t>
            </a:fld>
            <a:endParaRPr lang="en-US"/>
          </a:p>
        </p:txBody>
      </p:sp>
    </p:spTree>
    <p:extLst>
      <p:ext uri="{BB962C8B-B14F-4D97-AF65-F5344CB8AC3E}">
        <p14:creationId xmlns:p14="http://schemas.microsoft.com/office/powerpoint/2010/main" val="1650831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thank you for coming to my talk</a:t>
            </a:r>
          </a:p>
          <a:p>
            <a:r>
              <a:rPr lang="en-US" dirty="0"/>
              <a:t>Today I am going to talk about sentimental analysis with emphasis on NLP using spacy and word2vec</a:t>
            </a:r>
          </a:p>
          <a:p>
            <a:r>
              <a:rPr lang="en-US" dirty="0"/>
              <a:t>My name is Karma and this is my final project</a:t>
            </a:r>
          </a:p>
        </p:txBody>
      </p:sp>
      <p:sp>
        <p:nvSpPr>
          <p:cNvPr id="4" name="Slide Number Placeholder 3"/>
          <p:cNvSpPr>
            <a:spLocks noGrp="1"/>
          </p:cNvSpPr>
          <p:nvPr>
            <p:ph type="sldNum" sz="quarter" idx="5"/>
          </p:nvPr>
        </p:nvSpPr>
        <p:spPr/>
        <p:txBody>
          <a:bodyPr/>
          <a:lstStyle/>
          <a:p>
            <a:fld id="{E17A8251-95F7-4384-BDF9-E9CC5F93AFDB}" type="slidenum">
              <a:rPr lang="en-US" smtClean="0"/>
              <a:t>1</a:t>
            </a:fld>
            <a:endParaRPr lang="en-US"/>
          </a:p>
        </p:txBody>
      </p:sp>
    </p:spTree>
    <p:extLst>
      <p:ext uri="{BB962C8B-B14F-4D97-AF65-F5344CB8AC3E}">
        <p14:creationId xmlns:p14="http://schemas.microsoft.com/office/powerpoint/2010/main" val="764430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a:t>
            </a:r>
          </a:p>
          <a:p>
            <a:r>
              <a:rPr lang="en-US" dirty="0"/>
              <a:t>	models</a:t>
            </a:r>
          </a:p>
          <a:p>
            <a:r>
              <a:rPr lang="en-US" dirty="0"/>
              <a:t>	</a:t>
            </a:r>
          </a:p>
        </p:txBody>
      </p:sp>
      <p:sp>
        <p:nvSpPr>
          <p:cNvPr id="4" name="Slide Number Placeholder 3"/>
          <p:cNvSpPr>
            <a:spLocks noGrp="1"/>
          </p:cNvSpPr>
          <p:nvPr>
            <p:ph type="sldNum" sz="quarter" idx="5"/>
          </p:nvPr>
        </p:nvSpPr>
        <p:spPr/>
        <p:txBody>
          <a:bodyPr/>
          <a:lstStyle/>
          <a:p>
            <a:fld id="{E17A8251-95F7-4384-BDF9-E9CC5F93AFDB}" type="slidenum">
              <a:rPr lang="en-US" smtClean="0"/>
              <a:t>13</a:t>
            </a:fld>
            <a:endParaRPr lang="en-US"/>
          </a:p>
        </p:txBody>
      </p:sp>
    </p:spTree>
    <p:extLst>
      <p:ext uri="{BB962C8B-B14F-4D97-AF65-F5344CB8AC3E}">
        <p14:creationId xmlns:p14="http://schemas.microsoft.com/office/powerpoint/2010/main" val="250708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a:t>
            </a:r>
          </a:p>
        </p:txBody>
      </p:sp>
      <p:sp>
        <p:nvSpPr>
          <p:cNvPr id="4" name="Slide Number Placeholder 3"/>
          <p:cNvSpPr>
            <a:spLocks noGrp="1"/>
          </p:cNvSpPr>
          <p:nvPr>
            <p:ph type="sldNum" sz="quarter" idx="5"/>
          </p:nvPr>
        </p:nvSpPr>
        <p:spPr/>
        <p:txBody>
          <a:bodyPr/>
          <a:lstStyle/>
          <a:p>
            <a:fld id="{E17A8251-95F7-4384-BDF9-E9CC5F93AFDB}" type="slidenum">
              <a:rPr lang="en-US" smtClean="0"/>
              <a:t>14</a:t>
            </a:fld>
            <a:endParaRPr lang="en-US"/>
          </a:p>
        </p:txBody>
      </p:sp>
    </p:spTree>
    <p:extLst>
      <p:ext uri="{BB962C8B-B14F-4D97-AF65-F5344CB8AC3E}">
        <p14:creationId xmlns:p14="http://schemas.microsoft.com/office/powerpoint/2010/main" val="303009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16</a:t>
            </a:fld>
            <a:endParaRPr lang="en-US"/>
          </a:p>
        </p:txBody>
      </p:sp>
    </p:spTree>
    <p:extLst>
      <p:ext uri="{BB962C8B-B14F-4D97-AF65-F5344CB8AC3E}">
        <p14:creationId xmlns:p14="http://schemas.microsoft.com/office/powerpoint/2010/main" val="3047643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of a word is influenced by words around it. Suppose the word “looking” has some value it will be change by the </a:t>
            </a:r>
          </a:p>
        </p:txBody>
      </p:sp>
      <p:sp>
        <p:nvSpPr>
          <p:cNvPr id="4" name="Slide Number Placeholder 3"/>
          <p:cNvSpPr>
            <a:spLocks noGrp="1"/>
          </p:cNvSpPr>
          <p:nvPr>
            <p:ph type="sldNum" sz="quarter" idx="5"/>
          </p:nvPr>
        </p:nvSpPr>
        <p:spPr/>
        <p:txBody>
          <a:bodyPr/>
          <a:lstStyle/>
          <a:p>
            <a:fld id="{E17A8251-95F7-4384-BDF9-E9CC5F93AFDB}" type="slidenum">
              <a:rPr lang="en-US" smtClean="0"/>
              <a:t>19</a:t>
            </a:fld>
            <a:endParaRPr lang="en-US"/>
          </a:p>
        </p:txBody>
      </p:sp>
    </p:spTree>
    <p:extLst>
      <p:ext uri="{BB962C8B-B14F-4D97-AF65-F5344CB8AC3E}">
        <p14:creationId xmlns:p14="http://schemas.microsoft.com/office/powerpoint/2010/main" val="3821358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hyperparameter</a:t>
            </a:r>
          </a:p>
        </p:txBody>
      </p:sp>
      <p:sp>
        <p:nvSpPr>
          <p:cNvPr id="4" name="Slide Number Placeholder 3"/>
          <p:cNvSpPr>
            <a:spLocks noGrp="1"/>
          </p:cNvSpPr>
          <p:nvPr>
            <p:ph type="sldNum" sz="quarter" idx="5"/>
          </p:nvPr>
        </p:nvSpPr>
        <p:spPr/>
        <p:txBody>
          <a:bodyPr/>
          <a:lstStyle/>
          <a:p>
            <a:fld id="{E17A8251-95F7-4384-BDF9-E9CC5F93AFDB}" type="slidenum">
              <a:rPr lang="en-US" smtClean="0"/>
              <a:t>20</a:t>
            </a:fld>
            <a:endParaRPr lang="en-US"/>
          </a:p>
        </p:txBody>
      </p:sp>
    </p:spTree>
    <p:extLst>
      <p:ext uri="{BB962C8B-B14F-4D97-AF65-F5344CB8AC3E}">
        <p14:creationId xmlns:p14="http://schemas.microsoft.com/office/powerpoint/2010/main" val="304560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things to talk about</a:t>
            </a:r>
          </a:p>
        </p:txBody>
      </p:sp>
      <p:sp>
        <p:nvSpPr>
          <p:cNvPr id="4" name="Slide Number Placeholder 3"/>
          <p:cNvSpPr>
            <a:spLocks noGrp="1"/>
          </p:cNvSpPr>
          <p:nvPr>
            <p:ph type="sldNum" sz="quarter" idx="5"/>
          </p:nvPr>
        </p:nvSpPr>
        <p:spPr/>
        <p:txBody>
          <a:bodyPr/>
          <a:lstStyle/>
          <a:p>
            <a:fld id="{E17A8251-95F7-4384-BDF9-E9CC5F93AFDB}" type="slidenum">
              <a:rPr lang="en-US" smtClean="0"/>
              <a:t>2</a:t>
            </a:fld>
            <a:endParaRPr lang="en-US"/>
          </a:p>
        </p:txBody>
      </p:sp>
    </p:spTree>
    <p:extLst>
      <p:ext uri="{BB962C8B-B14F-4D97-AF65-F5344CB8AC3E}">
        <p14:creationId xmlns:p14="http://schemas.microsoft.com/office/powerpoint/2010/main" val="1338672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The best businesses understand their customers, which means to say that they understand how they feel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What they are saying about them and just as important how they are saying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The good news is the information the businesses need is available: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lice" panose="00000500000000000000" pitchFamily="2" charset="0"/>
                <a:ea typeface="+mn-ea"/>
                <a:cs typeface="Times New Roman" panose="02020603050405020304" pitchFamily="18" charset="0"/>
              </a:rPr>
              <a:t>	</a:t>
            </a:r>
            <a:r>
              <a:rPr lang="en-US" sz="1200" b="0" i="0" kern="1200" dirty="0">
                <a:solidFill>
                  <a:schemeClr val="tx1"/>
                </a:solidFill>
                <a:effectLst/>
                <a:latin typeface="+mn-lt"/>
                <a:ea typeface="+mn-ea"/>
                <a:cs typeface="+mn-cs"/>
              </a:rPr>
              <a:t>2.5 Quintillion bytes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large part of it is text based: people texting, communicating, reviewing, blogging, writing, </a:t>
            </a:r>
            <a:r>
              <a:rPr lang="en-US" sz="1200" b="0" i="0" kern="1200" dirty="0" err="1">
                <a:solidFill>
                  <a:schemeClr val="tx1"/>
                </a:solidFill>
                <a:effectLst/>
                <a:latin typeface="+mn-lt"/>
                <a:ea typeface="+mn-ea"/>
                <a:cs typeface="+mn-cs"/>
              </a:rPr>
              <a:t>memeing</a:t>
            </a:r>
            <a:r>
              <a:rPr lang="en-US" sz="1200" b="0" i="0" kern="1200" dirty="0">
                <a:solidFill>
                  <a:schemeClr val="tx1"/>
                </a:solidFill>
                <a:effectLst/>
                <a:latin typeface="+mn-lt"/>
                <a:ea typeface="+mn-ea"/>
                <a:cs typeface="+mn-cs"/>
              </a:rPr>
              <a:t>, diaries, court filings  and many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measure the impact of a new company action such as new product, ad campaign, or news.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The bad news is there are too many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Movie rating doesn't capture the nuances of the opinions and no one wants to sit and read thousands of reviews. Which can become expensive really fast. </a:t>
            </a:r>
            <a:endParaRPr lang="en-US" dirty="0">
              <a:latin typeface="Alice" panose="00000500000000000000" pitchFamily="2"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17A8251-95F7-4384-BDF9-E9CC5F93AFDB}" type="slidenum">
              <a:rPr lang="en-US" smtClean="0"/>
              <a:t>3</a:t>
            </a:fld>
            <a:endParaRPr lang="en-US"/>
          </a:p>
        </p:txBody>
      </p:sp>
    </p:spTree>
    <p:extLst>
      <p:ext uri="{BB962C8B-B14F-4D97-AF65-F5344CB8AC3E}">
        <p14:creationId xmlns:p14="http://schemas.microsoft.com/office/powerpoint/2010/main" val="65769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Ratings system tries to capture that sentiment in nice neat, simple and easy way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But it does not Capture the whole picture,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rating and the review don’t always match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These insights can be used to make business decisions such as direct marketing, recommendation system, and future project directions.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sentiment analysis is very important source of information, that's why many companies have invested a lot of resources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such as Amazon Twitter IBM  and google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lice" panose="00000500000000000000" pitchFamily="2"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But for this presentation I'll be focusing on the information gleaned from the text and comparing them to the information glean from the rating system </a:t>
            </a:r>
          </a:p>
          <a:p>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4</a:t>
            </a:fld>
            <a:endParaRPr lang="en-US"/>
          </a:p>
        </p:txBody>
      </p:sp>
    </p:spTree>
    <p:extLst>
      <p:ext uri="{BB962C8B-B14F-4D97-AF65-F5344CB8AC3E}">
        <p14:creationId xmlns:p14="http://schemas.microsoft.com/office/powerpoint/2010/main" val="2053323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used for this project was collected by Christopher  Potts in 2011 and I used all of it for training my model and collected my own data from IMDb, using scraper called </a:t>
            </a:r>
            <a:r>
              <a:rPr lang="en-US" dirty="0" err="1"/>
              <a:t>scrapy</a:t>
            </a:r>
            <a:r>
              <a:rPr lang="en-US" dirty="0"/>
              <a:t> of a new movie, for testing purposes.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dataset contains 50,000 reviews split evenly into a 25k train and 25k test sets, and each review is in individual files. The overall distribution of labels is balanced (25k pos and 25k neg),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Movie reviews are subjective attitudes, emotions and opinions of people and a sentiment analysis extracts information from these reviews.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lice" panose="00000500000000000000" pitchFamily="2"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This sentiment analysis will neatly categorize people's sentiment as positive and negative.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Reviews with rating of 7 or greater was labeled as positive And review with 4 or less rating was labeled as negative </a:t>
            </a:r>
          </a:p>
        </p:txBody>
      </p:sp>
      <p:sp>
        <p:nvSpPr>
          <p:cNvPr id="4" name="Slide Number Placeholder 3"/>
          <p:cNvSpPr>
            <a:spLocks noGrp="1"/>
          </p:cNvSpPr>
          <p:nvPr>
            <p:ph type="sldNum" sz="quarter" idx="5"/>
          </p:nvPr>
        </p:nvSpPr>
        <p:spPr/>
        <p:txBody>
          <a:bodyPr/>
          <a:lstStyle/>
          <a:p>
            <a:fld id="{E17A8251-95F7-4384-BDF9-E9CC5F93AFDB}" type="slidenum">
              <a:rPr lang="en-US" smtClean="0"/>
              <a:t>5</a:t>
            </a:fld>
            <a:endParaRPr lang="en-US"/>
          </a:p>
        </p:txBody>
      </p:sp>
    </p:spTree>
    <p:extLst>
      <p:ext uri="{BB962C8B-B14F-4D97-AF65-F5344CB8AC3E}">
        <p14:creationId xmlns:p14="http://schemas.microsoft.com/office/powerpoint/2010/main" val="283985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 move the reviews from each individual files to pandas data frame and added 2 new feature columns; the file name (which will be used later) and the assigned sentiment label.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cleaned the data using Regular expression operations (re), beautiful soup, NLTK and python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need to capture the contextual meaning of words in the documents, when cleaning the data I need to be careful not to remove too much so as to lose the contextual meaning, such as the stop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Word2Vec neural network expects documents in list of list format</a:t>
            </a:r>
          </a:p>
        </p:txBody>
      </p:sp>
      <p:sp>
        <p:nvSpPr>
          <p:cNvPr id="4" name="Slide Number Placeholder 3"/>
          <p:cNvSpPr>
            <a:spLocks noGrp="1"/>
          </p:cNvSpPr>
          <p:nvPr>
            <p:ph type="sldNum" sz="quarter" idx="5"/>
          </p:nvPr>
        </p:nvSpPr>
        <p:spPr/>
        <p:txBody>
          <a:bodyPr/>
          <a:lstStyle/>
          <a:p>
            <a:fld id="{E17A8251-95F7-4384-BDF9-E9CC5F93AFDB}" type="slidenum">
              <a:rPr lang="en-US" smtClean="0"/>
              <a:t>6</a:t>
            </a:fld>
            <a:endParaRPr lang="en-US"/>
          </a:p>
        </p:txBody>
      </p:sp>
    </p:spTree>
    <p:extLst>
      <p:ext uri="{BB962C8B-B14F-4D97-AF65-F5344CB8AC3E}">
        <p14:creationId xmlns:p14="http://schemas.microsoft.com/office/powerpoint/2010/main" val="297134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meat of this project is a shallow neural network called word2vec.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want to show how to Word2vec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Word2vec is a vectorizer, two-layer neural network that takes in text and outputs their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difference between word2vec and the other vectorizer (e.g. frequency, </a:t>
            </a:r>
            <a:r>
              <a:rPr lang="en-US" dirty="0" err="1"/>
              <a:t>tf-idf</a:t>
            </a:r>
            <a:r>
              <a:rPr lang="en-US" dirty="0"/>
              <a:t>, one-hot-encoder) is the word embedding, which says something about the relation between the words probabilistically. Other vectorizers lose the ordering of the words and they also ignore semantics of the words because words' vectors are equidistance from each other.</a:t>
            </a:r>
          </a:p>
          <a:p>
            <a:endParaRPr lang="en-US" dirty="0"/>
          </a:p>
          <a:p>
            <a:r>
              <a:rPr lang="en-US" sz="1200" b="0" i="0" kern="1200" dirty="0">
                <a:solidFill>
                  <a:schemeClr val="tx1"/>
                </a:solidFill>
                <a:effectLst/>
                <a:latin typeface="+mn-lt"/>
                <a:ea typeface="+mn-ea"/>
                <a:cs typeface="+mn-cs"/>
              </a:rPr>
              <a:t>For example one-hot-encoding (</a:t>
            </a:r>
            <a:r>
              <a:rPr lang="en-US" sz="1200" b="0" i="0" kern="1200" dirty="0" err="1">
                <a:solidFill>
                  <a:schemeClr val="tx1"/>
                </a:solidFill>
                <a:effectLst/>
                <a:latin typeface="+mn-lt"/>
                <a:ea typeface="+mn-ea"/>
                <a:cs typeface="+mn-cs"/>
              </a:rPr>
              <a:t>a.k.a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countvectorizing</a:t>
            </a:r>
            <a:r>
              <a:rPr lang="en-US" sz="1200" b="0" i="0" kern="1200" dirty="0">
                <a:solidFill>
                  <a:schemeClr val="tx1"/>
                </a:solidFill>
                <a:effectLst/>
                <a:latin typeface="+mn-lt"/>
                <a:ea typeface="+mn-ea"/>
                <a:cs typeface="+mn-cs"/>
              </a:rPr>
              <a:t>) is a method of transforming words into vectors by counting the occurrence  of the words in each document.</a:t>
            </a:r>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7</a:t>
            </a:fld>
            <a:endParaRPr lang="en-US"/>
          </a:p>
        </p:txBody>
      </p:sp>
    </p:spTree>
    <p:extLst>
      <p:ext uri="{BB962C8B-B14F-4D97-AF65-F5344CB8AC3E}">
        <p14:creationId xmlns:p14="http://schemas.microsoft.com/office/powerpoint/2010/main" val="4006768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a:t>
            </a:r>
          </a:p>
          <a:p>
            <a:r>
              <a:rPr lang="en-US" dirty="0"/>
              <a:t>As mentioned earlier word2vec takes advantage of vectors which as both magnitude and direction to capture the contextual meaning other words. </a:t>
            </a:r>
          </a:p>
          <a:p>
            <a:r>
              <a:rPr lang="en-US" dirty="0"/>
              <a:t>To illustrate the advantage, one of the most common example is king – man + queen = ?</a:t>
            </a:r>
          </a:p>
        </p:txBody>
      </p:sp>
      <p:sp>
        <p:nvSpPr>
          <p:cNvPr id="4" name="Slide Number Placeholder 3"/>
          <p:cNvSpPr>
            <a:spLocks noGrp="1"/>
          </p:cNvSpPr>
          <p:nvPr>
            <p:ph type="sldNum" sz="quarter" idx="5"/>
          </p:nvPr>
        </p:nvSpPr>
        <p:spPr/>
        <p:txBody>
          <a:bodyPr/>
          <a:lstStyle/>
          <a:p>
            <a:fld id="{E17A8251-95F7-4384-BDF9-E9CC5F93AFDB}" type="slidenum">
              <a:rPr lang="en-US" smtClean="0"/>
              <a:t>8</a:t>
            </a:fld>
            <a:endParaRPr lang="en-US"/>
          </a:p>
        </p:txBody>
      </p:sp>
    </p:spTree>
    <p:extLst>
      <p:ext uri="{BB962C8B-B14F-4D97-AF65-F5344CB8AC3E}">
        <p14:creationId xmlns:p14="http://schemas.microsoft.com/office/powerpoint/2010/main" val="172391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Vector of a word is influenced by words around it. Suppose the word “looking” has some value it will be change by the word is, apple, at and buying.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9</a:t>
            </a:fld>
            <a:endParaRPr lang="en-US"/>
          </a:p>
        </p:txBody>
      </p:sp>
    </p:spTree>
    <p:extLst>
      <p:ext uri="{BB962C8B-B14F-4D97-AF65-F5344CB8AC3E}">
        <p14:creationId xmlns:p14="http://schemas.microsoft.com/office/powerpoint/2010/main" val="385754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98C7-DAD3-4262-AC8D-D90CC5C98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971BA-F29C-4401-944D-2CB954004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39847B-9C8B-42BC-B8AB-019EBB5070E7}"/>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F297D0AA-9B83-4D90-B997-DD0B7F527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0166D-D54A-4923-8C89-636AF97D6850}"/>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111870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F843-DBFF-4205-8907-06D4574E1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79A5D-CFA1-40A5-9524-31AD4C4B72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2C0C5-467A-41E1-9BAF-E8D2174F9E3E}"/>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841E58F6-410C-45F6-9930-AA7073489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D989C-BE78-4AD4-A3C2-B815EDF644B5}"/>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74242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F90C43-31ED-43E5-BB12-E16645D7B5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6BF9E0-10F7-407F-A415-85B1004D29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2702D-BC5D-45E8-8BC3-B36EC88D172A}"/>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95C9B76F-416F-4D8C-BA7C-147342C5E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73C67-7F9C-406D-872C-D93B39DEED95}"/>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70056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4BCC-59A8-4A7D-B695-3C2D67030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674F7-4DD7-4A4D-89FB-08181FC427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6E44-3B5A-486B-BA24-1C863BEC5016}"/>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C612470C-7D97-4B36-9884-02DD27184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043FE-E122-4B32-8189-EE3F16E457CF}"/>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416047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CA43-22BB-477E-A10E-4C3352DED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748CF2-319E-4232-9BC9-D10EC0AB1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1096DA-ABCF-4991-BC21-3490D2B8D5CD}"/>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4253D6D2-9667-491E-BA22-2D6E783B9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422F5-7D3F-4F5A-B449-574FE1E02F10}"/>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424990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269C-4BC4-4BF2-AD2F-740460B5F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883EA5-D123-4007-AE02-D4B3CD6390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00D4C-301E-447C-8507-5445E248E2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C4F7F6-6BF3-4591-B6FC-E75D720C79D5}"/>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6" name="Footer Placeholder 5">
            <a:extLst>
              <a:ext uri="{FF2B5EF4-FFF2-40B4-BE49-F238E27FC236}">
                <a16:creationId xmlns:a16="http://schemas.microsoft.com/office/drawing/2014/main" id="{358BB161-5C43-4DB1-BAFA-F7ED2906F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2A9DE-5D8D-40D1-B877-37F53D6E9D53}"/>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09690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A37D-5A7F-4FAA-8341-F3B65776C4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08F0EE-4114-485A-AA05-9603CEA44A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7816D9-095F-473B-AFDB-BEC8815CC0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97439-82E8-4D70-BFA6-3CA0BDF84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D1C18A-8800-452A-AE99-64A423C66E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8A5FD-5C10-42D8-B6E0-BC3A34DD2248}"/>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8" name="Footer Placeholder 7">
            <a:extLst>
              <a:ext uri="{FF2B5EF4-FFF2-40B4-BE49-F238E27FC236}">
                <a16:creationId xmlns:a16="http://schemas.microsoft.com/office/drawing/2014/main" id="{117A355D-73C7-4F62-91E4-82C281524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D79C9-FB8A-4A28-AA0E-41296F3E2E50}"/>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206089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3A0C-B1BB-4815-B100-D1375E808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FDD55-CC2B-4462-94AC-D2A34D3D46CD}"/>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4" name="Footer Placeholder 3">
            <a:extLst>
              <a:ext uri="{FF2B5EF4-FFF2-40B4-BE49-F238E27FC236}">
                <a16:creationId xmlns:a16="http://schemas.microsoft.com/office/drawing/2014/main" id="{E4B38BB8-8AE0-4921-A8CC-08B2C30835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BB4C09-47B4-41A6-AD23-E81C2D19E813}"/>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263479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BC2B1-4CE3-4A19-820B-5E555BB48280}"/>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3" name="Footer Placeholder 2">
            <a:extLst>
              <a:ext uri="{FF2B5EF4-FFF2-40B4-BE49-F238E27FC236}">
                <a16:creationId xmlns:a16="http://schemas.microsoft.com/office/drawing/2014/main" id="{CDBF6545-A921-4A91-AFC6-C13F75586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035773-F5DB-4FE7-8109-22C2F4893726}"/>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243412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3ABD-BD6F-46A4-B58B-B71A2D3EC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DFBF9A-C9F7-4D2C-80F1-D5ED0BB97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08AECC-8772-465E-979A-A7A106244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1B9956-1A20-4937-947D-D8DE892E40F9}"/>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6" name="Footer Placeholder 5">
            <a:extLst>
              <a:ext uri="{FF2B5EF4-FFF2-40B4-BE49-F238E27FC236}">
                <a16:creationId xmlns:a16="http://schemas.microsoft.com/office/drawing/2014/main" id="{89A88CCA-AB1C-46AB-B0F5-B35C22A90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E427A-E618-4BEB-BAEA-217C925537DD}"/>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72019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CEAF-B25B-4862-A0BE-7D2E152E7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F03BE2-04A7-4534-ACDF-645CD7561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9B49E-5001-4124-AA82-AFDDBD94E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0B5626-62AB-45C0-B52B-F14E1BDB4F65}"/>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6" name="Footer Placeholder 5">
            <a:extLst>
              <a:ext uri="{FF2B5EF4-FFF2-40B4-BE49-F238E27FC236}">
                <a16:creationId xmlns:a16="http://schemas.microsoft.com/office/drawing/2014/main" id="{B1526FBF-CB68-4A16-9BB2-51014158C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5AE35-50AF-4B0B-A7C1-73DCFE54F9D1}"/>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50566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99690-042C-42F4-8745-65491CAFF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F183C-12A0-496F-AFCA-A4C2F9318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579DC-4BCA-4E8B-9A8F-460816D98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72A82A49-03A4-4A9C-8988-DADEA72C2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A8A208-D906-4A42-BBC7-E2D60E090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FE74-070F-4387-A6E8-C420B2C43091}" type="slidenum">
              <a:rPr lang="en-US" smtClean="0"/>
              <a:t>‹#›</a:t>
            </a:fld>
            <a:endParaRPr lang="en-US"/>
          </a:p>
        </p:txBody>
      </p:sp>
    </p:spTree>
    <p:extLst>
      <p:ext uri="{BB962C8B-B14F-4D97-AF65-F5344CB8AC3E}">
        <p14:creationId xmlns:p14="http://schemas.microsoft.com/office/powerpoint/2010/main" val="190846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50A1-938A-4324-B844-26764C595A1F}"/>
              </a:ext>
            </a:extLst>
          </p:cNvPr>
          <p:cNvSpPr>
            <a:spLocks noGrp="1"/>
          </p:cNvSpPr>
          <p:nvPr>
            <p:ph type="ctrTitle"/>
          </p:nvPr>
        </p:nvSpPr>
        <p:spPr/>
        <p:txBody>
          <a:bodyPr>
            <a:normAutofit/>
          </a:bodyPr>
          <a:lstStyle/>
          <a:p>
            <a:r>
              <a:rPr lang="en-US" dirty="0">
                <a:latin typeface="Serif Medium" panose="00000500000000000000" pitchFamily="2" charset="0"/>
              </a:rPr>
              <a:t>Sentimental Analysis of Movie Reviews</a:t>
            </a:r>
          </a:p>
        </p:txBody>
      </p:sp>
      <p:sp>
        <p:nvSpPr>
          <p:cNvPr id="3" name="Subtitle 2">
            <a:extLst>
              <a:ext uri="{FF2B5EF4-FFF2-40B4-BE49-F238E27FC236}">
                <a16:creationId xmlns:a16="http://schemas.microsoft.com/office/drawing/2014/main" id="{4D4E74EC-BD0A-49B9-B8B7-6F9C57A73C10}"/>
              </a:ext>
            </a:extLst>
          </p:cNvPr>
          <p:cNvSpPr>
            <a:spLocks noGrp="1"/>
          </p:cNvSpPr>
          <p:nvPr>
            <p:ph type="subTitle" idx="1"/>
          </p:nvPr>
        </p:nvSpPr>
        <p:spPr/>
        <p:txBody>
          <a:bodyPr/>
          <a:lstStyle/>
          <a:p>
            <a:r>
              <a:rPr lang="en-US" dirty="0">
                <a:latin typeface="Serif Medium" panose="00000500000000000000" pitchFamily="2" charset="0"/>
              </a:rPr>
              <a:t>By Karma Tsering</a:t>
            </a:r>
          </a:p>
        </p:txBody>
      </p:sp>
    </p:spTree>
    <p:extLst>
      <p:ext uri="{BB962C8B-B14F-4D97-AF65-F5344CB8AC3E}">
        <p14:creationId xmlns:p14="http://schemas.microsoft.com/office/powerpoint/2010/main" val="47688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F93F-93BF-45BE-B3C0-F0242529822A}"/>
              </a:ext>
            </a:extLst>
          </p:cNvPr>
          <p:cNvSpPr>
            <a:spLocks noGrp="1"/>
          </p:cNvSpPr>
          <p:nvPr>
            <p:ph type="title"/>
          </p:nvPr>
        </p:nvSpPr>
        <p:spPr/>
        <p:txBody>
          <a:bodyPr>
            <a:normAutofit/>
          </a:bodyPr>
          <a:lstStyle/>
          <a:p>
            <a:r>
              <a:rPr lang="en-US" b="1" dirty="0"/>
              <a:t>Average the vector</a:t>
            </a:r>
            <a:endParaRPr lang="en-US" dirty="0"/>
          </a:p>
        </p:txBody>
      </p:sp>
      <p:sp>
        <p:nvSpPr>
          <p:cNvPr id="3" name="Content Placeholder 2">
            <a:extLst>
              <a:ext uri="{FF2B5EF4-FFF2-40B4-BE49-F238E27FC236}">
                <a16:creationId xmlns:a16="http://schemas.microsoft.com/office/drawing/2014/main" id="{295D1206-E51F-46A7-A16B-7DD82F2A97F4}"/>
              </a:ext>
            </a:extLst>
          </p:cNvPr>
          <p:cNvSpPr>
            <a:spLocks noGrp="1"/>
          </p:cNvSpPr>
          <p:nvPr>
            <p:ph idx="1"/>
          </p:nvPr>
        </p:nvSpPr>
        <p:spPr/>
        <p:txBody>
          <a:bodyPr/>
          <a:lstStyle/>
          <a:p>
            <a:r>
              <a:rPr lang="en-US" dirty="0"/>
              <a:t>Build class to take the average of each review vector to represent that review</a:t>
            </a:r>
          </a:p>
          <a:p>
            <a:r>
              <a:rPr lang="en-US" dirty="0"/>
              <a:t>Now that we have vector representation of the words in our corpus, we need to use it to create vector representation of the documents to pass it into the classifier neurol network. One way to do that is to take the average of the word vectors in the documents and use the averaged word vector to </a:t>
            </a:r>
            <a:r>
              <a:rPr lang="en-US" dirty="0" err="1"/>
              <a:t>reprsent</a:t>
            </a:r>
            <a:r>
              <a:rPr lang="en-US" dirty="0"/>
              <a:t> the documents.</a:t>
            </a:r>
          </a:p>
        </p:txBody>
      </p:sp>
    </p:spTree>
    <p:extLst>
      <p:ext uri="{BB962C8B-B14F-4D97-AF65-F5344CB8AC3E}">
        <p14:creationId xmlns:p14="http://schemas.microsoft.com/office/powerpoint/2010/main" val="13701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A9C-208E-4F16-AF8A-84D765942D7C}"/>
              </a:ext>
            </a:extLst>
          </p:cNvPr>
          <p:cNvSpPr>
            <a:spLocks noGrp="1"/>
          </p:cNvSpPr>
          <p:nvPr>
            <p:ph type="title"/>
          </p:nvPr>
        </p:nvSpPr>
        <p:spPr/>
        <p:txBody>
          <a:bodyPr/>
          <a:lstStyle/>
          <a:p>
            <a:r>
              <a:rPr lang="en-US" b="1" dirty="0"/>
              <a:t>Graph the result of Word2Vec</a:t>
            </a:r>
            <a:br>
              <a:rPr lang="en-US" b="1" dirty="0"/>
            </a:br>
            <a:endParaRPr lang="en-US" dirty="0"/>
          </a:p>
        </p:txBody>
      </p:sp>
      <p:sp>
        <p:nvSpPr>
          <p:cNvPr id="3" name="Content Placeholder 2">
            <a:extLst>
              <a:ext uri="{FF2B5EF4-FFF2-40B4-BE49-F238E27FC236}">
                <a16:creationId xmlns:a16="http://schemas.microsoft.com/office/drawing/2014/main" id="{21FB41DC-B3DB-4922-A8A7-B603F31BB43C}"/>
              </a:ext>
            </a:extLst>
          </p:cNvPr>
          <p:cNvSpPr>
            <a:spLocks noGrp="1"/>
          </p:cNvSpPr>
          <p:nvPr>
            <p:ph idx="1"/>
          </p:nvPr>
        </p:nvSpPr>
        <p:spPr/>
        <p:txBody>
          <a:bodyPr/>
          <a:lstStyle/>
          <a:p>
            <a:pPr marL="0" indent="0">
              <a:buNone/>
            </a:pPr>
            <a:r>
              <a:rPr lang="en-US" dirty="0" err="1"/>
              <a:t>Gridsearch</a:t>
            </a:r>
            <a:endParaRPr lang="en-US" dirty="0"/>
          </a:p>
          <a:p>
            <a:pPr marL="0" indent="0">
              <a:buNone/>
            </a:pPr>
            <a:r>
              <a:rPr lang="en-US" dirty="0" err="1"/>
              <a:t>tsne</a:t>
            </a:r>
            <a:endParaRPr lang="en-US" dirty="0"/>
          </a:p>
          <a:p>
            <a:pPr marL="0" indent="0">
              <a:buNone/>
            </a:pPr>
            <a:r>
              <a:rPr lang="en-US" dirty="0"/>
              <a:t>How good is this vector representation? </a:t>
            </a:r>
            <a:br>
              <a:rPr lang="en-US" dirty="0"/>
            </a:br>
            <a:r>
              <a:rPr lang="en-US" dirty="0"/>
              <a:t>show this using graphs </a:t>
            </a:r>
            <a:br>
              <a:rPr lang="en-US" dirty="0"/>
            </a:br>
            <a:r>
              <a:rPr lang="en-US" dirty="0"/>
              <a:t>Hey Zack I am having trouble graphing this so I will do it later </a:t>
            </a:r>
            <a:br>
              <a:rPr lang="en-US" dirty="0"/>
            </a:br>
            <a:r>
              <a:rPr lang="en-US" dirty="0"/>
              <a:t>moving on to doc2vec</a:t>
            </a:r>
          </a:p>
          <a:p>
            <a:endParaRPr lang="en-US" dirty="0"/>
          </a:p>
        </p:txBody>
      </p:sp>
    </p:spTree>
    <p:extLst>
      <p:ext uri="{BB962C8B-B14F-4D97-AF65-F5344CB8AC3E}">
        <p14:creationId xmlns:p14="http://schemas.microsoft.com/office/powerpoint/2010/main" val="186685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774A-A2E4-4976-AF9E-6AB599E9EE3B}"/>
              </a:ext>
            </a:extLst>
          </p:cNvPr>
          <p:cNvSpPr>
            <a:spLocks noGrp="1"/>
          </p:cNvSpPr>
          <p:nvPr>
            <p:ph type="title"/>
          </p:nvPr>
        </p:nvSpPr>
        <p:spPr>
          <a:xfrm>
            <a:off x="838200" y="80509"/>
            <a:ext cx="10515600" cy="1131435"/>
          </a:xfrm>
        </p:spPr>
        <p:txBody>
          <a:bodyPr/>
          <a:lstStyle/>
          <a:p>
            <a:pPr algn="ctr"/>
            <a:r>
              <a:rPr lang="en-US" dirty="0">
                <a:latin typeface="Alice" panose="00000500000000000000" pitchFamily="2" charset="0"/>
              </a:rPr>
              <a:t>Word2Vec to Document Vector</a:t>
            </a:r>
          </a:p>
        </p:txBody>
      </p:sp>
      <p:sp>
        <p:nvSpPr>
          <p:cNvPr id="3" name="Content Placeholder 2">
            <a:extLst>
              <a:ext uri="{FF2B5EF4-FFF2-40B4-BE49-F238E27FC236}">
                <a16:creationId xmlns:a16="http://schemas.microsoft.com/office/drawing/2014/main" id="{5351E816-43DB-4741-B334-A757F1D6C23B}"/>
              </a:ext>
            </a:extLst>
          </p:cNvPr>
          <p:cNvSpPr>
            <a:spLocks noGrp="1"/>
          </p:cNvSpPr>
          <p:nvPr>
            <p:ph idx="1"/>
          </p:nvPr>
        </p:nvSpPr>
        <p:spPr>
          <a:xfrm>
            <a:off x="495300" y="1002527"/>
            <a:ext cx="2400300" cy="727075"/>
          </a:xfrm>
        </p:spPr>
        <p:txBody>
          <a:bodyPr/>
          <a:lstStyle/>
          <a:p>
            <a:pPr marL="0" indent="0">
              <a:buNone/>
            </a:pPr>
            <a:r>
              <a:rPr lang="en-US" dirty="0">
                <a:latin typeface="Alice" panose="00000500000000000000" pitchFamily="2" charset="0"/>
              </a:rPr>
              <a:t>Averaged</a:t>
            </a:r>
          </a:p>
        </p:txBody>
      </p:sp>
      <p:sp>
        <p:nvSpPr>
          <p:cNvPr id="4" name="Title 1">
            <a:extLst>
              <a:ext uri="{FF2B5EF4-FFF2-40B4-BE49-F238E27FC236}">
                <a16:creationId xmlns:a16="http://schemas.microsoft.com/office/drawing/2014/main" id="{5ADAE3A9-CCB5-4D80-84A4-A678F650512F}"/>
              </a:ext>
            </a:extLst>
          </p:cNvPr>
          <p:cNvSpPr txBox="1">
            <a:spLocks/>
          </p:cNvSpPr>
          <p:nvPr/>
        </p:nvSpPr>
        <p:spPr>
          <a:xfrm>
            <a:off x="495300" y="4151181"/>
            <a:ext cx="1682750"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doc2vce</a:t>
            </a:r>
          </a:p>
        </p:txBody>
      </p:sp>
      <p:graphicFrame>
        <p:nvGraphicFramePr>
          <p:cNvPr id="6" name="Table 5">
            <a:extLst>
              <a:ext uri="{FF2B5EF4-FFF2-40B4-BE49-F238E27FC236}">
                <a16:creationId xmlns:a16="http://schemas.microsoft.com/office/drawing/2014/main" id="{769B5A09-387C-42C2-9CE1-3D5046FC2D73}"/>
              </a:ext>
            </a:extLst>
          </p:cNvPr>
          <p:cNvGraphicFramePr>
            <a:graphicFrameLocks noGrp="1"/>
          </p:cNvGraphicFramePr>
          <p:nvPr>
            <p:extLst>
              <p:ext uri="{D42A27DB-BD31-4B8C-83A1-F6EECF244321}">
                <p14:modId xmlns:p14="http://schemas.microsoft.com/office/powerpoint/2010/main" val="2027782069"/>
              </p:ext>
            </p:extLst>
          </p:nvPr>
        </p:nvGraphicFramePr>
        <p:xfrm>
          <a:off x="1515760" y="3794427"/>
          <a:ext cx="9889033" cy="390585"/>
        </p:xfrm>
        <a:graphic>
          <a:graphicData uri="http://schemas.openxmlformats.org/drawingml/2006/table">
            <a:tbl>
              <a:tblPr firstRow="1" bandRow="1">
                <a:tableStyleId>{5C22544A-7EE6-4342-B048-85BDC9FD1C3A}</a:tableStyleId>
              </a:tblPr>
              <a:tblGrid>
                <a:gridCol w="899003">
                  <a:extLst>
                    <a:ext uri="{9D8B030D-6E8A-4147-A177-3AD203B41FA5}">
                      <a16:colId xmlns:a16="http://schemas.microsoft.com/office/drawing/2014/main" val="3584762319"/>
                    </a:ext>
                  </a:extLst>
                </a:gridCol>
                <a:gridCol w="899003">
                  <a:extLst>
                    <a:ext uri="{9D8B030D-6E8A-4147-A177-3AD203B41FA5}">
                      <a16:colId xmlns:a16="http://schemas.microsoft.com/office/drawing/2014/main" val="2944683148"/>
                    </a:ext>
                  </a:extLst>
                </a:gridCol>
                <a:gridCol w="899003">
                  <a:extLst>
                    <a:ext uri="{9D8B030D-6E8A-4147-A177-3AD203B41FA5}">
                      <a16:colId xmlns:a16="http://schemas.microsoft.com/office/drawing/2014/main" val="2095394623"/>
                    </a:ext>
                  </a:extLst>
                </a:gridCol>
                <a:gridCol w="899003">
                  <a:extLst>
                    <a:ext uri="{9D8B030D-6E8A-4147-A177-3AD203B41FA5}">
                      <a16:colId xmlns:a16="http://schemas.microsoft.com/office/drawing/2014/main" val="276533729"/>
                    </a:ext>
                  </a:extLst>
                </a:gridCol>
                <a:gridCol w="899003">
                  <a:extLst>
                    <a:ext uri="{9D8B030D-6E8A-4147-A177-3AD203B41FA5}">
                      <a16:colId xmlns:a16="http://schemas.microsoft.com/office/drawing/2014/main" val="2680342450"/>
                    </a:ext>
                  </a:extLst>
                </a:gridCol>
                <a:gridCol w="899003">
                  <a:extLst>
                    <a:ext uri="{9D8B030D-6E8A-4147-A177-3AD203B41FA5}">
                      <a16:colId xmlns:a16="http://schemas.microsoft.com/office/drawing/2014/main" val="2714121198"/>
                    </a:ext>
                  </a:extLst>
                </a:gridCol>
                <a:gridCol w="899003">
                  <a:extLst>
                    <a:ext uri="{9D8B030D-6E8A-4147-A177-3AD203B41FA5}">
                      <a16:colId xmlns:a16="http://schemas.microsoft.com/office/drawing/2014/main" val="1491401777"/>
                    </a:ext>
                  </a:extLst>
                </a:gridCol>
                <a:gridCol w="899003">
                  <a:extLst>
                    <a:ext uri="{9D8B030D-6E8A-4147-A177-3AD203B41FA5}">
                      <a16:colId xmlns:a16="http://schemas.microsoft.com/office/drawing/2014/main" val="252244264"/>
                    </a:ext>
                  </a:extLst>
                </a:gridCol>
                <a:gridCol w="899003">
                  <a:extLst>
                    <a:ext uri="{9D8B030D-6E8A-4147-A177-3AD203B41FA5}">
                      <a16:colId xmlns:a16="http://schemas.microsoft.com/office/drawing/2014/main" val="3743728504"/>
                    </a:ext>
                  </a:extLst>
                </a:gridCol>
                <a:gridCol w="899003">
                  <a:extLst>
                    <a:ext uri="{9D8B030D-6E8A-4147-A177-3AD203B41FA5}">
                      <a16:colId xmlns:a16="http://schemas.microsoft.com/office/drawing/2014/main" val="4218960726"/>
                    </a:ext>
                  </a:extLst>
                </a:gridCol>
                <a:gridCol w="899003">
                  <a:extLst>
                    <a:ext uri="{9D8B030D-6E8A-4147-A177-3AD203B41FA5}">
                      <a16:colId xmlns:a16="http://schemas.microsoft.com/office/drawing/2014/main" val="319722517"/>
                    </a:ext>
                  </a:extLst>
                </a:gridCol>
              </a:tblGrid>
              <a:tr h="390585">
                <a:tc>
                  <a:txBody>
                    <a:bodyPr/>
                    <a:lstStyle/>
                    <a:p>
                      <a:pPr algn="ctr" fontAlgn="ctr"/>
                      <a:r>
                        <a:rPr lang="en-US" sz="2000" b="0" i="0" u="none" strike="noStrike">
                          <a:solidFill>
                            <a:srgbClr val="000000"/>
                          </a:solidFill>
                          <a:effectLst/>
                          <a:latin typeface="Calibri" panose="020F0502020204030204" pitchFamily="34" charset="0"/>
                        </a:rPr>
                        <a:t>avg.</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000" b="0" i="0" u="none" strike="noStrike">
                          <a:solidFill>
                            <a:srgbClr val="000000"/>
                          </a:solidFill>
                          <a:effectLst/>
                          <a:latin typeface="Alice" panose="00000500000000000000" pitchFamily="2" charset="0"/>
                        </a:rPr>
                        <a:t>Doc1</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0.16</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0.37</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0.26</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Calibri" panose="020F0502020204030204" pitchFamily="34" charset="0"/>
                        </a:rPr>
                        <a:t>0.46</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Calibri" panose="020F0502020204030204" pitchFamily="34" charset="0"/>
                        </a:rPr>
                        <a:t>0.18</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-0.27</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0.34</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-0.12</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Calibri" panose="020F0502020204030204" pitchFamily="34" charset="0"/>
                        </a:rPr>
                        <a:t>-0.39</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9982148"/>
                  </a:ext>
                </a:extLst>
              </a:tr>
            </a:tbl>
          </a:graphicData>
        </a:graphic>
      </p:graphicFrame>
      <p:graphicFrame>
        <p:nvGraphicFramePr>
          <p:cNvPr id="5" name="Content Placeholder 20">
            <a:extLst>
              <a:ext uri="{FF2B5EF4-FFF2-40B4-BE49-F238E27FC236}">
                <a16:creationId xmlns:a16="http://schemas.microsoft.com/office/drawing/2014/main" id="{56D3F82F-74D7-45E7-94C9-9C951F12F0B9}"/>
              </a:ext>
            </a:extLst>
          </p:cNvPr>
          <p:cNvGraphicFramePr>
            <a:graphicFrameLocks/>
          </p:cNvGraphicFramePr>
          <p:nvPr>
            <p:extLst>
              <p:ext uri="{D42A27DB-BD31-4B8C-83A1-F6EECF244321}">
                <p14:modId xmlns:p14="http://schemas.microsoft.com/office/powerpoint/2010/main" val="2108533708"/>
              </p:ext>
            </p:extLst>
          </p:nvPr>
        </p:nvGraphicFramePr>
        <p:xfrm>
          <a:off x="1517743" y="1571759"/>
          <a:ext cx="9836057" cy="2006600"/>
        </p:xfrm>
        <a:graphic>
          <a:graphicData uri="http://schemas.openxmlformats.org/drawingml/2006/table">
            <a:tbl>
              <a:tblPr>
                <a:tableStyleId>{5C22544A-7EE6-4342-B048-85BDC9FD1C3A}</a:tableStyleId>
              </a:tblPr>
              <a:tblGrid>
                <a:gridCol w="894187">
                  <a:extLst>
                    <a:ext uri="{9D8B030D-6E8A-4147-A177-3AD203B41FA5}">
                      <a16:colId xmlns:a16="http://schemas.microsoft.com/office/drawing/2014/main" val="1618542432"/>
                    </a:ext>
                  </a:extLst>
                </a:gridCol>
                <a:gridCol w="894187">
                  <a:extLst>
                    <a:ext uri="{9D8B030D-6E8A-4147-A177-3AD203B41FA5}">
                      <a16:colId xmlns:a16="http://schemas.microsoft.com/office/drawing/2014/main" val="4037299945"/>
                    </a:ext>
                  </a:extLst>
                </a:gridCol>
                <a:gridCol w="894187">
                  <a:extLst>
                    <a:ext uri="{9D8B030D-6E8A-4147-A177-3AD203B41FA5}">
                      <a16:colId xmlns:a16="http://schemas.microsoft.com/office/drawing/2014/main" val="2955474777"/>
                    </a:ext>
                  </a:extLst>
                </a:gridCol>
                <a:gridCol w="894187">
                  <a:extLst>
                    <a:ext uri="{9D8B030D-6E8A-4147-A177-3AD203B41FA5}">
                      <a16:colId xmlns:a16="http://schemas.microsoft.com/office/drawing/2014/main" val="3485534652"/>
                    </a:ext>
                  </a:extLst>
                </a:gridCol>
                <a:gridCol w="894187">
                  <a:extLst>
                    <a:ext uri="{9D8B030D-6E8A-4147-A177-3AD203B41FA5}">
                      <a16:colId xmlns:a16="http://schemas.microsoft.com/office/drawing/2014/main" val="3265189490"/>
                    </a:ext>
                  </a:extLst>
                </a:gridCol>
                <a:gridCol w="894187">
                  <a:extLst>
                    <a:ext uri="{9D8B030D-6E8A-4147-A177-3AD203B41FA5}">
                      <a16:colId xmlns:a16="http://schemas.microsoft.com/office/drawing/2014/main" val="914025800"/>
                    </a:ext>
                  </a:extLst>
                </a:gridCol>
                <a:gridCol w="894187">
                  <a:extLst>
                    <a:ext uri="{9D8B030D-6E8A-4147-A177-3AD203B41FA5}">
                      <a16:colId xmlns:a16="http://schemas.microsoft.com/office/drawing/2014/main" val="3976308966"/>
                    </a:ext>
                  </a:extLst>
                </a:gridCol>
                <a:gridCol w="894187">
                  <a:extLst>
                    <a:ext uri="{9D8B030D-6E8A-4147-A177-3AD203B41FA5}">
                      <a16:colId xmlns:a16="http://schemas.microsoft.com/office/drawing/2014/main" val="63838530"/>
                    </a:ext>
                  </a:extLst>
                </a:gridCol>
                <a:gridCol w="894187">
                  <a:extLst>
                    <a:ext uri="{9D8B030D-6E8A-4147-A177-3AD203B41FA5}">
                      <a16:colId xmlns:a16="http://schemas.microsoft.com/office/drawing/2014/main" val="590628680"/>
                    </a:ext>
                  </a:extLst>
                </a:gridCol>
                <a:gridCol w="894187">
                  <a:extLst>
                    <a:ext uri="{9D8B030D-6E8A-4147-A177-3AD203B41FA5}">
                      <a16:colId xmlns:a16="http://schemas.microsoft.com/office/drawing/2014/main" val="1471821852"/>
                    </a:ext>
                  </a:extLst>
                </a:gridCol>
                <a:gridCol w="894187">
                  <a:extLst>
                    <a:ext uri="{9D8B030D-6E8A-4147-A177-3AD203B41FA5}">
                      <a16:colId xmlns:a16="http://schemas.microsoft.com/office/drawing/2014/main" val="3420187893"/>
                    </a:ext>
                  </a:extLst>
                </a:gridCol>
              </a:tblGrid>
              <a:tr h="401320">
                <a:tc>
                  <a:txBody>
                    <a:bodyPr/>
                    <a:lstStyle/>
                    <a:p>
                      <a:pPr algn="ctr" fontAlgn="ctr"/>
                      <a:r>
                        <a:rPr lang="en-US" sz="2000" u="none" strike="noStrike" dirty="0">
                          <a:effectLst/>
                        </a:rPr>
                        <a:t>0</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once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0.40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-0.29</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0.15</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-0.35</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3603074322"/>
                  </a:ext>
                </a:extLst>
              </a:tr>
              <a:tr h="401320">
                <a:tc>
                  <a:txBody>
                    <a:bodyPr/>
                    <a:lstStyle/>
                    <a:p>
                      <a:pPr algn="ctr" fontAlgn="ctr"/>
                      <a:r>
                        <a:rPr lang="en-US" sz="2000" u="none" strike="noStrike" dirty="0">
                          <a:effectLst/>
                        </a:rPr>
                        <a:t>1</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again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dirty="0">
                          <a:effectLst/>
                        </a:rPr>
                        <a:t>-0.63</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0.80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0.99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0.07</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-1.31</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39577307"/>
                  </a:ext>
                </a:extLst>
              </a:tr>
              <a:tr h="401320">
                <a:tc>
                  <a:txBody>
                    <a:bodyPr/>
                    <a:lstStyle/>
                    <a:p>
                      <a:pPr algn="ctr" fontAlgn="ctr"/>
                      <a:r>
                        <a:rPr lang="en-US" sz="2000" u="none" strike="noStrike" dirty="0">
                          <a:effectLst/>
                        </a:rPr>
                        <a:t>2</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mr.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0.14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0.35</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-0.74</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-0.39</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-0.36</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254775717"/>
                  </a:ext>
                </a:extLst>
              </a:tr>
              <a:tr h="401320">
                <a:tc>
                  <a:txBody>
                    <a:bodyPr/>
                    <a:lstStyle/>
                    <a:p>
                      <a:pPr algn="ctr" fontAlgn="ctr"/>
                      <a:r>
                        <a:rPr lang="en-US" sz="2000" u="none" strike="noStrike">
                          <a:effectLst/>
                        </a:rPr>
                        <a:t>3</a:t>
                      </a:r>
                      <a:endParaRPr lang="en-US" sz="2000" b="1" i="0" u="none" strike="noStrike">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costner</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0.51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0.43</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0.48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0.35</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-1.02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0.49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-0.16</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0.33</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2710112436"/>
                  </a:ext>
                </a:extLst>
              </a:tr>
              <a:tr h="401320">
                <a:tc>
                  <a:txBody>
                    <a:bodyPr/>
                    <a:lstStyle/>
                    <a:p>
                      <a:pPr algn="ctr" fontAlgn="ctr"/>
                      <a:r>
                        <a:rPr lang="en-US" sz="2000" u="none" strike="noStrike" dirty="0">
                          <a:effectLst/>
                        </a:rPr>
                        <a:t>4</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has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0.38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1.23</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0.53</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0.96</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-0.47</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-0.27</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3739360691"/>
                  </a:ext>
                </a:extLst>
              </a:tr>
            </a:tbl>
          </a:graphicData>
        </a:graphic>
      </p:graphicFrame>
      <p:graphicFrame>
        <p:nvGraphicFramePr>
          <p:cNvPr id="7" name="Table 6">
            <a:extLst>
              <a:ext uri="{FF2B5EF4-FFF2-40B4-BE49-F238E27FC236}">
                <a16:creationId xmlns:a16="http://schemas.microsoft.com/office/drawing/2014/main" id="{8EB6E66C-13F8-4D28-ADC3-C85822F1966B}"/>
              </a:ext>
            </a:extLst>
          </p:cNvPr>
          <p:cNvGraphicFramePr>
            <a:graphicFrameLocks noGrp="1"/>
          </p:cNvGraphicFramePr>
          <p:nvPr>
            <p:extLst>
              <p:ext uri="{D42A27DB-BD31-4B8C-83A1-F6EECF244321}">
                <p14:modId xmlns:p14="http://schemas.microsoft.com/office/powerpoint/2010/main" val="3319066471"/>
              </p:ext>
            </p:extLst>
          </p:nvPr>
        </p:nvGraphicFramePr>
        <p:xfrm>
          <a:off x="946150" y="5343525"/>
          <a:ext cx="10674345" cy="802640"/>
        </p:xfrm>
        <a:graphic>
          <a:graphicData uri="http://schemas.openxmlformats.org/drawingml/2006/table">
            <a:tbl>
              <a:tblPr>
                <a:tableStyleId>{5C22544A-7EE6-4342-B048-85BDC9FD1C3A}</a:tableStyleId>
              </a:tblPr>
              <a:tblGrid>
                <a:gridCol w="850900">
                  <a:extLst>
                    <a:ext uri="{9D8B030D-6E8A-4147-A177-3AD203B41FA5}">
                      <a16:colId xmlns:a16="http://schemas.microsoft.com/office/drawing/2014/main" val="865911927"/>
                    </a:ext>
                  </a:extLst>
                </a:gridCol>
                <a:gridCol w="1339850">
                  <a:extLst>
                    <a:ext uri="{9D8B030D-6E8A-4147-A177-3AD203B41FA5}">
                      <a16:colId xmlns:a16="http://schemas.microsoft.com/office/drawing/2014/main" val="3046357737"/>
                    </a:ext>
                  </a:extLst>
                </a:gridCol>
                <a:gridCol w="720435">
                  <a:extLst>
                    <a:ext uri="{9D8B030D-6E8A-4147-A177-3AD203B41FA5}">
                      <a16:colId xmlns:a16="http://schemas.microsoft.com/office/drawing/2014/main" val="1055410372"/>
                    </a:ext>
                  </a:extLst>
                </a:gridCol>
                <a:gridCol w="970395">
                  <a:extLst>
                    <a:ext uri="{9D8B030D-6E8A-4147-A177-3AD203B41FA5}">
                      <a16:colId xmlns:a16="http://schemas.microsoft.com/office/drawing/2014/main" val="602631209"/>
                    </a:ext>
                  </a:extLst>
                </a:gridCol>
                <a:gridCol w="970395">
                  <a:extLst>
                    <a:ext uri="{9D8B030D-6E8A-4147-A177-3AD203B41FA5}">
                      <a16:colId xmlns:a16="http://schemas.microsoft.com/office/drawing/2014/main" val="2652768776"/>
                    </a:ext>
                  </a:extLst>
                </a:gridCol>
                <a:gridCol w="970395">
                  <a:extLst>
                    <a:ext uri="{9D8B030D-6E8A-4147-A177-3AD203B41FA5}">
                      <a16:colId xmlns:a16="http://schemas.microsoft.com/office/drawing/2014/main" val="1284614918"/>
                    </a:ext>
                  </a:extLst>
                </a:gridCol>
                <a:gridCol w="970395">
                  <a:extLst>
                    <a:ext uri="{9D8B030D-6E8A-4147-A177-3AD203B41FA5}">
                      <a16:colId xmlns:a16="http://schemas.microsoft.com/office/drawing/2014/main" val="2912123619"/>
                    </a:ext>
                  </a:extLst>
                </a:gridCol>
                <a:gridCol w="970395">
                  <a:extLst>
                    <a:ext uri="{9D8B030D-6E8A-4147-A177-3AD203B41FA5}">
                      <a16:colId xmlns:a16="http://schemas.microsoft.com/office/drawing/2014/main" val="1335111167"/>
                    </a:ext>
                  </a:extLst>
                </a:gridCol>
                <a:gridCol w="970395">
                  <a:extLst>
                    <a:ext uri="{9D8B030D-6E8A-4147-A177-3AD203B41FA5}">
                      <a16:colId xmlns:a16="http://schemas.microsoft.com/office/drawing/2014/main" val="255997307"/>
                    </a:ext>
                  </a:extLst>
                </a:gridCol>
                <a:gridCol w="970395">
                  <a:extLst>
                    <a:ext uri="{9D8B030D-6E8A-4147-A177-3AD203B41FA5}">
                      <a16:colId xmlns:a16="http://schemas.microsoft.com/office/drawing/2014/main" val="1501102317"/>
                    </a:ext>
                  </a:extLst>
                </a:gridCol>
                <a:gridCol w="970395">
                  <a:extLst>
                    <a:ext uri="{9D8B030D-6E8A-4147-A177-3AD203B41FA5}">
                      <a16:colId xmlns:a16="http://schemas.microsoft.com/office/drawing/2014/main" val="497411156"/>
                    </a:ext>
                  </a:extLst>
                </a:gridCol>
              </a:tblGrid>
              <a:tr h="401320">
                <a:tc>
                  <a:txBody>
                    <a:bodyPr/>
                    <a:lstStyle/>
                    <a:p>
                      <a:pPr algn="ctr" fontAlgn="ctr"/>
                      <a:r>
                        <a:rPr lang="en-US" sz="2000" u="none" strike="noStrike" dirty="0">
                          <a:effectLst/>
                        </a:rPr>
                        <a:t>Doc1</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1800" b="0" i="0" kern="1200" dirty="0">
                          <a:solidFill>
                            <a:schemeClr val="dk1"/>
                          </a:solidFill>
                          <a:effectLst/>
                          <a:latin typeface="+mn-lt"/>
                          <a:ea typeface="+mn-ea"/>
                          <a:cs typeface="+mn-cs"/>
                        </a:rPr>
                        <a:t>0_2.txt</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0.40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-0.29</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0.15</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-0.35</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1498986082"/>
                  </a:ext>
                </a:extLst>
              </a:tr>
              <a:tr h="401320">
                <a:tc>
                  <a:txBody>
                    <a:bodyPr/>
                    <a:lstStyle/>
                    <a:p>
                      <a:pPr algn="ctr" fontAlgn="ctr"/>
                      <a:r>
                        <a:rPr lang="en-US" sz="2000" u="none" strike="noStrike" dirty="0">
                          <a:effectLst/>
                        </a:rPr>
                        <a:t>Doc2</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dirty="0">
                          <a:effectLst/>
                        </a:rPr>
                        <a:t>10000_4.txt</a:t>
                      </a:r>
                    </a:p>
                  </a:txBody>
                  <a:tcPr anchor="ctr"/>
                </a:tc>
                <a:tc>
                  <a:txBody>
                    <a:bodyPr/>
                    <a:lstStyle/>
                    <a:p>
                      <a:pPr algn="r" fontAlgn="ctr"/>
                      <a:r>
                        <a:rPr lang="en-US" sz="2000" u="none" strike="noStrike" dirty="0">
                          <a:effectLst/>
                        </a:rPr>
                        <a:t>-0.63</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0.80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0.99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0.07</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-1.31</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1058410105"/>
                  </a:ext>
                </a:extLst>
              </a:tr>
            </a:tbl>
          </a:graphicData>
        </a:graphic>
      </p:graphicFrame>
      <p:sp>
        <p:nvSpPr>
          <p:cNvPr id="8" name="Title 1">
            <a:extLst>
              <a:ext uri="{FF2B5EF4-FFF2-40B4-BE49-F238E27FC236}">
                <a16:creationId xmlns:a16="http://schemas.microsoft.com/office/drawing/2014/main" id="{3E326C96-22B2-4141-BABC-33A5AF86E1BC}"/>
              </a:ext>
            </a:extLst>
          </p:cNvPr>
          <p:cNvSpPr txBox="1">
            <a:spLocks/>
          </p:cNvSpPr>
          <p:nvPr/>
        </p:nvSpPr>
        <p:spPr>
          <a:xfrm>
            <a:off x="2559050" y="4559166"/>
            <a:ext cx="1682750"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doc2vce</a:t>
            </a:r>
          </a:p>
        </p:txBody>
      </p:sp>
    </p:spTree>
    <p:extLst>
      <p:ext uri="{BB962C8B-B14F-4D97-AF65-F5344CB8AC3E}">
        <p14:creationId xmlns:p14="http://schemas.microsoft.com/office/powerpoint/2010/main" val="68205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wo-layerd model">
            <a:extLst>
              <a:ext uri="{FF2B5EF4-FFF2-40B4-BE49-F238E27FC236}">
                <a16:creationId xmlns:a16="http://schemas.microsoft.com/office/drawing/2014/main" id="{63AD2244-14F1-4085-9E1F-C24414D5F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75" y="989429"/>
            <a:ext cx="6391902" cy="6042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098C27-F667-459D-8718-C9DFDF29837F}"/>
              </a:ext>
            </a:extLst>
          </p:cNvPr>
          <p:cNvSpPr>
            <a:spLocks noGrp="1"/>
          </p:cNvSpPr>
          <p:nvPr>
            <p:ph type="title"/>
          </p:nvPr>
        </p:nvSpPr>
        <p:spPr>
          <a:xfrm>
            <a:off x="2269165" y="18255"/>
            <a:ext cx="7653670" cy="1325563"/>
          </a:xfrm>
        </p:spPr>
        <p:txBody>
          <a:bodyPr/>
          <a:lstStyle/>
          <a:p>
            <a:pPr algn="ctr"/>
            <a:r>
              <a:rPr lang="en-US" dirty="0">
                <a:latin typeface="Alice" panose="00000500000000000000" pitchFamily="2" charset="0"/>
              </a:rPr>
              <a:t>Analysis: models used</a:t>
            </a:r>
          </a:p>
        </p:txBody>
      </p:sp>
      <p:sp>
        <p:nvSpPr>
          <p:cNvPr id="3" name="Content Placeholder 2">
            <a:extLst>
              <a:ext uri="{FF2B5EF4-FFF2-40B4-BE49-F238E27FC236}">
                <a16:creationId xmlns:a16="http://schemas.microsoft.com/office/drawing/2014/main" id="{5558192D-1ECE-4DFD-A243-FF2AA6963ACB}"/>
              </a:ext>
            </a:extLst>
          </p:cNvPr>
          <p:cNvSpPr>
            <a:spLocks noGrp="1"/>
          </p:cNvSpPr>
          <p:nvPr>
            <p:ph idx="1"/>
          </p:nvPr>
        </p:nvSpPr>
        <p:spPr>
          <a:xfrm>
            <a:off x="866553" y="1001418"/>
            <a:ext cx="1635643" cy="485184"/>
          </a:xfrm>
        </p:spPr>
        <p:txBody>
          <a:bodyPr/>
          <a:lstStyle/>
          <a:p>
            <a:r>
              <a:rPr lang="en-US" dirty="0">
                <a:latin typeface="Alice" panose="00000500000000000000" pitchFamily="2" charset="0"/>
              </a:rPr>
              <a:t>MLP</a:t>
            </a:r>
          </a:p>
        </p:txBody>
      </p:sp>
      <p:sp>
        <p:nvSpPr>
          <p:cNvPr id="4" name="Rectangle 3">
            <a:extLst>
              <a:ext uri="{FF2B5EF4-FFF2-40B4-BE49-F238E27FC236}">
                <a16:creationId xmlns:a16="http://schemas.microsoft.com/office/drawing/2014/main" id="{43BB629C-8182-4128-82FD-E05EF82F0607}"/>
              </a:ext>
            </a:extLst>
          </p:cNvPr>
          <p:cNvSpPr/>
          <p:nvPr/>
        </p:nvSpPr>
        <p:spPr>
          <a:xfrm>
            <a:off x="7903224" y="982400"/>
            <a:ext cx="3297698" cy="523220"/>
          </a:xfrm>
          <a:prstGeom prst="rect">
            <a:avLst/>
          </a:prstGeom>
        </p:spPr>
        <p:txBody>
          <a:bodyPr wrap="square">
            <a:spAutoFit/>
          </a:bodyPr>
          <a:lstStyle/>
          <a:p>
            <a:r>
              <a:rPr lang="en-US" sz="2800" dirty="0">
                <a:latin typeface="Alice" panose="00000500000000000000" pitchFamily="2" charset="0"/>
              </a:rPr>
              <a:t>Logistic regression </a:t>
            </a:r>
          </a:p>
        </p:txBody>
      </p:sp>
      <p:sp>
        <p:nvSpPr>
          <p:cNvPr id="5" name="TextBox 4">
            <a:extLst>
              <a:ext uri="{FF2B5EF4-FFF2-40B4-BE49-F238E27FC236}">
                <a16:creationId xmlns:a16="http://schemas.microsoft.com/office/drawing/2014/main" id="{FDC79087-F5CB-4D36-82DD-57FAD02CB6E4}"/>
              </a:ext>
            </a:extLst>
          </p:cNvPr>
          <p:cNvSpPr txBox="1"/>
          <p:nvPr/>
        </p:nvSpPr>
        <p:spPr>
          <a:xfrm rot="16200000">
            <a:off x="748704" y="5811657"/>
            <a:ext cx="1368531" cy="400110"/>
          </a:xfrm>
          <a:prstGeom prst="rect">
            <a:avLst/>
          </a:prstGeom>
          <a:noFill/>
        </p:spPr>
        <p:txBody>
          <a:bodyPr wrap="square" rtlCol="0">
            <a:spAutoFit/>
          </a:bodyPr>
          <a:lstStyle/>
          <a:p>
            <a:r>
              <a:rPr lang="en-US" sz="2000" dirty="0">
                <a:latin typeface="Alice" panose="00000500000000000000" pitchFamily="2" charset="0"/>
              </a:rPr>
              <a:t>ensemble</a:t>
            </a:r>
            <a:r>
              <a:rPr lang="en-US" dirty="0"/>
              <a:t> </a:t>
            </a:r>
          </a:p>
        </p:txBody>
      </p:sp>
      <p:sp>
        <p:nvSpPr>
          <p:cNvPr id="6" name="Arrow: Up 5">
            <a:extLst>
              <a:ext uri="{FF2B5EF4-FFF2-40B4-BE49-F238E27FC236}">
                <a16:creationId xmlns:a16="http://schemas.microsoft.com/office/drawing/2014/main" id="{3500A0EB-665E-4BD6-B5E6-E821BCF0F23A}"/>
              </a:ext>
            </a:extLst>
          </p:cNvPr>
          <p:cNvSpPr/>
          <p:nvPr/>
        </p:nvSpPr>
        <p:spPr>
          <a:xfrm>
            <a:off x="988043" y="5560043"/>
            <a:ext cx="147286" cy="9328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59EF72-B565-47DA-B3AF-708EEB53EB67}"/>
              </a:ext>
            </a:extLst>
          </p:cNvPr>
          <p:cNvSpPr txBox="1"/>
          <p:nvPr/>
        </p:nvSpPr>
        <p:spPr>
          <a:xfrm>
            <a:off x="3444479" y="6292799"/>
            <a:ext cx="1368531" cy="400110"/>
          </a:xfrm>
          <a:prstGeom prst="rect">
            <a:avLst/>
          </a:prstGeom>
          <a:noFill/>
        </p:spPr>
        <p:txBody>
          <a:bodyPr wrap="square" rtlCol="0">
            <a:spAutoFit/>
          </a:bodyPr>
          <a:lstStyle/>
          <a:p>
            <a:r>
              <a:rPr lang="en-US" sz="2000" dirty="0">
                <a:latin typeface="Alice" panose="00000500000000000000" pitchFamily="2" charset="0"/>
              </a:rPr>
              <a:t>Boosting</a:t>
            </a:r>
            <a:r>
              <a:rPr lang="en-US" dirty="0"/>
              <a:t> </a:t>
            </a:r>
          </a:p>
        </p:txBody>
      </p:sp>
      <p:sp>
        <p:nvSpPr>
          <p:cNvPr id="10" name="Arrow: Up 9">
            <a:extLst>
              <a:ext uri="{FF2B5EF4-FFF2-40B4-BE49-F238E27FC236}">
                <a16:creationId xmlns:a16="http://schemas.microsoft.com/office/drawing/2014/main" id="{7D020C1F-CD11-4DDC-85C9-1CB796874859}"/>
              </a:ext>
            </a:extLst>
          </p:cNvPr>
          <p:cNvSpPr/>
          <p:nvPr/>
        </p:nvSpPr>
        <p:spPr>
          <a:xfrm rot="5400000">
            <a:off x="3947274" y="5826394"/>
            <a:ext cx="147286" cy="9328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See the source image">
            <a:extLst>
              <a:ext uri="{FF2B5EF4-FFF2-40B4-BE49-F238E27FC236}">
                <a16:creationId xmlns:a16="http://schemas.microsoft.com/office/drawing/2014/main" id="{C2D79AE9-99FD-4CF1-B2BD-1A8B6580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809" y="2579967"/>
            <a:ext cx="5565273" cy="37128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FD3B25D-383E-463A-8380-F2C4B2A8DCDD}"/>
              </a:ext>
            </a:extLst>
          </p:cNvPr>
          <p:cNvSpPr/>
          <p:nvPr/>
        </p:nvSpPr>
        <p:spPr>
          <a:xfrm>
            <a:off x="6337494" y="1592560"/>
            <a:ext cx="5707902" cy="646331"/>
          </a:xfrm>
          <a:prstGeom prst="rect">
            <a:avLst/>
          </a:prstGeom>
        </p:spPr>
        <p:txBody>
          <a:bodyPr wrap="square">
            <a:spAutoFit/>
          </a:bodyPr>
          <a:lstStyle/>
          <a:p>
            <a:pPr marL="285750" indent="-285750">
              <a:buFont typeface="Arial" panose="020B0604020202020204" pitchFamily="34" charset="0"/>
              <a:buChar char="•"/>
            </a:pPr>
            <a:r>
              <a:rPr lang="en-US" b="1" dirty="0">
                <a:latin typeface="Alice" panose="00000500000000000000" pitchFamily="2" charset="0"/>
              </a:rPr>
              <a:t>features vs. probability of particular outcome</a:t>
            </a:r>
          </a:p>
          <a:p>
            <a:pPr marL="285750" indent="-285750">
              <a:buFont typeface="Arial" panose="020B0604020202020204" pitchFamily="34" charset="0"/>
              <a:buChar char="•"/>
            </a:pPr>
            <a:r>
              <a:rPr lang="en-US" b="1" dirty="0">
                <a:latin typeface="Alice" panose="00000500000000000000" pitchFamily="2" charset="0"/>
              </a:rPr>
              <a:t>It’s a classification model</a:t>
            </a:r>
            <a:endParaRPr lang="en-US" dirty="0">
              <a:latin typeface="Alice" panose="00000500000000000000" pitchFamily="2" charset="0"/>
            </a:endParaRPr>
          </a:p>
        </p:txBody>
      </p:sp>
    </p:spTree>
    <p:extLst>
      <p:ext uri="{BB962C8B-B14F-4D97-AF65-F5344CB8AC3E}">
        <p14:creationId xmlns:p14="http://schemas.microsoft.com/office/powerpoint/2010/main" val="235775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596B-4A3F-401B-9919-CE0A774A5BB9}"/>
              </a:ext>
            </a:extLst>
          </p:cNvPr>
          <p:cNvSpPr>
            <a:spLocks noGrp="1"/>
          </p:cNvSpPr>
          <p:nvPr>
            <p:ph type="title"/>
          </p:nvPr>
        </p:nvSpPr>
        <p:spPr>
          <a:xfrm>
            <a:off x="0" y="0"/>
            <a:ext cx="10515600" cy="1070913"/>
          </a:xfrm>
        </p:spPr>
        <p:txBody>
          <a:bodyPr/>
          <a:lstStyle/>
          <a:p>
            <a:r>
              <a:rPr lang="en-US" dirty="0">
                <a:latin typeface="Alice" panose="00000500000000000000" pitchFamily="2" charset="0"/>
              </a:rPr>
              <a:t>Results: Word2Vec</a:t>
            </a:r>
          </a:p>
        </p:txBody>
      </p:sp>
      <p:sp>
        <p:nvSpPr>
          <p:cNvPr id="3" name="Content Placeholder 2">
            <a:extLst>
              <a:ext uri="{FF2B5EF4-FFF2-40B4-BE49-F238E27FC236}">
                <a16:creationId xmlns:a16="http://schemas.microsoft.com/office/drawing/2014/main" id="{08F95419-9E09-4099-B67E-33E3023EBB5B}"/>
              </a:ext>
            </a:extLst>
          </p:cNvPr>
          <p:cNvSpPr>
            <a:spLocks noGrp="1"/>
          </p:cNvSpPr>
          <p:nvPr>
            <p:ph idx="1"/>
          </p:nvPr>
        </p:nvSpPr>
        <p:spPr>
          <a:xfrm>
            <a:off x="690913" y="978729"/>
            <a:ext cx="11018317" cy="5072267"/>
          </a:xfrm>
        </p:spPr>
        <p:txBody>
          <a:bodyPr>
            <a:normAutofit/>
          </a:bodyPr>
          <a:lstStyle/>
          <a:p>
            <a:pPr marL="0" indent="0">
              <a:buNone/>
            </a:pPr>
            <a:r>
              <a:rPr lang="en-US" dirty="0">
                <a:solidFill>
                  <a:srgbClr val="0070C0"/>
                </a:solidFill>
              </a:rPr>
              <a:t>Input </a:t>
            </a:r>
            <a:r>
              <a:rPr lang="en-US" dirty="0"/>
              <a:t>: print(</a:t>
            </a:r>
            <a:r>
              <a:rPr lang="en-US" dirty="0" err="1"/>
              <a:t>model.wv.most_similar</a:t>
            </a:r>
            <a:r>
              <a:rPr lang="en-US" dirty="0"/>
              <a:t>('great’))</a:t>
            </a:r>
          </a:p>
          <a:p>
            <a:pPr marL="0" indent="0">
              <a:buNone/>
            </a:pPr>
            <a:r>
              <a:rPr lang="en-US" dirty="0">
                <a:solidFill>
                  <a:srgbClr val="0070C0"/>
                </a:solidFill>
              </a:rPr>
              <a:t>Output </a:t>
            </a:r>
            <a:r>
              <a:rPr lang="en-US" dirty="0"/>
              <a:t>: </a:t>
            </a:r>
            <a:r>
              <a:rPr lang="en-US" altLang="en-US" sz="1600" dirty="0">
                <a:solidFill>
                  <a:srgbClr val="000000"/>
                </a:solidFill>
                <a:latin typeface="Courier New" panose="02070309020205020404" pitchFamily="49" charset="0"/>
              </a:rPr>
              <a:t>('wonderful', 0.7530227899551392), </a:t>
            </a:r>
          </a:p>
          <a:p>
            <a:pPr marL="0" indent="0">
              <a:buNone/>
            </a:pPr>
            <a:r>
              <a:rPr lang="en-US" altLang="en-US" sz="1600" dirty="0">
                <a:solidFill>
                  <a:srgbClr val="000000"/>
                </a:solidFill>
                <a:latin typeface="Courier New" panose="02070309020205020404" pitchFamily="49" charset="0"/>
              </a:rPr>
              <a:t>	  ('terrific', 0.7318073511123657), </a:t>
            </a:r>
            <a:endParaRPr lang="en-US" dirty="0"/>
          </a:p>
          <a:p>
            <a:pPr marL="0" indent="0">
              <a:buNone/>
            </a:pPr>
            <a:endParaRPr lang="en-US" dirty="0">
              <a:latin typeface="Alice" panose="00000500000000000000" pitchFamily="2" charset="0"/>
            </a:endParaRPr>
          </a:p>
          <a:p>
            <a:pPr marL="0" indent="0">
              <a:buNone/>
            </a:pPr>
            <a:r>
              <a:rPr lang="en-US" dirty="0">
                <a:latin typeface="Alice" panose="00000500000000000000" pitchFamily="2" charset="0"/>
              </a:rPr>
              <a:t>Which word doesn’t belong?</a:t>
            </a:r>
          </a:p>
          <a:p>
            <a:pPr marL="0" indent="0">
              <a:buNone/>
            </a:pPr>
            <a:r>
              <a:rPr lang="en-US" dirty="0"/>
              <a:t>	</a:t>
            </a:r>
            <a:r>
              <a:rPr lang="en-US" dirty="0">
                <a:solidFill>
                  <a:srgbClr val="0070C0"/>
                </a:solidFill>
              </a:rPr>
              <a:t>Input</a:t>
            </a:r>
            <a:r>
              <a:rPr lang="en-US" dirty="0"/>
              <a:t>: </a:t>
            </a:r>
            <a:r>
              <a:rPr lang="en-US" dirty="0">
                <a:latin typeface="Alice" panose="00000500000000000000" pitchFamily="2" charset="0"/>
              </a:rPr>
              <a:t>("awesome bad awful terrible")    </a:t>
            </a:r>
            <a:r>
              <a:rPr lang="en-US" dirty="0">
                <a:solidFill>
                  <a:srgbClr val="0070C0"/>
                </a:solidFill>
              </a:rPr>
              <a:t>Output</a:t>
            </a:r>
            <a:r>
              <a:rPr lang="en-US" dirty="0"/>
              <a:t>: </a:t>
            </a:r>
            <a:r>
              <a:rPr lang="en-US" dirty="0">
                <a:latin typeface="Alice" panose="00000500000000000000" pitchFamily="2" charset="0"/>
              </a:rPr>
              <a:t>“awesome”</a:t>
            </a:r>
          </a:p>
          <a:p>
            <a:pPr marL="0" indent="0">
              <a:buNone/>
            </a:pPr>
            <a:r>
              <a:rPr lang="en-US" dirty="0"/>
              <a:t>	</a:t>
            </a:r>
            <a:r>
              <a:rPr lang="en-US" dirty="0">
                <a:solidFill>
                  <a:srgbClr val="0070C0"/>
                </a:solidFill>
              </a:rPr>
              <a:t>Input</a:t>
            </a:r>
            <a:r>
              <a:rPr lang="en-US" dirty="0"/>
              <a:t>: </a:t>
            </a:r>
            <a:r>
              <a:rPr lang="en-US" dirty="0">
                <a:latin typeface="Alice" panose="00000500000000000000" pitchFamily="2" charset="0"/>
              </a:rPr>
              <a:t>("nice pleasant fine excellent")     </a:t>
            </a:r>
            <a:r>
              <a:rPr lang="en-US" dirty="0">
                <a:solidFill>
                  <a:srgbClr val="0070C0"/>
                </a:solidFill>
              </a:rPr>
              <a:t>Output</a:t>
            </a:r>
            <a:r>
              <a:rPr lang="en-US" dirty="0"/>
              <a:t>: </a:t>
            </a:r>
            <a:r>
              <a:rPr lang="en-US" dirty="0">
                <a:latin typeface="Alice" panose="00000500000000000000" pitchFamily="2" charset="0"/>
              </a:rPr>
              <a:t>“pleasant”</a:t>
            </a:r>
          </a:p>
          <a:p>
            <a:pPr marL="0" indent="0">
              <a:buNone/>
            </a:pPr>
            <a:endParaRPr lang="en-US" dirty="0"/>
          </a:p>
          <a:p>
            <a:pPr marL="0" indent="0">
              <a:buNone/>
            </a:pPr>
            <a:r>
              <a:rPr lang="en-US" dirty="0">
                <a:latin typeface="Alice" panose="00000500000000000000" pitchFamily="2" charset="0"/>
              </a:rPr>
              <a:t>Classic test</a:t>
            </a:r>
          </a:p>
          <a:p>
            <a:pPr marL="0" indent="0">
              <a:buNone/>
            </a:pPr>
            <a:r>
              <a:rPr lang="en-US" dirty="0">
                <a:solidFill>
                  <a:srgbClr val="222222"/>
                </a:solidFill>
                <a:latin typeface="Alice" panose="00000500000000000000" pitchFamily="2" charset="0"/>
              </a:rPr>
              <a:t>	</a:t>
            </a:r>
            <a:r>
              <a:rPr lang="en-US" dirty="0">
                <a:solidFill>
                  <a:srgbClr val="0070C0"/>
                </a:solidFill>
              </a:rPr>
              <a:t> Input</a:t>
            </a:r>
            <a:r>
              <a:rPr lang="en-US" dirty="0"/>
              <a:t>:  </a:t>
            </a:r>
            <a:r>
              <a:rPr lang="en-US" dirty="0">
                <a:solidFill>
                  <a:srgbClr val="222222"/>
                </a:solidFill>
                <a:latin typeface="Alice" panose="00000500000000000000" pitchFamily="2" charset="0"/>
              </a:rPr>
              <a:t>King – man + queen = ?         </a:t>
            </a:r>
            <a:r>
              <a:rPr lang="en-US" dirty="0">
                <a:solidFill>
                  <a:srgbClr val="0070C0"/>
                </a:solidFill>
              </a:rPr>
              <a:t>Output: </a:t>
            </a:r>
            <a:r>
              <a:rPr lang="en-US" altLang="en-US" sz="2100" dirty="0">
                <a:solidFill>
                  <a:srgbClr val="000000"/>
                </a:solidFill>
                <a:latin typeface="Courier New" panose="02070309020205020404" pitchFamily="49" charset="0"/>
              </a:rPr>
              <a:t>('princess', 0.4177)</a:t>
            </a:r>
            <a:r>
              <a:rPr lang="en-US" altLang="en-US" sz="2100" dirty="0"/>
              <a:t> </a:t>
            </a:r>
            <a:endParaRPr lang="en-US" altLang="en-US" sz="2100" dirty="0">
              <a:latin typeface="Arial" panose="020B0604020202020204" pitchFamily="34" charset="0"/>
            </a:endParaRPr>
          </a:p>
        </p:txBody>
      </p:sp>
    </p:spTree>
    <p:extLst>
      <p:ext uri="{BB962C8B-B14F-4D97-AF65-F5344CB8AC3E}">
        <p14:creationId xmlns:p14="http://schemas.microsoft.com/office/powerpoint/2010/main" val="96983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555C66-D4FD-4873-BEA2-1809E44CF396}"/>
              </a:ext>
            </a:extLst>
          </p:cNvPr>
          <p:cNvGraphicFramePr>
            <a:graphicFrameLocks noGrp="1"/>
          </p:cNvGraphicFramePr>
          <p:nvPr>
            <p:extLst>
              <p:ext uri="{D42A27DB-BD31-4B8C-83A1-F6EECF244321}">
                <p14:modId xmlns:p14="http://schemas.microsoft.com/office/powerpoint/2010/main" val="430259689"/>
              </p:ext>
            </p:extLst>
          </p:nvPr>
        </p:nvGraphicFramePr>
        <p:xfrm>
          <a:off x="1466723" y="4018715"/>
          <a:ext cx="9887078" cy="2598421"/>
        </p:xfrm>
        <a:graphic>
          <a:graphicData uri="http://schemas.openxmlformats.org/drawingml/2006/table">
            <a:tbl>
              <a:tblPr firstRow="1" bandRow="1">
                <a:tableStyleId>{5C22544A-7EE6-4342-B048-85BDC9FD1C3A}</a:tableStyleId>
              </a:tblPr>
              <a:tblGrid>
                <a:gridCol w="2940211">
                  <a:extLst>
                    <a:ext uri="{9D8B030D-6E8A-4147-A177-3AD203B41FA5}">
                      <a16:colId xmlns:a16="http://schemas.microsoft.com/office/drawing/2014/main" val="3351112945"/>
                    </a:ext>
                  </a:extLst>
                </a:gridCol>
                <a:gridCol w="2093014">
                  <a:extLst>
                    <a:ext uri="{9D8B030D-6E8A-4147-A177-3AD203B41FA5}">
                      <a16:colId xmlns:a16="http://schemas.microsoft.com/office/drawing/2014/main" val="2157155561"/>
                    </a:ext>
                  </a:extLst>
                </a:gridCol>
                <a:gridCol w="1292609">
                  <a:extLst>
                    <a:ext uri="{9D8B030D-6E8A-4147-A177-3AD203B41FA5}">
                      <a16:colId xmlns:a16="http://schemas.microsoft.com/office/drawing/2014/main" val="514187841"/>
                    </a:ext>
                  </a:extLst>
                </a:gridCol>
                <a:gridCol w="1799942">
                  <a:extLst>
                    <a:ext uri="{9D8B030D-6E8A-4147-A177-3AD203B41FA5}">
                      <a16:colId xmlns:a16="http://schemas.microsoft.com/office/drawing/2014/main" val="1090062957"/>
                    </a:ext>
                  </a:extLst>
                </a:gridCol>
                <a:gridCol w="1761302">
                  <a:extLst>
                    <a:ext uri="{9D8B030D-6E8A-4147-A177-3AD203B41FA5}">
                      <a16:colId xmlns:a16="http://schemas.microsoft.com/office/drawing/2014/main" val="368942567"/>
                    </a:ext>
                  </a:extLst>
                </a:gridCol>
              </a:tblGrid>
              <a:tr h="340375">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r>
                        <a:rPr lang="en-US" sz="2400" b="0" i="0" u="none" strike="noStrike" dirty="0">
                          <a:solidFill>
                            <a:srgbClr val="000000"/>
                          </a:solidFill>
                          <a:effectLst/>
                          <a:latin typeface="Alice" panose="00000500000000000000" pitchFamily="2" charset="0"/>
                        </a:rPr>
                        <a:t>precision</a:t>
                      </a:r>
                    </a:p>
                  </a:txBody>
                  <a:tcPr marL="5443" marR="5443" marT="5443" marB="0" anchor="b"/>
                </a:tc>
                <a:tc>
                  <a:txBody>
                    <a:bodyPr/>
                    <a:lstStyle/>
                    <a:p>
                      <a:pPr algn="l" fontAlgn="b"/>
                      <a:r>
                        <a:rPr lang="en-US" sz="2400" b="0" i="0" u="none" strike="noStrike" dirty="0">
                          <a:solidFill>
                            <a:srgbClr val="000000"/>
                          </a:solidFill>
                          <a:effectLst/>
                          <a:latin typeface="Alice" panose="00000500000000000000" pitchFamily="2" charset="0"/>
                        </a:rPr>
                        <a:t>recall</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f1-score</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support</a:t>
                      </a:r>
                    </a:p>
                  </a:txBody>
                  <a:tcPr marL="5443" marR="5443" marT="5443" marB="0" anchor="b"/>
                </a:tc>
                <a:extLst>
                  <a:ext uri="{0D108BD9-81ED-4DB2-BD59-A6C34878D82A}">
                    <a16:rowId xmlns:a16="http://schemas.microsoft.com/office/drawing/2014/main" val="3245895997"/>
                  </a:ext>
                </a:extLst>
              </a:tr>
              <a:tr h="340375">
                <a:tc>
                  <a:txBody>
                    <a:bodyPr/>
                    <a:lstStyle/>
                    <a:p>
                      <a:pPr algn="l" fontAlgn="b"/>
                      <a:r>
                        <a:rPr lang="en-US" sz="2400" b="0" i="0" u="none" strike="noStrike" dirty="0">
                          <a:solidFill>
                            <a:srgbClr val="000000"/>
                          </a:solidFill>
                          <a:effectLst/>
                          <a:latin typeface="Alice" panose="00000500000000000000" pitchFamily="2" charset="0"/>
                        </a:rPr>
                        <a:t>POSITIVE</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0.65</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12296</a:t>
                      </a:r>
                    </a:p>
                  </a:txBody>
                  <a:tcPr marL="5443" marR="5443" marT="5443" marB="0" anchor="b"/>
                </a:tc>
                <a:extLst>
                  <a:ext uri="{0D108BD9-81ED-4DB2-BD59-A6C34878D82A}">
                    <a16:rowId xmlns:a16="http://schemas.microsoft.com/office/drawing/2014/main" val="3876296030"/>
                  </a:ext>
                </a:extLst>
              </a:tr>
              <a:tr h="340375">
                <a:tc>
                  <a:txBody>
                    <a:bodyPr/>
                    <a:lstStyle/>
                    <a:p>
                      <a:pPr algn="l" fontAlgn="b"/>
                      <a:r>
                        <a:rPr lang="en-US" sz="2400" b="0" i="0" u="none" strike="noStrike" dirty="0">
                          <a:solidFill>
                            <a:srgbClr val="000000"/>
                          </a:solidFill>
                          <a:effectLst/>
                          <a:latin typeface="Alice" panose="00000500000000000000" pitchFamily="2" charset="0"/>
                        </a:rPr>
                        <a:t>NEGATIVE</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0.65</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0.65</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12704</a:t>
                      </a:r>
                    </a:p>
                  </a:txBody>
                  <a:tcPr marL="5443" marR="5443" marT="5443" marB="0" anchor="b"/>
                </a:tc>
                <a:extLst>
                  <a:ext uri="{0D108BD9-81ED-4DB2-BD59-A6C34878D82A}">
                    <a16:rowId xmlns:a16="http://schemas.microsoft.com/office/drawing/2014/main" val="71769931"/>
                  </a:ext>
                </a:extLst>
              </a:tr>
              <a:tr h="340375">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extLst>
                  <a:ext uri="{0D108BD9-81ED-4DB2-BD59-A6C34878D82A}">
                    <a16:rowId xmlns:a16="http://schemas.microsoft.com/office/drawing/2014/main" val="304380166"/>
                  </a:ext>
                </a:extLst>
              </a:tr>
              <a:tr h="340375">
                <a:tc>
                  <a:txBody>
                    <a:bodyPr/>
                    <a:lstStyle/>
                    <a:p>
                      <a:pPr algn="l" fontAlgn="b"/>
                      <a:r>
                        <a:rPr lang="en-US" sz="2400" b="0" i="0" u="none" strike="noStrike" dirty="0">
                          <a:solidFill>
                            <a:srgbClr val="000000"/>
                          </a:solidFill>
                          <a:effectLst/>
                          <a:latin typeface="Alice" panose="00000500000000000000" pitchFamily="2" charset="0"/>
                        </a:rPr>
                        <a:t>micro avg</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25000</a:t>
                      </a:r>
                    </a:p>
                  </a:txBody>
                  <a:tcPr marL="5443" marR="5443" marT="5443" marB="0" anchor="b"/>
                </a:tc>
                <a:extLst>
                  <a:ext uri="{0D108BD9-81ED-4DB2-BD59-A6C34878D82A}">
                    <a16:rowId xmlns:a16="http://schemas.microsoft.com/office/drawing/2014/main" val="1456515175"/>
                  </a:ext>
                </a:extLst>
              </a:tr>
              <a:tr h="340375">
                <a:tc>
                  <a:txBody>
                    <a:bodyPr/>
                    <a:lstStyle/>
                    <a:p>
                      <a:pPr algn="l" fontAlgn="b"/>
                      <a:r>
                        <a:rPr lang="en-US" sz="2400" b="0" i="0" u="none" strike="noStrike" dirty="0">
                          <a:solidFill>
                            <a:srgbClr val="000000"/>
                          </a:solidFill>
                          <a:effectLst/>
                          <a:latin typeface="Alice" panose="00000500000000000000" pitchFamily="2" charset="0"/>
                        </a:rPr>
                        <a:t>macro avg</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25000</a:t>
                      </a:r>
                    </a:p>
                  </a:txBody>
                  <a:tcPr marL="5443" marR="5443" marT="5443" marB="0" anchor="b"/>
                </a:tc>
                <a:extLst>
                  <a:ext uri="{0D108BD9-81ED-4DB2-BD59-A6C34878D82A}">
                    <a16:rowId xmlns:a16="http://schemas.microsoft.com/office/drawing/2014/main" val="2811516792"/>
                  </a:ext>
                </a:extLst>
              </a:tr>
              <a:tr h="340375">
                <a:tc>
                  <a:txBody>
                    <a:bodyPr/>
                    <a:lstStyle/>
                    <a:p>
                      <a:pPr algn="l" fontAlgn="b"/>
                      <a:r>
                        <a:rPr lang="en-US" sz="2400" b="0" i="0" u="none" strike="noStrike" dirty="0">
                          <a:solidFill>
                            <a:srgbClr val="000000"/>
                          </a:solidFill>
                          <a:effectLst/>
                          <a:latin typeface="Alice" panose="00000500000000000000" pitchFamily="2" charset="0"/>
                        </a:rPr>
                        <a:t>weighted avg</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25000</a:t>
                      </a:r>
                    </a:p>
                  </a:txBody>
                  <a:tcPr marL="5443" marR="5443" marT="5443" marB="0" anchor="b"/>
                </a:tc>
                <a:extLst>
                  <a:ext uri="{0D108BD9-81ED-4DB2-BD59-A6C34878D82A}">
                    <a16:rowId xmlns:a16="http://schemas.microsoft.com/office/drawing/2014/main" val="1135329426"/>
                  </a:ext>
                </a:extLst>
              </a:tr>
            </a:tbl>
          </a:graphicData>
        </a:graphic>
      </p:graphicFrame>
      <p:graphicFrame>
        <p:nvGraphicFramePr>
          <p:cNvPr id="8" name="Table 7">
            <a:extLst>
              <a:ext uri="{FF2B5EF4-FFF2-40B4-BE49-F238E27FC236}">
                <a16:creationId xmlns:a16="http://schemas.microsoft.com/office/drawing/2014/main" id="{6A614601-E67F-4416-B6EB-514BB4301F2C}"/>
              </a:ext>
            </a:extLst>
          </p:cNvPr>
          <p:cNvGraphicFramePr>
            <a:graphicFrameLocks noGrp="1"/>
          </p:cNvGraphicFramePr>
          <p:nvPr>
            <p:extLst>
              <p:ext uri="{D42A27DB-BD31-4B8C-83A1-F6EECF244321}">
                <p14:modId xmlns:p14="http://schemas.microsoft.com/office/powerpoint/2010/main" val="2798647981"/>
              </p:ext>
            </p:extLst>
          </p:nvPr>
        </p:nvGraphicFramePr>
        <p:xfrm>
          <a:off x="1466722" y="808237"/>
          <a:ext cx="9887079" cy="2598421"/>
        </p:xfrm>
        <a:graphic>
          <a:graphicData uri="http://schemas.openxmlformats.org/drawingml/2006/table">
            <a:tbl>
              <a:tblPr firstRow="1" bandRow="1">
                <a:tableStyleId>{5C22544A-7EE6-4342-B048-85BDC9FD1C3A}</a:tableStyleId>
              </a:tblPr>
              <a:tblGrid>
                <a:gridCol w="2940210">
                  <a:extLst>
                    <a:ext uri="{9D8B030D-6E8A-4147-A177-3AD203B41FA5}">
                      <a16:colId xmlns:a16="http://schemas.microsoft.com/office/drawing/2014/main" val="3351112945"/>
                    </a:ext>
                  </a:extLst>
                </a:gridCol>
                <a:gridCol w="2093015">
                  <a:extLst>
                    <a:ext uri="{9D8B030D-6E8A-4147-A177-3AD203B41FA5}">
                      <a16:colId xmlns:a16="http://schemas.microsoft.com/office/drawing/2014/main" val="2157155561"/>
                    </a:ext>
                  </a:extLst>
                </a:gridCol>
                <a:gridCol w="1292609">
                  <a:extLst>
                    <a:ext uri="{9D8B030D-6E8A-4147-A177-3AD203B41FA5}">
                      <a16:colId xmlns:a16="http://schemas.microsoft.com/office/drawing/2014/main" val="514187841"/>
                    </a:ext>
                  </a:extLst>
                </a:gridCol>
                <a:gridCol w="1799942">
                  <a:extLst>
                    <a:ext uri="{9D8B030D-6E8A-4147-A177-3AD203B41FA5}">
                      <a16:colId xmlns:a16="http://schemas.microsoft.com/office/drawing/2014/main" val="1090062957"/>
                    </a:ext>
                  </a:extLst>
                </a:gridCol>
                <a:gridCol w="1761303">
                  <a:extLst>
                    <a:ext uri="{9D8B030D-6E8A-4147-A177-3AD203B41FA5}">
                      <a16:colId xmlns:a16="http://schemas.microsoft.com/office/drawing/2014/main" val="368942567"/>
                    </a:ext>
                  </a:extLst>
                </a:gridCol>
              </a:tblGrid>
              <a:tr h="349080">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precision</a:t>
                      </a:r>
                    </a:p>
                  </a:txBody>
                  <a:tcPr marL="5443" marR="5443" marT="5443" marB="0" anchor="b"/>
                </a:tc>
                <a:tc>
                  <a:txBody>
                    <a:bodyPr/>
                    <a:lstStyle/>
                    <a:p>
                      <a:pPr algn="l" fontAlgn="b"/>
                      <a:r>
                        <a:rPr lang="en-US" sz="2400" b="0" i="0" u="none" strike="noStrike" dirty="0">
                          <a:solidFill>
                            <a:srgbClr val="000000"/>
                          </a:solidFill>
                          <a:effectLst/>
                          <a:latin typeface="Alice" panose="00000500000000000000" pitchFamily="2" charset="0"/>
                        </a:rPr>
                        <a:t>recall</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f1-score</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support</a:t>
                      </a:r>
                    </a:p>
                  </a:txBody>
                  <a:tcPr marL="5443" marR="5443" marT="5443" marB="0" anchor="b"/>
                </a:tc>
                <a:extLst>
                  <a:ext uri="{0D108BD9-81ED-4DB2-BD59-A6C34878D82A}">
                    <a16:rowId xmlns:a16="http://schemas.microsoft.com/office/drawing/2014/main" val="3245895997"/>
                  </a:ext>
                </a:extLst>
              </a:tr>
              <a:tr h="349080">
                <a:tc>
                  <a:txBody>
                    <a:bodyPr/>
                    <a:lstStyle/>
                    <a:p>
                      <a:pPr algn="l" fontAlgn="b"/>
                      <a:r>
                        <a:rPr lang="en-US" sz="2400" b="0" i="0" u="none" strike="noStrike" dirty="0">
                          <a:solidFill>
                            <a:srgbClr val="000000"/>
                          </a:solidFill>
                          <a:effectLst/>
                          <a:latin typeface="Alice" panose="00000500000000000000" pitchFamily="2" charset="0"/>
                        </a:rPr>
                        <a:t>POSITIVE</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6192</a:t>
                      </a:r>
                    </a:p>
                  </a:txBody>
                  <a:tcPr marL="5443" marR="5443" marT="5443" marB="0" anchor="b"/>
                </a:tc>
                <a:extLst>
                  <a:ext uri="{0D108BD9-81ED-4DB2-BD59-A6C34878D82A}">
                    <a16:rowId xmlns:a16="http://schemas.microsoft.com/office/drawing/2014/main" val="3876296030"/>
                  </a:ext>
                </a:extLst>
              </a:tr>
              <a:tr h="349080">
                <a:tc>
                  <a:txBody>
                    <a:bodyPr/>
                    <a:lstStyle/>
                    <a:p>
                      <a:pPr algn="l" fontAlgn="b"/>
                      <a:r>
                        <a:rPr lang="en-US" sz="2400" b="0" i="0" u="none" strike="noStrike" dirty="0">
                          <a:solidFill>
                            <a:srgbClr val="000000"/>
                          </a:solidFill>
                          <a:effectLst/>
                          <a:latin typeface="Alice" panose="00000500000000000000" pitchFamily="2" charset="0"/>
                        </a:rPr>
                        <a:t>NEGATIVE</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0.51</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6321</a:t>
                      </a:r>
                    </a:p>
                  </a:txBody>
                  <a:tcPr marL="5443" marR="5443" marT="5443" marB="0" anchor="b"/>
                </a:tc>
                <a:extLst>
                  <a:ext uri="{0D108BD9-81ED-4DB2-BD59-A6C34878D82A}">
                    <a16:rowId xmlns:a16="http://schemas.microsoft.com/office/drawing/2014/main" val="71769931"/>
                  </a:ext>
                </a:extLst>
              </a:tr>
              <a:tr h="349080">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04380166"/>
                  </a:ext>
                </a:extLst>
              </a:tr>
              <a:tr h="349080">
                <a:tc>
                  <a:txBody>
                    <a:bodyPr/>
                    <a:lstStyle/>
                    <a:p>
                      <a:pPr algn="l" fontAlgn="b"/>
                      <a:r>
                        <a:rPr lang="en-US" sz="2400" b="0" i="0" u="none" strike="noStrike" dirty="0">
                          <a:solidFill>
                            <a:srgbClr val="000000"/>
                          </a:solidFill>
                          <a:effectLst/>
                          <a:latin typeface="Alice" panose="00000500000000000000" pitchFamily="2" charset="0"/>
                        </a:rPr>
                        <a:t>micro avg</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12513</a:t>
                      </a:r>
                    </a:p>
                  </a:txBody>
                  <a:tcPr marL="5443" marR="5443" marT="5443" marB="0" anchor="b"/>
                </a:tc>
                <a:extLst>
                  <a:ext uri="{0D108BD9-81ED-4DB2-BD59-A6C34878D82A}">
                    <a16:rowId xmlns:a16="http://schemas.microsoft.com/office/drawing/2014/main" val="1456515175"/>
                  </a:ext>
                </a:extLst>
              </a:tr>
              <a:tr h="349080">
                <a:tc>
                  <a:txBody>
                    <a:bodyPr/>
                    <a:lstStyle/>
                    <a:p>
                      <a:pPr algn="l" fontAlgn="b"/>
                      <a:r>
                        <a:rPr lang="en-US" sz="2400" b="0" i="0" u="none" strike="noStrike" dirty="0">
                          <a:solidFill>
                            <a:srgbClr val="000000"/>
                          </a:solidFill>
                          <a:effectLst/>
                          <a:latin typeface="Alice" panose="00000500000000000000" pitchFamily="2" charset="0"/>
                        </a:rPr>
                        <a:t>macro avg</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12513</a:t>
                      </a:r>
                    </a:p>
                  </a:txBody>
                  <a:tcPr marL="5443" marR="5443" marT="5443" marB="0" anchor="b"/>
                </a:tc>
                <a:extLst>
                  <a:ext uri="{0D108BD9-81ED-4DB2-BD59-A6C34878D82A}">
                    <a16:rowId xmlns:a16="http://schemas.microsoft.com/office/drawing/2014/main" val="2811516792"/>
                  </a:ext>
                </a:extLst>
              </a:tr>
              <a:tr h="352770">
                <a:tc>
                  <a:txBody>
                    <a:bodyPr/>
                    <a:lstStyle/>
                    <a:p>
                      <a:pPr algn="l" fontAlgn="b"/>
                      <a:r>
                        <a:rPr lang="en-US" sz="2400" b="0" i="0" u="none" strike="noStrike" dirty="0">
                          <a:solidFill>
                            <a:srgbClr val="000000"/>
                          </a:solidFill>
                          <a:effectLst/>
                          <a:latin typeface="Alice" panose="00000500000000000000" pitchFamily="2" charset="0"/>
                        </a:rPr>
                        <a:t>weighted avg</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12513</a:t>
                      </a:r>
                    </a:p>
                  </a:txBody>
                  <a:tcPr marL="5443" marR="5443" marT="5443" marB="0" anchor="b"/>
                </a:tc>
                <a:extLst>
                  <a:ext uri="{0D108BD9-81ED-4DB2-BD59-A6C34878D82A}">
                    <a16:rowId xmlns:a16="http://schemas.microsoft.com/office/drawing/2014/main" val="1135329426"/>
                  </a:ext>
                </a:extLst>
              </a:tr>
            </a:tbl>
          </a:graphicData>
        </a:graphic>
      </p:graphicFrame>
      <p:sp>
        <p:nvSpPr>
          <p:cNvPr id="9" name="Title 1">
            <a:extLst>
              <a:ext uri="{FF2B5EF4-FFF2-40B4-BE49-F238E27FC236}">
                <a16:creationId xmlns:a16="http://schemas.microsoft.com/office/drawing/2014/main" id="{A9FD9185-F827-419B-8B5C-285BBFD6B0AA}"/>
              </a:ext>
            </a:extLst>
          </p:cNvPr>
          <p:cNvSpPr txBox="1">
            <a:spLocks/>
          </p:cNvSpPr>
          <p:nvPr/>
        </p:nvSpPr>
        <p:spPr>
          <a:xfrm>
            <a:off x="4686172" y="3451343"/>
            <a:ext cx="3448178" cy="5724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Optimized Logistic</a:t>
            </a:r>
          </a:p>
        </p:txBody>
      </p:sp>
      <p:sp>
        <p:nvSpPr>
          <p:cNvPr id="10" name="Title 1">
            <a:extLst>
              <a:ext uri="{FF2B5EF4-FFF2-40B4-BE49-F238E27FC236}">
                <a16:creationId xmlns:a16="http://schemas.microsoft.com/office/drawing/2014/main" id="{B10443FA-B369-46DE-B566-0D82C2700EEA}"/>
              </a:ext>
            </a:extLst>
          </p:cNvPr>
          <p:cNvSpPr txBox="1">
            <a:spLocks/>
          </p:cNvSpPr>
          <p:nvPr/>
        </p:nvSpPr>
        <p:spPr>
          <a:xfrm>
            <a:off x="4842791" y="278712"/>
            <a:ext cx="3134940" cy="572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Optimized MLP</a:t>
            </a:r>
          </a:p>
        </p:txBody>
      </p:sp>
    </p:spTree>
    <p:extLst>
      <p:ext uri="{BB962C8B-B14F-4D97-AF65-F5344CB8AC3E}">
        <p14:creationId xmlns:p14="http://schemas.microsoft.com/office/powerpoint/2010/main" val="357566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6BE2-904A-497C-8AA5-1B0EBB305B45}"/>
              </a:ext>
            </a:extLst>
          </p:cNvPr>
          <p:cNvSpPr>
            <a:spLocks noGrp="1"/>
          </p:cNvSpPr>
          <p:nvPr>
            <p:ph type="title"/>
          </p:nvPr>
        </p:nvSpPr>
        <p:spPr/>
        <p:txBody>
          <a:bodyPr/>
          <a:lstStyle/>
          <a:p>
            <a:pPr algn="ctr"/>
            <a:r>
              <a:rPr lang="en-US" dirty="0">
                <a:latin typeface="Alice" panose="00000500000000000000" pitchFamily="2" charset="0"/>
              </a:rPr>
              <a:t>Future work</a:t>
            </a:r>
          </a:p>
        </p:txBody>
      </p:sp>
      <p:sp>
        <p:nvSpPr>
          <p:cNvPr id="3" name="Content Placeholder 2">
            <a:extLst>
              <a:ext uri="{FF2B5EF4-FFF2-40B4-BE49-F238E27FC236}">
                <a16:creationId xmlns:a16="http://schemas.microsoft.com/office/drawing/2014/main" id="{1B1A71B8-3A59-4984-A50E-285BA1825582}"/>
              </a:ext>
            </a:extLst>
          </p:cNvPr>
          <p:cNvSpPr>
            <a:spLocks noGrp="1"/>
          </p:cNvSpPr>
          <p:nvPr>
            <p:ph idx="1"/>
          </p:nvPr>
        </p:nvSpPr>
        <p:spPr/>
        <p:txBody>
          <a:bodyPr/>
          <a:lstStyle/>
          <a:p>
            <a:r>
              <a:rPr lang="en-US" dirty="0">
                <a:latin typeface="Alice" panose="00000500000000000000" pitchFamily="2" charset="0"/>
              </a:rPr>
              <a:t>Different model</a:t>
            </a:r>
          </a:p>
          <a:p>
            <a:endParaRPr lang="en-US" dirty="0">
              <a:latin typeface="Alice" panose="00000500000000000000" pitchFamily="2" charset="0"/>
            </a:endParaRPr>
          </a:p>
          <a:p>
            <a:r>
              <a:rPr lang="en-US" dirty="0">
                <a:latin typeface="Alice" panose="00000500000000000000" pitchFamily="2" charset="0"/>
              </a:rPr>
              <a:t>Clustering before modeling: rating does not match review</a:t>
            </a:r>
          </a:p>
          <a:p>
            <a:endParaRPr lang="en-US" dirty="0">
              <a:latin typeface="Alice" panose="00000500000000000000" pitchFamily="2" charset="0"/>
            </a:endParaRPr>
          </a:p>
          <a:p>
            <a:r>
              <a:rPr lang="en-US" dirty="0">
                <a:latin typeface="Alice" panose="00000500000000000000" pitchFamily="2" charset="0"/>
              </a:rPr>
              <a:t>Lager corpus</a:t>
            </a:r>
          </a:p>
          <a:p>
            <a:endParaRPr lang="en-US" dirty="0">
              <a:latin typeface="Alice" panose="00000500000000000000" pitchFamily="2" charset="0"/>
            </a:endParaRPr>
          </a:p>
          <a:p>
            <a:r>
              <a:rPr lang="en-US" dirty="0">
                <a:latin typeface="Alice" panose="00000500000000000000" pitchFamily="2" charset="0"/>
              </a:rPr>
              <a:t>In-depth analysis of the weight of the review</a:t>
            </a:r>
          </a:p>
          <a:p>
            <a:endParaRPr lang="en-US" dirty="0"/>
          </a:p>
        </p:txBody>
      </p:sp>
    </p:spTree>
    <p:extLst>
      <p:ext uri="{BB962C8B-B14F-4D97-AF65-F5344CB8AC3E}">
        <p14:creationId xmlns:p14="http://schemas.microsoft.com/office/powerpoint/2010/main" val="145659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FD83-9287-41CC-BE51-1B9C071DAAB7}"/>
              </a:ext>
            </a:extLst>
          </p:cNvPr>
          <p:cNvSpPr>
            <a:spLocks noGrp="1"/>
          </p:cNvSpPr>
          <p:nvPr>
            <p:ph type="title"/>
          </p:nvPr>
        </p:nvSpPr>
        <p:spPr/>
        <p:txBody>
          <a:bodyPr/>
          <a:lstStyle/>
          <a:p>
            <a:pPr algn="ctr"/>
            <a:r>
              <a:rPr lang="en-US" dirty="0">
                <a:latin typeface="Alice" panose="00000500000000000000" pitchFamily="2" charset="0"/>
              </a:rPr>
              <a:t>Thank you </a:t>
            </a:r>
          </a:p>
        </p:txBody>
      </p:sp>
      <p:sp>
        <p:nvSpPr>
          <p:cNvPr id="3" name="Content Placeholder 2">
            <a:extLst>
              <a:ext uri="{FF2B5EF4-FFF2-40B4-BE49-F238E27FC236}">
                <a16:creationId xmlns:a16="http://schemas.microsoft.com/office/drawing/2014/main" id="{06C58C93-74B7-453B-8B20-AFB4E5D29D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973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66C4-9FEE-4E3F-8530-132000AE4E33}"/>
              </a:ext>
            </a:extLst>
          </p:cNvPr>
          <p:cNvSpPr>
            <a:spLocks noGrp="1"/>
          </p:cNvSpPr>
          <p:nvPr>
            <p:ph type="title"/>
          </p:nvPr>
        </p:nvSpPr>
        <p:spPr/>
        <p:txBody>
          <a:bodyPr/>
          <a:lstStyle/>
          <a:p>
            <a:r>
              <a:rPr lang="en-US" dirty="0"/>
              <a:t>Task list</a:t>
            </a:r>
          </a:p>
        </p:txBody>
      </p:sp>
      <p:sp>
        <p:nvSpPr>
          <p:cNvPr id="3" name="Content Placeholder 2">
            <a:extLst>
              <a:ext uri="{FF2B5EF4-FFF2-40B4-BE49-F238E27FC236}">
                <a16:creationId xmlns:a16="http://schemas.microsoft.com/office/drawing/2014/main" id="{D6B3A8AC-CEF9-4C8B-A66E-D3D9C31C4DC4}"/>
              </a:ext>
            </a:extLst>
          </p:cNvPr>
          <p:cNvSpPr>
            <a:spLocks noGrp="1"/>
          </p:cNvSpPr>
          <p:nvPr>
            <p:ph idx="1"/>
          </p:nvPr>
        </p:nvSpPr>
        <p:spPr/>
        <p:txBody>
          <a:bodyPr>
            <a:normAutofit fontScale="62500" lnSpcReduction="20000"/>
          </a:bodyPr>
          <a:lstStyle/>
          <a:p>
            <a:r>
              <a:rPr lang="en-US" dirty="0"/>
              <a:t>Importing the data</a:t>
            </a:r>
          </a:p>
          <a:p>
            <a:r>
              <a:rPr lang="en-US" dirty="0"/>
              <a:t>Cleaning the review text:</a:t>
            </a:r>
          </a:p>
          <a:p>
            <a:pPr lvl="1"/>
            <a:r>
              <a:rPr lang="en-US" dirty="0"/>
              <a:t>Regular expression operations (re): removed </a:t>
            </a:r>
            <a:r>
              <a:rPr lang="en-US" dirty="0" err="1"/>
              <a:t>spicfied</a:t>
            </a:r>
            <a:r>
              <a:rPr lang="en-US" dirty="0"/>
              <a:t> strings</a:t>
            </a:r>
          </a:p>
          <a:p>
            <a:pPr lvl="1"/>
            <a:r>
              <a:rPr lang="en-US" dirty="0"/>
              <a:t>beautiful soup: HTML tags</a:t>
            </a:r>
          </a:p>
          <a:p>
            <a:pPr lvl="1"/>
            <a:r>
              <a:rPr lang="en-US" dirty="0"/>
              <a:t>NLTK: parts of </a:t>
            </a:r>
            <a:r>
              <a:rPr lang="en-US" dirty="0" err="1"/>
              <a:t>speach</a:t>
            </a:r>
            <a:endParaRPr lang="en-US" dirty="0"/>
          </a:p>
          <a:p>
            <a:pPr lvl="1"/>
            <a:r>
              <a:rPr lang="en-US" dirty="0"/>
              <a:t>python functions</a:t>
            </a:r>
          </a:p>
          <a:p>
            <a:r>
              <a:rPr lang="en-US" dirty="0" err="1"/>
              <a:t>Vetorizing</a:t>
            </a:r>
            <a:r>
              <a:rPr lang="en-US" dirty="0"/>
              <a:t> using Word2Vec:</a:t>
            </a:r>
          </a:p>
          <a:p>
            <a:pPr lvl="1"/>
            <a:r>
              <a:rPr lang="en-US" dirty="0"/>
              <a:t>Test vectors</a:t>
            </a:r>
          </a:p>
          <a:p>
            <a:pPr lvl="1"/>
            <a:r>
              <a:rPr lang="en-US" dirty="0"/>
              <a:t>Graph word vectors:</a:t>
            </a:r>
          </a:p>
          <a:p>
            <a:pPr lvl="2"/>
            <a:r>
              <a:rPr lang="en-US" dirty="0"/>
              <a:t>Reduce vectors to two dimension using </a:t>
            </a:r>
            <a:r>
              <a:rPr lang="en-US" dirty="0" err="1"/>
              <a:t>tsne</a:t>
            </a:r>
            <a:endParaRPr lang="en-US" dirty="0"/>
          </a:p>
          <a:p>
            <a:pPr lvl="1"/>
            <a:r>
              <a:rPr lang="en-US" dirty="0"/>
              <a:t>Average the vectors of words in the documents to create document vectors representation</a:t>
            </a:r>
          </a:p>
          <a:p>
            <a:pPr lvl="2"/>
            <a:r>
              <a:rPr lang="en-US" dirty="0" err="1"/>
              <a:t>Creat</a:t>
            </a:r>
            <a:r>
              <a:rPr lang="en-US" dirty="0"/>
              <a:t> a classifier Multi level </a:t>
            </a:r>
            <a:r>
              <a:rPr lang="en-US" dirty="0" err="1"/>
              <a:t>preceptron</a:t>
            </a:r>
            <a:r>
              <a:rPr lang="en-US" dirty="0"/>
              <a:t> (MLP) model using the documents vectors</a:t>
            </a:r>
          </a:p>
          <a:p>
            <a:pPr lvl="3"/>
            <a:r>
              <a:rPr lang="en-US" dirty="0"/>
              <a:t>model was run for few different hyperparameters with activation='</a:t>
            </a:r>
            <a:r>
              <a:rPr lang="en-US" dirty="0" err="1"/>
              <a:t>relu</a:t>
            </a:r>
            <a:r>
              <a:rPr lang="en-US" dirty="0"/>
              <a:t>' due to lack of </a:t>
            </a:r>
            <a:r>
              <a:rPr lang="en-US" dirty="0" err="1"/>
              <a:t>resouces</a:t>
            </a:r>
            <a:endParaRPr lang="en-US" dirty="0"/>
          </a:p>
          <a:p>
            <a:pPr lvl="3"/>
            <a:r>
              <a:rPr lang="en-US" dirty="0" err="1"/>
              <a:t>gridsearch</a:t>
            </a:r>
            <a:r>
              <a:rPr lang="en-US" dirty="0"/>
              <a:t> was run for hyperparameter with activation='logistic' on </a:t>
            </a:r>
            <a:r>
              <a:rPr lang="en-US" dirty="0" err="1"/>
              <a:t>differen</a:t>
            </a:r>
            <a:r>
              <a:rPr lang="en-US" dirty="0"/>
              <a:t> computer.</a:t>
            </a:r>
          </a:p>
          <a:p>
            <a:pPr lvl="2"/>
            <a:r>
              <a:rPr lang="en-US" dirty="0"/>
              <a:t>Try out ELM</a:t>
            </a:r>
          </a:p>
          <a:p>
            <a:pPr lvl="1"/>
            <a:r>
              <a:rPr lang="en-US" dirty="0" err="1"/>
              <a:t>Vetorization</a:t>
            </a:r>
            <a:r>
              <a:rPr lang="en-US" dirty="0"/>
              <a:t> using Doc2Vec</a:t>
            </a:r>
          </a:p>
          <a:p>
            <a:pPr lvl="2"/>
            <a:r>
              <a:rPr lang="en-US" dirty="0"/>
              <a:t>Test vectors</a:t>
            </a:r>
          </a:p>
          <a:p>
            <a:pPr lvl="2"/>
            <a:r>
              <a:rPr lang="en-US" dirty="0"/>
              <a:t>Unable to graph</a:t>
            </a:r>
          </a:p>
          <a:p>
            <a:pPr lvl="2"/>
            <a:r>
              <a:rPr lang="en-US" dirty="0" err="1"/>
              <a:t>gridsearch</a:t>
            </a:r>
            <a:endParaRPr lang="en-US" dirty="0"/>
          </a:p>
          <a:p>
            <a:endParaRPr lang="en-US" dirty="0"/>
          </a:p>
        </p:txBody>
      </p:sp>
    </p:spTree>
    <p:extLst>
      <p:ext uri="{BB962C8B-B14F-4D97-AF65-F5344CB8AC3E}">
        <p14:creationId xmlns:p14="http://schemas.microsoft.com/office/powerpoint/2010/main" val="132986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close up of a mans face&#10;&#10;Description automatically generated">
            <a:extLst>
              <a:ext uri="{FF2B5EF4-FFF2-40B4-BE49-F238E27FC236}">
                <a16:creationId xmlns:a16="http://schemas.microsoft.com/office/drawing/2014/main" id="{5E4AF4B1-34BD-469B-AB1B-102D28FEC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02" y="151068"/>
            <a:ext cx="11364757" cy="3137050"/>
          </a:xfrm>
          <a:prstGeom prst="rect">
            <a:avLst/>
          </a:prstGeom>
        </p:spPr>
      </p:pic>
      <p:sp>
        <p:nvSpPr>
          <p:cNvPr id="14" name="Rectangle 9">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291CD-0BA7-4FC3-A296-C1D77653E15C}"/>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kern="1200" dirty="0">
                <a:solidFill>
                  <a:srgbClr val="404040"/>
                </a:solidFill>
                <a:latin typeface="Alice" panose="00000500000000000000" pitchFamily="2" charset="0"/>
              </a:rPr>
              <a:t>Part-of-speech tagging</a:t>
            </a:r>
          </a:p>
        </p:txBody>
      </p:sp>
      <p:sp>
        <p:nvSpPr>
          <p:cNvPr id="6" name="Rectangle 5">
            <a:extLst>
              <a:ext uri="{FF2B5EF4-FFF2-40B4-BE49-F238E27FC236}">
                <a16:creationId xmlns:a16="http://schemas.microsoft.com/office/drawing/2014/main" id="{280D6D6B-5C1E-47DB-A0F5-BC1D5325656C}"/>
              </a:ext>
            </a:extLst>
          </p:cNvPr>
          <p:cNvSpPr/>
          <p:nvPr/>
        </p:nvSpPr>
        <p:spPr>
          <a:xfrm>
            <a:off x="139202" y="2697657"/>
            <a:ext cx="11364757" cy="3007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E9AD2F-BB29-48CD-AF97-89677A8A12FA}"/>
              </a:ext>
            </a:extLst>
          </p:cNvPr>
          <p:cNvSpPr/>
          <p:nvPr/>
        </p:nvSpPr>
        <p:spPr>
          <a:xfrm>
            <a:off x="2371165" y="3091339"/>
            <a:ext cx="7399783" cy="954107"/>
          </a:xfrm>
          <a:prstGeom prst="rect">
            <a:avLst/>
          </a:prstGeom>
        </p:spPr>
        <p:txBody>
          <a:bodyPr wrap="none">
            <a:spAutoFit/>
          </a:bodyPr>
          <a:lstStyle/>
          <a:p>
            <a:pPr>
              <a:buFont typeface="Arial" panose="020B0604020202020204" pitchFamily="34" charset="0"/>
              <a:buChar char="•"/>
            </a:pPr>
            <a:r>
              <a:rPr lang="en-US" sz="2800" b="1" dirty="0">
                <a:latin typeface="Alice" panose="00000500000000000000" pitchFamily="2" charset="0"/>
              </a:rPr>
              <a:t> Homonyms</a:t>
            </a:r>
            <a:endParaRPr lang="en-US" sz="2800" b="1" dirty="0">
              <a:solidFill>
                <a:srgbClr val="222222"/>
              </a:solidFill>
              <a:latin typeface="Alice" panose="00000500000000000000" pitchFamily="2" charset="0"/>
            </a:endParaRPr>
          </a:p>
          <a:p>
            <a:pPr lvl="1">
              <a:buFont typeface="Arial" panose="020B0604020202020204" pitchFamily="34" charset="0"/>
              <a:buChar char="•"/>
            </a:pPr>
            <a:r>
              <a:rPr lang="en-US" sz="2800" b="1" dirty="0">
                <a:solidFill>
                  <a:srgbClr val="222222"/>
                </a:solidFill>
                <a:latin typeface="Alice" panose="00000500000000000000" pitchFamily="2" charset="0"/>
              </a:rPr>
              <a:t> Tire</a:t>
            </a:r>
            <a:r>
              <a:rPr lang="en-US" sz="2800" dirty="0">
                <a:solidFill>
                  <a:srgbClr val="222222"/>
                </a:solidFill>
                <a:latin typeface="Alice" panose="00000500000000000000" pitchFamily="2" charset="0"/>
              </a:rPr>
              <a:t> - to grow fatigued / a part of a wheel</a:t>
            </a:r>
            <a:endParaRPr lang="en-US" sz="2800" b="0" i="0" dirty="0">
              <a:solidFill>
                <a:srgbClr val="222222"/>
              </a:solidFill>
              <a:effectLst/>
              <a:latin typeface="Alice" panose="00000500000000000000" pitchFamily="2" charset="0"/>
            </a:endParaRPr>
          </a:p>
        </p:txBody>
      </p:sp>
    </p:spTree>
    <p:extLst>
      <p:ext uri="{BB962C8B-B14F-4D97-AF65-F5344CB8AC3E}">
        <p14:creationId xmlns:p14="http://schemas.microsoft.com/office/powerpoint/2010/main" val="115316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5738-5B3A-426C-8DB3-D56DA507A972}"/>
              </a:ext>
            </a:extLst>
          </p:cNvPr>
          <p:cNvSpPr>
            <a:spLocks noGrp="1"/>
          </p:cNvSpPr>
          <p:nvPr>
            <p:ph type="title"/>
          </p:nvPr>
        </p:nvSpPr>
        <p:spPr>
          <a:xfrm>
            <a:off x="838200" y="365125"/>
            <a:ext cx="10515600" cy="933097"/>
          </a:xfrm>
        </p:spPr>
        <p:txBody>
          <a:bodyPr>
            <a:normAutofit/>
          </a:bodyPr>
          <a:lstStyle/>
          <a:p>
            <a:pPr algn="ctr"/>
            <a:r>
              <a:rPr lang="en-US" sz="4000" dirty="0">
                <a:latin typeface="Serif Medium" panose="00000500000000000000" pitchFamily="2" charset="0"/>
              </a:rPr>
              <a:t>Table of content</a:t>
            </a:r>
          </a:p>
        </p:txBody>
      </p:sp>
      <p:sp>
        <p:nvSpPr>
          <p:cNvPr id="3" name="Content Placeholder 2">
            <a:extLst>
              <a:ext uri="{FF2B5EF4-FFF2-40B4-BE49-F238E27FC236}">
                <a16:creationId xmlns:a16="http://schemas.microsoft.com/office/drawing/2014/main" id="{84E860FB-6195-4755-91CE-67ED1089D8E1}"/>
              </a:ext>
            </a:extLst>
          </p:cNvPr>
          <p:cNvSpPr>
            <a:spLocks noGrp="1"/>
          </p:cNvSpPr>
          <p:nvPr>
            <p:ph idx="1"/>
          </p:nvPr>
        </p:nvSpPr>
        <p:spPr>
          <a:xfrm>
            <a:off x="270933" y="1209174"/>
            <a:ext cx="11542889" cy="5355315"/>
          </a:xfrm>
        </p:spPr>
        <p:txBody>
          <a:bodyPr>
            <a:normAutofit/>
          </a:bodyPr>
          <a:lstStyle/>
          <a:p>
            <a:r>
              <a:rPr lang="en-US" dirty="0">
                <a:latin typeface="Alice" panose="00000500000000000000" pitchFamily="2" charset="0"/>
              </a:rPr>
              <a:t>Motivation</a:t>
            </a:r>
          </a:p>
          <a:p>
            <a:pPr lvl="1"/>
            <a:r>
              <a:rPr lang="en-US" dirty="0">
                <a:latin typeface="Alice" panose="00000500000000000000" pitchFamily="2" charset="0"/>
              </a:rPr>
              <a:t>What is the problem I am attempting to solve?</a:t>
            </a:r>
          </a:p>
          <a:p>
            <a:r>
              <a:rPr lang="en-US" dirty="0">
                <a:latin typeface="Alice" panose="00000500000000000000" pitchFamily="2" charset="0"/>
              </a:rPr>
              <a:t>About the data</a:t>
            </a:r>
          </a:p>
          <a:p>
            <a:pPr lvl="1"/>
            <a:r>
              <a:rPr lang="en-US" dirty="0">
                <a:latin typeface="Alice" panose="00000500000000000000" pitchFamily="2" charset="0"/>
              </a:rPr>
              <a:t>Data munging </a:t>
            </a:r>
          </a:p>
          <a:p>
            <a:r>
              <a:rPr lang="en-US" dirty="0">
                <a:latin typeface="Alice" panose="00000500000000000000" pitchFamily="2" charset="0"/>
              </a:rPr>
              <a:t>Technical tools used:</a:t>
            </a:r>
          </a:p>
          <a:p>
            <a:pPr lvl="1"/>
            <a:r>
              <a:rPr lang="en-US" dirty="0">
                <a:latin typeface="Alice" panose="00000500000000000000" pitchFamily="2" charset="0"/>
              </a:rPr>
              <a:t>Natural language processing (</a:t>
            </a:r>
            <a:r>
              <a:rPr lang="en-US" dirty="0" err="1">
                <a:latin typeface="Alice" panose="00000500000000000000" pitchFamily="2" charset="0"/>
              </a:rPr>
              <a:t>spaCy</a:t>
            </a:r>
            <a:r>
              <a:rPr lang="en-US" dirty="0">
                <a:latin typeface="Alice" panose="00000500000000000000" pitchFamily="2" charset="0"/>
              </a:rPr>
              <a:t>): to process the data and to create features</a:t>
            </a:r>
          </a:p>
          <a:p>
            <a:pPr lvl="1"/>
            <a:r>
              <a:rPr lang="en-US" dirty="0">
                <a:latin typeface="Alice" panose="00000500000000000000" pitchFamily="2" charset="0"/>
              </a:rPr>
              <a:t>word2vec (Continuous Bag of Words): converting words to vectors</a:t>
            </a:r>
          </a:p>
          <a:p>
            <a:pPr lvl="1"/>
            <a:r>
              <a:rPr lang="en-US" dirty="0">
                <a:latin typeface="Alice" panose="00000500000000000000" pitchFamily="2" charset="0"/>
              </a:rPr>
              <a:t>Neural Network: to analyze the data</a:t>
            </a:r>
          </a:p>
          <a:p>
            <a:r>
              <a:rPr lang="en-US" dirty="0">
                <a:latin typeface="Alice" panose="00000500000000000000" pitchFamily="2" charset="0"/>
              </a:rPr>
              <a:t>Analysis: models used</a:t>
            </a:r>
          </a:p>
          <a:p>
            <a:r>
              <a:rPr lang="en-US" dirty="0">
                <a:latin typeface="Alice" panose="00000500000000000000" pitchFamily="2" charset="0"/>
              </a:rPr>
              <a:t>Conclusion: result</a:t>
            </a:r>
          </a:p>
          <a:p>
            <a:r>
              <a:rPr lang="en-US" dirty="0">
                <a:latin typeface="Alice" panose="00000500000000000000" pitchFamily="2" charset="0"/>
              </a:rPr>
              <a:t>Future work</a:t>
            </a:r>
          </a:p>
          <a:p>
            <a:endParaRPr lang="en-US" dirty="0">
              <a:latin typeface="Serif Medium" panose="00000500000000000000" pitchFamily="2" charset="0"/>
            </a:endParaRPr>
          </a:p>
        </p:txBody>
      </p:sp>
    </p:spTree>
    <p:extLst>
      <p:ext uri="{BB962C8B-B14F-4D97-AF65-F5344CB8AC3E}">
        <p14:creationId xmlns:p14="http://schemas.microsoft.com/office/powerpoint/2010/main" val="331820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4926-B150-4BDA-AE5F-3EEB1FACB91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Vector Generator</a:t>
            </a:r>
          </a:p>
        </p:txBody>
      </p:sp>
      <p:pic>
        <p:nvPicPr>
          <p:cNvPr id="1026" name="Picture 2" descr="http://computer-trading.com/wp-content/uploads/2017/10/Word2Vec-Training-Models.png">
            <a:extLst>
              <a:ext uri="{FF2B5EF4-FFF2-40B4-BE49-F238E27FC236}">
                <a16:creationId xmlns:a16="http://schemas.microsoft.com/office/drawing/2014/main" id="{D23C5BA2-1BB6-4F32-B611-5503514E1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017" y="881622"/>
            <a:ext cx="8680632" cy="529518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2FD6C40-FD66-43FF-A90D-F7C506506025}"/>
              </a:ext>
            </a:extLst>
          </p:cNvPr>
          <p:cNvSpPr/>
          <p:nvPr/>
        </p:nvSpPr>
        <p:spPr>
          <a:xfrm>
            <a:off x="8297010" y="785289"/>
            <a:ext cx="1124953" cy="47297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06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57F-2AC3-41AE-8D67-025BA81C30AA}"/>
              </a:ext>
            </a:extLst>
          </p:cNvPr>
          <p:cNvSpPr>
            <a:spLocks noGrp="1"/>
          </p:cNvSpPr>
          <p:nvPr>
            <p:ph type="title"/>
          </p:nvPr>
        </p:nvSpPr>
        <p:spPr/>
        <p:txBody>
          <a:bodyPr/>
          <a:lstStyle/>
          <a:p>
            <a:r>
              <a:rPr lang="en-US" dirty="0">
                <a:latin typeface="Alice" panose="00000500000000000000" pitchFamily="2" charset="0"/>
              </a:rPr>
              <a:t>Word2Vec hyperparameter</a:t>
            </a:r>
          </a:p>
        </p:txBody>
      </p:sp>
      <p:sp>
        <p:nvSpPr>
          <p:cNvPr id="3" name="Content Placeholder 2">
            <a:extLst>
              <a:ext uri="{FF2B5EF4-FFF2-40B4-BE49-F238E27FC236}">
                <a16:creationId xmlns:a16="http://schemas.microsoft.com/office/drawing/2014/main" id="{14A633CA-C68B-48D3-BB75-630BB1AF9519}"/>
              </a:ext>
            </a:extLst>
          </p:cNvPr>
          <p:cNvSpPr>
            <a:spLocks noGrp="1"/>
          </p:cNvSpPr>
          <p:nvPr>
            <p:ph idx="1"/>
          </p:nvPr>
        </p:nvSpPr>
        <p:spPr>
          <a:xfrm>
            <a:off x="501650" y="1825625"/>
            <a:ext cx="11303000" cy="4351338"/>
          </a:xfrm>
        </p:spPr>
        <p:txBody>
          <a:bodyPr/>
          <a:lstStyle/>
          <a:p>
            <a:r>
              <a:rPr lang="en-US" dirty="0">
                <a:latin typeface="Alice" panose="00000500000000000000" pitchFamily="2" charset="0"/>
              </a:rPr>
              <a:t>workers=4,     # Number of threads to run in parallel </a:t>
            </a:r>
          </a:p>
          <a:p>
            <a:r>
              <a:rPr lang="en-US" dirty="0" err="1">
                <a:latin typeface="Alice" panose="00000500000000000000" pitchFamily="2" charset="0"/>
              </a:rPr>
              <a:t>min_count</a:t>
            </a:r>
            <a:r>
              <a:rPr lang="en-US" dirty="0">
                <a:latin typeface="Alice" panose="00000500000000000000" pitchFamily="2" charset="0"/>
              </a:rPr>
              <a:t>=10,  # Minimum word count threshold.</a:t>
            </a:r>
          </a:p>
          <a:p>
            <a:r>
              <a:rPr lang="en-US" dirty="0">
                <a:latin typeface="Alice" panose="00000500000000000000" pitchFamily="2" charset="0"/>
              </a:rPr>
              <a:t> window=6,      # Number of words around target word to consider.</a:t>
            </a:r>
          </a:p>
          <a:p>
            <a:r>
              <a:rPr lang="en-US" dirty="0">
                <a:latin typeface="Alice" panose="00000500000000000000" pitchFamily="2" charset="0"/>
              </a:rPr>
              <a:t>sg=0,          # Use CBOW because our corpus is small.</a:t>
            </a:r>
          </a:p>
          <a:p>
            <a:r>
              <a:rPr lang="en-US" dirty="0">
                <a:latin typeface="Alice" panose="00000500000000000000" pitchFamily="2" charset="0"/>
              </a:rPr>
              <a:t>sample=1e-3 ,  # Penalize frequent words.</a:t>
            </a:r>
          </a:p>
          <a:p>
            <a:r>
              <a:rPr lang="en-US" dirty="0">
                <a:latin typeface="Alice" panose="00000500000000000000" pitchFamily="2" charset="0"/>
              </a:rPr>
              <a:t>size=300,      # Word vector length.</a:t>
            </a:r>
          </a:p>
          <a:p>
            <a:r>
              <a:rPr lang="en-US" dirty="0" err="1">
                <a:latin typeface="Alice" panose="00000500000000000000" pitchFamily="2" charset="0"/>
              </a:rPr>
              <a:t>hs</a:t>
            </a:r>
            <a:r>
              <a:rPr lang="en-US" dirty="0">
                <a:latin typeface="Alice" panose="00000500000000000000" pitchFamily="2" charset="0"/>
              </a:rPr>
              <a:t>=1           # Use hierarchical </a:t>
            </a:r>
            <a:r>
              <a:rPr lang="en-US" dirty="0" err="1">
                <a:latin typeface="Alice" panose="00000500000000000000" pitchFamily="2" charset="0"/>
              </a:rPr>
              <a:t>softmax</a:t>
            </a:r>
            <a:r>
              <a:rPr lang="en-US" dirty="0">
                <a:latin typeface="Alice" panose="00000500000000000000" pitchFamily="2" charset="0"/>
              </a:rPr>
              <a:t>.</a:t>
            </a:r>
          </a:p>
        </p:txBody>
      </p:sp>
    </p:spTree>
    <p:extLst>
      <p:ext uri="{BB962C8B-B14F-4D97-AF65-F5344CB8AC3E}">
        <p14:creationId xmlns:p14="http://schemas.microsoft.com/office/powerpoint/2010/main" val="388294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6DB6-C90A-4C98-9C42-B6C78550D568}"/>
              </a:ext>
            </a:extLst>
          </p:cNvPr>
          <p:cNvSpPr>
            <a:spLocks noGrp="1"/>
          </p:cNvSpPr>
          <p:nvPr>
            <p:ph type="title"/>
          </p:nvPr>
        </p:nvSpPr>
        <p:spPr/>
        <p:txBody>
          <a:bodyPr/>
          <a:lstStyle/>
          <a:p>
            <a:r>
              <a:rPr lang="en-US" b="1" dirty="0"/>
              <a:t>NLP processed each review</a:t>
            </a:r>
            <a:endParaRPr lang="en-US" dirty="0"/>
          </a:p>
        </p:txBody>
      </p:sp>
      <p:sp>
        <p:nvSpPr>
          <p:cNvPr id="3" name="Content Placeholder 2">
            <a:extLst>
              <a:ext uri="{FF2B5EF4-FFF2-40B4-BE49-F238E27FC236}">
                <a16:creationId xmlns:a16="http://schemas.microsoft.com/office/drawing/2014/main" id="{CCCDB6BB-946D-439D-8F31-FF6DBD4F2025}"/>
              </a:ext>
            </a:extLst>
          </p:cNvPr>
          <p:cNvSpPr>
            <a:spLocks noGrp="1"/>
          </p:cNvSpPr>
          <p:nvPr>
            <p:ph idx="1"/>
          </p:nvPr>
        </p:nvSpPr>
        <p:spPr/>
        <p:txBody>
          <a:bodyPr/>
          <a:lstStyle/>
          <a:p>
            <a:r>
              <a:rPr lang="en-US" dirty="0"/>
              <a:t>NLP </a:t>
            </a:r>
            <a:r>
              <a:rPr lang="en-US" dirty="0" err="1"/>
              <a:t>tokenenizes</a:t>
            </a:r>
            <a:r>
              <a:rPr lang="en-US" dirty="0"/>
              <a:t> </a:t>
            </a:r>
            <a:r>
              <a:rPr lang="en-US" dirty="0" err="1"/>
              <a:t>tex</a:t>
            </a:r>
            <a:r>
              <a:rPr lang="en-US" dirty="0"/>
              <a:t>, meaning it segments the text into individual words and annotations, and returns </a:t>
            </a:r>
            <a:r>
              <a:rPr lang="en-US" dirty="0" err="1"/>
              <a:t>iterable</a:t>
            </a:r>
            <a:r>
              <a:rPr lang="en-US" dirty="0"/>
              <a:t> processed Doc with all the information of the original text.</a:t>
            </a:r>
          </a:p>
          <a:p>
            <a:r>
              <a:rPr lang="en-US" dirty="0"/>
              <a:t>Using this to </a:t>
            </a:r>
            <a:r>
              <a:rPr lang="en-US" dirty="0" err="1"/>
              <a:t>creat</a:t>
            </a:r>
            <a:r>
              <a:rPr lang="en-US" dirty="0"/>
              <a:t> list of review list</a:t>
            </a:r>
          </a:p>
        </p:txBody>
      </p:sp>
    </p:spTree>
    <p:extLst>
      <p:ext uri="{BB962C8B-B14F-4D97-AF65-F5344CB8AC3E}">
        <p14:creationId xmlns:p14="http://schemas.microsoft.com/office/powerpoint/2010/main" val="157475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B70B-25B1-49F1-A53D-7EEF5C7D0446}"/>
              </a:ext>
            </a:extLst>
          </p:cNvPr>
          <p:cNvSpPr>
            <a:spLocks noGrp="1"/>
          </p:cNvSpPr>
          <p:nvPr>
            <p:ph type="title"/>
          </p:nvPr>
        </p:nvSpPr>
        <p:spPr>
          <a:xfrm>
            <a:off x="838200" y="196683"/>
            <a:ext cx="10515600" cy="1325563"/>
          </a:xfrm>
        </p:spPr>
        <p:txBody>
          <a:bodyPr/>
          <a:lstStyle/>
          <a:p>
            <a:pPr algn="ctr"/>
            <a:r>
              <a:rPr lang="en-US" dirty="0">
                <a:latin typeface="Serif Medium" panose="00000500000000000000" pitchFamily="2" charset="0"/>
              </a:rPr>
              <a:t>Motivation</a:t>
            </a:r>
          </a:p>
        </p:txBody>
      </p:sp>
      <p:sp>
        <p:nvSpPr>
          <p:cNvPr id="3" name="Content Placeholder 2">
            <a:extLst>
              <a:ext uri="{FF2B5EF4-FFF2-40B4-BE49-F238E27FC236}">
                <a16:creationId xmlns:a16="http://schemas.microsoft.com/office/drawing/2014/main" id="{B131E176-4810-4FAE-BB19-F256A84A96BF}"/>
              </a:ext>
            </a:extLst>
          </p:cNvPr>
          <p:cNvSpPr>
            <a:spLocks noGrp="1"/>
          </p:cNvSpPr>
          <p:nvPr>
            <p:ph idx="1"/>
          </p:nvPr>
        </p:nvSpPr>
        <p:spPr>
          <a:xfrm>
            <a:off x="619626" y="1161048"/>
            <a:ext cx="10734174" cy="5408194"/>
          </a:xfrm>
        </p:spPr>
        <p:txBody>
          <a:bodyPr>
            <a:normAutofit/>
          </a:bodyPr>
          <a:lstStyle/>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Businesses must know how their customers “feel” about them</a:t>
            </a:r>
          </a:p>
          <a:p>
            <a:pPr lvl="1"/>
            <a:r>
              <a:rPr lang="en-US" dirty="0">
                <a:latin typeface="Alice" panose="00000500000000000000" pitchFamily="2" charset="0"/>
                <a:cs typeface="Times New Roman" panose="02020603050405020304" pitchFamily="18" charset="0"/>
              </a:rPr>
              <a:t>What they are saying</a:t>
            </a:r>
          </a:p>
          <a:p>
            <a:pPr lvl="1"/>
            <a:r>
              <a:rPr lang="en-US" dirty="0">
                <a:latin typeface="Alice" panose="00000500000000000000" pitchFamily="2" charset="0"/>
                <a:cs typeface="Times New Roman" panose="02020603050405020304" pitchFamily="18" charset="0"/>
              </a:rPr>
              <a:t>How they are saying it</a:t>
            </a:r>
          </a:p>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Good news: information is available</a:t>
            </a:r>
          </a:p>
          <a:p>
            <a:pPr lvl="1"/>
            <a:r>
              <a:rPr lang="en-US" dirty="0">
                <a:latin typeface="Alice" panose="00000500000000000000" pitchFamily="2" charset="0"/>
              </a:rPr>
              <a:t>2.5 Quintillion bytes every day</a:t>
            </a:r>
            <a:endParaRPr lang="en-US" dirty="0">
              <a:latin typeface="Alice" panose="00000500000000000000" pitchFamily="2" charset="0"/>
              <a:cs typeface="Times New Roman" panose="02020603050405020304" pitchFamily="18" charset="0"/>
            </a:endParaRPr>
          </a:p>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Bad news: too many and too expensive</a:t>
            </a:r>
          </a:p>
        </p:txBody>
      </p:sp>
    </p:spTree>
    <p:extLst>
      <p:ext uri="{BB962C8B-B14F-4D97-AF65-F5344CB8AC3E}">
        <p14:creationId xmlns:p14="http://schemas.microsoft.com/office/powerpoint/2010/main" val="160390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52D8-E0E0-4BC2-8AE7-8AF2252EF1FF}"/>
              </a:ext>
            </a:extLst>
          </p:cNvPr>
          <p:cNvSpPr>
            <a:spLocks noGrp="1"/>
          </p:cNvSpPr>
          <p:nvPr>
            <p:ph type="title"/>
          </p:nvPr>
        </p:nvSpPr>
        <p:spPr/>
        <p:txBody>
          <a:bodyPr/>
          <a:lstStyle/>
          <a:p>
            <a:pPr algn="ctr"/>
            <a:r>
              <a:rPr lang="en-US" dirty="0">
                <a:latin typeface="Serif Medium" panose="00000500000000000000" pitchFamily="2" charset="0"/>
              </a:rPr>
              <a:t>Motivation</a:t>
            </a:r>
            <a:endParaRPr lang="en-US" dirty="0"/>
          </a:p>
        </p:txBody>
      </p:sp>
      <p:sp>
        <p:nvSpPr>
          <p:cNvPr id="3" name="Content Placeholder 2">
            <a:extLst>
              <a:ext uri="{FF2B5EF4-FFF2-40B4-BE49-F238E27FC236}">
                <a16:creationId xmlns:a16="http://schemas.microsoft.com/office/drawing/2014/main" id="{696C2234-2965-4EE1-B68E-CEF0163900F5}"/>
              </a:ext>
            </a:extLst>
          </p:cNvPr>
          <p:cNvSpPr>
            <a:spLocks noGrp="1"/>
          </p:cNvSpPr>
          <p:nvPr>
            <p:ph idx="1"/>
          </p:nvPr>
        </p:nvSpPr>
        <p:spPr/>
        <p:txBody>
          <a:bodyPr/>
          <a:lstStyle/>
          <a:p>
            <a:r>
              <a:rPr lang="en-US" dirty="0">
                <a:latin typeface="Alice" panose="00000500000000000000" pitchFamily="2" charset="0"/>
                <a:cs typeface="Times New Roman" panose="02020603050405020304" pitchFamily="18" charset="0"/>
              </a:rPr>
              <a:t>Rating capture limited information</a:t>
            </a:r>
          </a:p>
          <a:p>
            <a:pPr lvl="1"/>
            <a:r>
              <a:rPr lang="en-US" dirty="0">
                <a:latin typeface="Alice" panose="00000500000000000000" pitchFamily="2" charset="0"/>
                <a:cs typeface="Times New Roman" panose="02020603050405020304" pitchFamily="18" charset="0"/>
              </a:rPr>
              <a:t>Service, venue, appearance, pricing, product</a:t>
            </a:r>
          </a:p>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sentiment analysis of reviews </a:t>
            </a:r>
          </a:p>
        </p:txBody>
      </p:sp>
      <p:sp>
        <p:nvSpPr>
          <p:cNvPr id="4" name="Rectangle 3">
            <a:extLst>
              <a:ext uri="{FF2B5EF4-FFF2-40B4-BE49-F238E27FC236}">
                <a16:creationId xmlns:a16="http://schemas.microsoft.com/office/drawing/2014/main" id="{CA75BFEF-B03D-4E1C-9047-7F0BF77EA806}"/>
              </a:ext>
            </a:extLst>
          </p:cNvPr>
          <p:cNvSpPr/>
          <p:nvPr/>
        </p:nvSpPr>
        <p:spPr>
          <a:xfrm>
            <a:off x="896256" y="1825626"/>
            <a:ext cx="7043057" cy="8879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gative reviews can sometimes encourage sales">
            <a:extLst>
              <a:ext uri="{FF2B5EF4-FFF2-40B4-BE49-F238E27FC236}">
                <a16:creationId xmlns:a16="http://schemas.microsoft.com/office/drawing/2014/main" id="{B944F33D-71EA-49FE-81C2-80BE3EFCC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130" y="4289612"/>
            <a:ext cx="5885196" cy="21323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ogle logo">
            <a:extLst>
              <a:ext uri="{FF2B5EF4-FFF2-40B4-BE49-F238E27FC236}">
                <a16:creationId xmlns:a16="http://schemas.microsoft.com/office/drawing/2014/main" id="{97474D75-B697-43D0-9DFE-55B030280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726" y="3801549"/>
            <a:ext cx="1671666" cy="9361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mazon logo">
            <a:extLst>
              <a:ext uri="{FF2B5EF4-FFF2-40B4-BE49-F238E27FC236}">
                <a16:creationId xmlns:a16="http://schemas.microsoft.com/office/drawing/2014/main" id="{6ED87B68-B4B8-4F16-A642-464FFD0A7B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491" y="3801549"/>
            <a:ext cx="1310586" cy="9361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BM logo">
            <a:extLst>
              <a:ext uri="{FF2B5EF4-FFF2-40B4-BE49-F238E27FC236}">
                <a16:creationId xmlns:a16="http://schemas.microsoft.com/office/drawing/2014/main" id="{92E54BDE-8C4D-4919-8F33-542004168C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557" y="5200324"/>
            <a:ext cx="1550547" cy="10991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witer logo">
            <a:extLst>
              <a:ext uri="{FF2B5EF4-FFF2-40B4-BE49-F238E27FC236}">
                <a16:creationId xmlns:a16="http://schemas.microsoft.com/office/drawing/2014/main" id="{7E11087A-903F-4231-B44F-75A4266C3A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5637" y="5033692"/>
            <a:ext cx="1550547" cy="126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B126-3CD5-477C-BF53-B77F755635AD}"/>
              </a:ext>
            </a:extLst>
          </p:cNvPr>
          <p:cNvSpPr>
            <a:spLocks noGrp="1"/>
          </p:cNvSpPr>
          <p:nvPr>
            <p:ph type="title"/>
          </p:nvPr>
        </p:nvSpPr>
        <p:spPr/>
        <p:txBody>
          <a:bodyPr/>
          <a:lstStyle/>
          <a:p>
            <a:pPr algn="ctr"/>
            <a:r>
              <a:rPr lang="en-US" dirty="0">
                <a:latin typeface="Serif Medium" panose="00000500000000000000" pitchFamily="2" charset="0"/>
              </a:rPr>
              <a:t>About the IMDb data</a:t>
            </a:r>
          </a:p>
        </p:txBody>
      </p:sp>
      <p:sp>
        <p:nvSpPr>
          <p:cNvPr id="3" name="Content Placeholder 2">
            <a:extLst>
              <a:ext uri="{FF2B5EF4-FFF2-40B4-BE49-F238E27FC236}">
                <a16:creationId xmlns:a16="http://schemas.microsoft.com/office/drawing/2014/main" id="{47F37F5A-D607-438D-A278-6F6C800463B5}"/>
              </a:ext>
            </a:extLst>
          </p:cNvPr>
          <p:cNvSpPr>
            <a:spLocks noGrp="1"/>
          </p:cNvSpPr>
          <p:nvPr>
            <p:ph idx="1"/>
          </p:nvPr>
        </p:nvSpPr>
        <p:spPr/>
        <p:txBody>
          <a:bodyPr/>
          <a:lstStyle/>
          <a:p>
            <a:r>
              <a:rPr lang="en-US" dirty="0">
                <a:latin typeface="Alice" panose="00000500000000000000" pitchFamily="2" charset="0"/>
              </a:rPr>
              <a:t>This data was collected by Christopher Potts in 2011 </a:t>
            </a:r>
          </a:p>
          <a:p>
            <a:r>
              <a:rPr lang="en-US" dirty="0">
                <a:latin typeface="Alice" panose="00000500000000000000" pitchFamily="2" charset="0"/>
              </a:rPr>
              <a:t>It has 50,000 reviews </a:t>
            </a:r>
          </a:p>
          <a:p>
            <a:pPr lvl="1"/>
            <a:r>
              <a:rPr lang="en-US" dirty="0">
                <a:latin typeface="Alice" panose="00000500000000000000" pitchFamily="2" charset="0"/>
              </a:rPr>
              <a:t>25k train and 25k test sets </a:t>
            </a:r>
          </a:p>
          <a:p>
            <a:pPr lvl="1"/>
            <a:r>
              <a:rPr lang="en-US" dirty="0">
                <a:latin typeface="Alice" panose="00000500000000000000" pitchFamily="2" charset="0"/>
              </a:rPr>
              <a:t>25k pos and 25k neg</a:t>
            </a:r>
          </a:p>
          <a:p>
            <a:r>
              <a:rPr lang="en-US" dirty="0">
                <a:latin typeface="Alice" panose="00000500000000000000" pitchFamily="2" charset="0"/>
              </a:rPr>
              <a:t>Collected my own data from </a:t>
            </a:r>
            <a:r>
              <a:rPr lang="en-US" dirty="0" err="1">
                <a:latin typeface="Alice" panose="00000500000000000000" pitchFamily="2" charset="0"/>
              </a:rPr>
              <a:t>IMBd</a:t>
            </a:r>
            <a:r>
              <a:rPr lang="en-US" dirty="0">
                <a:latin typeface="Alice" panose="00000500000000000000" pitchFamily="2" charset="0"/>
              </a:rPr>
              <a:t>, using scraper called </a:t>
            </a:r>
            <a:r>
              <a:rPr lang="en-US" dirty="0" err="1">
                <a:latin typeface="Alice" panose="00000500000000000000" pitchFamily="2" charset="0"/>
              </a:rPr>
              <a:t>scrapy</a:t>
            </a:r>
            <a:r>
              <a:rPr lang="en-US" dirty="0">
                <a:latin typeface="Alice" panose="00000500000000000000" pitchFamily="2" charset="0"/>
              </a:rPr>
              <a:t>, of a new movie for testing purposes.</a:t>
            </a:r>
          </a:p>
          <a:p>
            <a:r>
              <a:rPr lang="en-US" dirty="0">
                <a:latin typeface="Alice" panose="00000500000000000000" pitchFamily="2" charset="0"/>
              </a:rPr>
              <a:t>Positive &gt; 7 and Negative &lt; 4</a:t>
            </a:r>
          </a:p>
          <a:p>
            <a:endParaRPr lang="en-US" dirty="0">
              <a:latin typeface="Alice" panose="00000500000000000000" pitchFamily="2" charset="0"/>
            </a:endParaRPr>
          </a:p>
        </p:txBody>
      </p:sp>
    </p:spTree>
    <p:extLst>
      <p:ext uri="{BB962C8B-B14F-4D97-AF65-F5344CB8AC3E}">
        <p14:creationId xmlns:p14="http://schemas.microsoft.com/office/powerpoint/2010/main" val="310197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CEE9-60A1-4560-85F2-90075BDF97D9}"/>
              </a:ext>
            </a:extLst>
          </p:cNvPr>
          <p:cNvSpPr>
            <a:spLocks noGrp="1"/>
          </p:cNvSpPr>
          <p:nvPr>
            <p:ph type="title"/>
          </p:nvPr>
        </p:nvSpPr>
        <p:spPr/>
        <p:txBody>
          <a:bodyPr/>
          <a:lstStyle/>
          <a:p>
            <a:r>
              <a:rPr lang="en-US" b="1" dirty="0">
                <a:latin typeface="Alice" panose="00000500000000000000" pitchFamily="2" charset="0"/>
              </a:rPr>
              <a:t>Cleaning the review text</a:t>
            </a:r>
            <a:endParaRPr lang="en-US" dirty="0">
              <a:latin typeface="Alice" panose="00000500000000000000" pitchFamily="2" charset="0"/>
            </a:endParaRPr>
          </a:p>
        </p:txBody>
      </p:sp>
      <p:sp>
        <p:nvSpPr>
          <p:cNvPr id="3" name="Content Placeholder 2">
            <a:extLst>
              <a:ext uri="{FF2B5EF4-FFF2-40B4-BE49-F238E27FC236}">
                <a16:creationId xmlns:a16="http://schemas.microsoft.com/office/drawing/2014/main" id="{79BF4EFE-16FE-4BC2-A996-59EE1116D3D7}"/>
              </a:ext>
            </a:extLst>
          </p:cNvPr>
          <p:cNvSpPr>
            <a:spLocks noGrp="1"/>
          </p:cNvSpPr>
          <p:nvPr>
            <p:ph idx="1"/>
          </p:nvPr>
        </p:nvSpPr>
        <p:spPr>
          <a:xfrm>
            <a:off x="838199" y="1531257"/>
            <a:ext cx="10439401" cy="5043715"/>
          </a:xfrm>
        </p:spPr>
        <p:txBody>
          <a:bodyPr>
            <a:normAutofit/>
          </a:bodyPr>
          <a:lstStyle/>
          <a:p>
            <a:r>
              <a:rPr lang="en-US" dirty="0">
                <a:latin typeface="Alice" panose="00000500000000000000" pitchFamily="2" charset="0"/>
              </a:rPr>
              <a:t>Moved reviews from individual files to a pandas data frame</a:t>
            </a:r>
          </a:p>
          <a:p>
            <a:pPr lvl="1"/>
            <a:r>
              <a:rPr lang="en-US" dirty="0">
                <a:latin typeface="Alice" panose="00000500000000000000" pitchFamily="2" charset="0"/>
              </a:rPr>
              <a:t>File name</a:t>
            </a:r>
          </a:p>
          <a:p>
            <a:pPr lvl="1"/>
            <a:r>
              <a:rPr lang="en-US" dirty="0">
                <a:latin typeface="Alice" panose="00000500000000000000" pitchFamily="2" charset="0"/>
              </a:rPr>
              <a:t>assigned label</a:t>
            </a:r>
          </a:p>
          <a:p>
            <a:r>
              <a:rPr lang="en-US" dirty="0">
                <a:latin typeface="Alice" panose="00000500000000000000" pitchFamily="2" charset="0"/>
              </a:rPr>
              <a:t>Clean the data using </a:t>
            </a:r>
          </a:p>
          <a:p>
            <a:pPr lvl="1"/>
            <a:r>
              <a:rPr lang="en-US" dirty="0">
                <a:latin typeface="Alice" panose="00000500000000000000" pitchFamily="2" charset="0"/>
              </a:rPr>
              <a:t>Regular expression operations (re)</a:t>
            </a:r>
          </a:p>
          <a:p>
            <a:pPr lvl="1"/>
            <a:r>
              <a:rPr lang="en-US" dirty="0">
                <a:latin typeface="Alice" panose="00000500000000000000" pitchFamily="2" charset="0"/>
              </a:rPr>
              <a:t>beautiful soup </a:t>
            </a:r>
          </a:p>
          <a:p>
            <a:pPr lvl="1"/>
            <a:r>
              <a:rPr lang="en-US" dirty="0">
                <a:latin typeface="Alice" panose="00000500000000000000" pitchFamily="2" charset="0"/>
              </a:rPr>
              <a:t>NLTK </a:t>
            </a:r>
          </a:p>
          <a:p>
            <a:pPr lvl="1"/>
            <a:r>
              <a:rPr lang="en-US" dirty="0">
                <a:latin typeface="Alice" panose="00000500000000000000" pitchFamily="2" charset="0"/>
              </a:rPr>
              <a:t>python functions. </a:t>
            </a:r>
          </a:p>
          <a:p>
            <a:r>
              <a:rPr lang="en-US" dirty="0">
                <a:latin typeface="Alice" panose="00000500000000000000" pitchFamily="2" charset="0"/>
              </a:rPr>
              <a:t>Capture the contextual meaning</a:t>
            </a:r>
          </a:p>
          <a:p>
            <a:r>
              <a:rPr lang="en-US" dirty="0">
                <a:latin typeface="Alice" panose="00000500000000000000" pitchFamily="2" charset="0"/>
              </a:rPr>
              <a:t>Word2Vec neural network expects documents in list of list format</a:t>
            </a:r>
          </a:p>
        </p:txBody>
      </p:sp>
    </p:spTree>
    <p:extLst>
      <p:ext uri="{BB962C8B-B14F-4D97-AF65-F5344CB8AC3E}">
        <p14:creationId xmlns:p14="http://schemas.microsoft.com/office/powerpoint/2010/main" val="71097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2B97-6436-4CD0-8329-4E6B084390D2}"/>
              </a:ext>
            </a:extLst>
          </p:cNvPr>
          <p:cNvSpPr>
            <a:spLocks noGrp="1"/>
          </p:cNvSpPr>
          <p:nvPr>
            <p:ph type="title"/>
          </p:nvPr>
        </p:nvSpPr>
        <p:spPr>
          <a:xfrm>
            <a:off x="6053674" y="145634"/>
            <a:ext cx="5314536" cy="1325563"/>
          </a:xfrm>
        </p:spPr>
        <p:txBody>
          <a:bodyPr>
            <a:normAutofit/>
          </a:bodyPr>
          <a:lstStyle/>
          <a:p>
            <a:pPr algn="ctr"/>
            <a:r>
              <a:rPr lang="en-US" b="1" dirty="0">
                <a:latin typeface="Alice" panose="00000500000000000000" pitchFamily="2" charset="0"/>
              </a:rPr>
              <a:t>Word2Vec</a:t>
            </a:r>
            <a:endParaRPr lang="en-US" dirty="0">
              <a:latin typeface="Alice" panose="00000500000000000000" pitchFamily="2" charset="0"/>
            </a:endParaRPr>
          </a:p>
        </p:txBody>
      </p:sp>
      <p:sp>
        <p:nvSpPr>
          <p:cNvPr id="25" name="Freeform: Shape 24">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6">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A6CF66-B865-453F-BCFC-D716B9CF1C6D}"/>
              </a:ext>
            </a:extLst>
          </p:cNvPr>
          <p:cNvPicPr>
            <a:picLocks noChangeAspect="1"/>
          </p:cNvPicPr>
          <p:nvPr/>
        </p:nvPicPr>
        <p:blipFill rotWithShape="1">
          <a:blip r:embed="rId3"/>
          <a:srcRect t="-1" r="3397" b="49171"/>
          <a:stretch/>
        </p:blipFill>
        <p:spPr>
          <a:xfrm>
            <a:off x="476408" y="1471197"/>
            <a:ext cx="4022328" cy="2694403"/>
          </a:xfrm>
          <a:prstGeom prst="rect">
            <a:avLst/>
          </a:prstGeom>
        </p:spPr>
      </p:pic>
      <p:sp>
        <p:nvSpPr>
          <p:cNvPr id="3" name="Content Placeholder 2">
            <a:extLst>
              <a:ext uri="{FF2B5EF4-FFF2-40B4-BE49-F238E27FC236}">
                <a16:creationId xmlns:a16="http://schemas.microsoft.com/office/drawing/2014/main" id="{ED7B9068-C57A-4841-8C8F-1A1BD5CC20CB}"/>
              </a:ext>
            </a:extLst>
          </p:cNvPr>
          <p:cNvSpPr>
            <a:spLocks noGrp="1"/>
          </p:cNvSpPr>
          <p:nvPr>
            <p:ph idx="1"/>
          </p:nvPr>
        </p:nvSpPr>
        <p:spPr>
          <a:xfrm>
            <a:off x="5438830" y="1409511"/>
            <a:ext cx="6583049" cy="5047996"/>
          </a:xfrm>
        </p:spPr>
        <p:txBody>
          <a:bodyPr anchor="t">
            <a:normAutofit/>
          </a:bodyPr>
          <a:lstStyle/>
          <a:p>
            <a:r>
              <a:rPr lang="en-US" dirty="0">
                <a:latin typeface="Alice" panose="00000500000000000000" pitchFamily="2" charset="0"/>
              </a:rPr>
              <a:t>The meat of this project is a shallow neural network called word2vec.</a:t>
            </a:r>
          </a:p>
          <a:p>
            <a:pPr lvl="1"/>
            <a:r>
              <a:rPr lang="en-US" sz="2800" dirty="0">
                <a:latin typeface="Alice" panose="00000500000000000000" pitchFamily="2" charset="0"/>
              </a:rPr>
              <a:t>Words into vectors</a:t>
            </a:r>
          </a:p>
          <a:p>
            <a:endParaRPr lang="en-US" dirty="0">
              <a:latin typeface="Alice" panose="00000500000000000000" pitchFamily="2" charset="0"/>
            </a:endParaRPr>
          </a:p>
          <a:p>
            <a:r>
              <a:rPr lang="en-US" dirty="0">
                <a:latin typeface="Alice" panose="00000500000000000000" pitchFamily="2" charset="0"/>
              </a:rPr>
              <a:t>Word2vec  vs. earlier method : word embedding</a:t>
            </a:r>
          </a:p>
          <a:p>
            <a:pPr lvl="1"/>
            <a:r>
              <a:rPr lang="en-US" sz="2800" dirty="0">
                <a:latin typeface="Alice" panose="00000500000000000000" pitchFamily="2" charset="0"/>
              </a:rPr>
              <a:t>Probabilistic relation between the words . </a:t>
            </a:r>
          </a:p>
          <a:p>
            <a:endParaRPr lang="en-US" dirty="0">
              <a:latin typeface="Alice" panose="00000500000000000000" pitchFamily="2" charset="0"/>
            </a:endParaRPr>
          </a:p>
          <a:p>
            <a:r>
              <a:rPr lang="en-US" dirty="0">
                <a:latin typeface="Alice" panose="00000500000000000000" pitchFamily="2" charset="0"/>
              </a:rPr>
              <a:t>Equidistance from each other. </a:t>
            </a:r>
          </a:p>
        </p:txBody>
      </p:sp>
      <p:sp>
        <p:nvSpPr>
          <p:cNvPr id="17" name="Title 1">
            <a:extLst>
              <a:ext uri="{FF2B5EF4-FFF2-40B4-BE49-F238E27FC236}">
                <a16:creationId xmlns:a16="http://schemas.microsoft.com/office/drawing/2014/main" id="{B3F57588-8431-40CD-931B-88F447C1DD37}"/>
              </a:ext>
            </a:extLst>
          </p:cNvPr>
          <p:cNvSpPr txBox="1">
            <a:spLocks/>
          </p:cNvSpPr>
          <p:nvPr/>
        </p:nvSpPr>
        <p:spPr>
          <a:xfrm>
            <a:off x="-169696" y="83948"/>
            <a:ext cx="53145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Alice" panose="00000500000000000000" pitchFamily="2" charset="0"/>
              </a:rPr>
              <a:t>One-hot-encoding</a:t>
            </a:r>
            <a:endParaRPr lang="en-US" sz="4000" dirty="0">
              <a:solidFill>
                <a:schemeClr val="bg1"/>
              </a:solidFill>
              <a:latin typeface="Alice" panose="00000500000000000000" pitchFamily="2" charset="0"/>
            </a:endParaRPr>
          </a:p>
        </p:txBody>
      </p:sp>
    </p:spTree>
    <p:extLst>
      <p:ext uri="{BB962C8B-B14F-4D97-AF65-F5344CB8AC3E}">
        <p14:creationId xmlns:p14="http://schemas.microsoft.com/office/powerpoint/2010/main" val="10977123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30181-8769-42C1-B547-D8D8C0E0B37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dirty="0">
                <a:solidFill>
                  <a:srgbClr val="FFFFFF"/>
                </a:solidFill>
                <a:latin typeface="Alice" panose="00000500000000000000" pitchFamily="2" charset="0"/>
              </a:rPr>
              <a:t>Word embedding</a:t>
            </a:r>
          </a:p>
        </p:txBody>
      </p:sp>
      <p:pic>
        <p:nvPicPr>
          <p:cNvPr id="1026" name="Picture 2" descr="See the source image">
            <a:extLst>
              <a:ext uri="{FF2B5EF4-FFF2-40B4-BE49-F238E27FC236}">
                <a16:creationId xmlns:a16="http://schemas.microsoft.com/office/drawing/2014/main" id="{7433E506-E4D8-4290-B966-7E9A199A0F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258" b="2018"/>
          <a:stretch/>
        </p:blipFill>
        <p:spPr bwMode="auto">
          <a:xfrm>
            <a:off x="2495887" y="-216012"/>
            <a:ext cx="7200226" cy="3645012"/>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576FB9-E474-4CA7-8009-725296FA6FAB}"/>
              </a:ext>
            </a:extLst>
          </p:cNvPr>
          <p:cNvSpPr/>
          <p:nvPr/>
        </p:nvSpPr>
        <p:spPr>
          <a:xfrm>
            <a:off x="3267740" y="3755182"/>
            <a:ext cx="5139070" cy="646331"/>
          </a:xfrm>
          <a:prstGeom prst="rect">
            <a:avLst/>
          </a:prstGeom>
          <a:ln w="28575">
            <a:solidFill>
              <a:srgbClr val="FF0000"/>
            </a:solidFill>
          </a:ln>
        </p:spPr>
        <p:txBody>
          <a:bodyPr wrap="square">
            <a:spAutoFit/>
          </a:bodyPr>
          <a:lstStyle/>
          <a:p>
            <a:r>
              <a:rPr lang="en-US" sz="3600" b="0" i="0" dirty="0">
                <a:solidFill>
                  <a:srgbClr val="222222"/>
                </a:solidFill>
                <a:effectLst/>
                <a:latin typeface="Alice" panose="00000500000000000000" pitchFamily="2" charset="0"/>
              </a:rPr>
              <a:t>King – man + queen = ?</a:t>
            </a:r>
          </a:p>
        </p:txBody>
      </p:sp>
      <p:sp>
        <p:nvSpPr>
          <p:cNvPr id="3" name="Rectangle 2">
            <a:extLst>
              <a:ext uri="{FF2B5EF4-FFF2-40B4-BE49-F238E27FC236}">
                <a16:creationId xmlns:a16="http://schemas.microsoft.com/office/drawing/2014/main" id="{ADE338B1-19DE-4CFE-BEEA-D39947C61578}"/>
              </a:ext>
            </a:extLst>
          </p:cNvPr>
          <p:cNvSpPr/>
          <p:nvPr/>
        </p:nvSpPr>
        <p:spPr>
          <a:xfrm>
            <a:off x="4621619" y="1169581"/>
            <a:ext cx="857693" cy="474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13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close up of a mans face&#10;&#10;Description automatically generated">
            <a:extLst>
              <a:ext uri="{FF2B5EF4-FFF2-40B4-BE49-F238E27FC236}">
                <a16:creationId xmlns:a16="http://schemas.microsoft.com/office/drawing/2014/main" id="{5E4AF4B1-34BD-469B-AB1B-102D28FEC970}"/>
              </a:ext>
            </a:extLst>
          </p:cNvPr>
          <p:cNvPicPr>
            <a:picLocks noChangeAspect="1"/>
          </p:cNvPicPr>
          <p:nvPr/>
        </p:nvPicPr>
        <p:blipFill rotWithShape="1">
          <a:blip r:embed="rId3">
            <a:extLst>
              <a:ext uri="{28A0092B-C50C-407E-A947-70E740481C1C}">
                <a14:useLocalDpi xmlns:a14="http://schemas.microsoft.com/office/drawing/2010/main" val="0"/>
              </a:ext>
            </a:extLst>
          </a:blip>
          <a:srcRect r="178" b="17485"/>
          <a:stretch/>
        </p:blipFill>
        <p:spPr>
          <a:xfrm>
            <a:off x="56539" y="589440"/>
            <a:ext cx="12092931" cy="2700102"/>
          </a:xfrm>
          <a:prstGeom prst="rect">
            <a:avLst/>
          </a:prstGeom>
        </p:spPr>
      </p:pic>
      <p:sp>
        <p:nvSpPr>
          <p:cNvPr id="14" name="Rectangle 9">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291CD-0BA7-4FC3-A296-C1D77653E15C}"/>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800" dirty="0">
                <a:latin typeface="Alice" panose="00000500000000000000" pitchFamily="2" charset="0"/>
              </a:rPr>
              <a:t>Vectorization</a:t>
            </a:r>
          </a:p>
        </p:txBody>
      </p:sp>
      <p:sp>
        <p:nvSpPr>
          <p:cNvPr id="6" name="Rectangle 5">
            <a:extLst>
              <a:ext uri="{FF2B5EF4-FFF2-40B4-BE49-F238E27FC236}">
                <a16:creationId xmlns:a16="http://schemas.microsoft.com/office/drawing/2014/main" id="{BD89D534-D14F-4BD3-B0C4-FF5BBC3FDACF}"/>
              </a:ext>
            </a:extLst>
          </p:cNvPr>
          <p:cNvSpPr/>
          <p:nvPr/>
        </p:nvSpPr>
        <p:spPr>
          <a:xfrm>
            <a:off x="2218765" y="1075765"/>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0522EB-DE61-4988-92F9-9A67A194D290}"/>
              </a:ext>
            </a:extLst>
          </p:cNvPr>
          <p:cNvSpPr/>
          <p:nvPr/>
        </p:nvSpPr>
        <p:spPr>
          <a:xfrm>
            <a:off x="3184712" y="1872256"/>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FEE89A-F1D2-4520-AAF7-279296DC34DF}"/>
              </a:ext>
            </a:extLst>
          </p:cNvPr>
          <p:cNvSpPr/>
          <p:nvPr/>
        </p:nvSpPr>
        <p:spPr>
          <a:xfrm>
            <a:off x="5047130" y="1872256"/>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F96556-A23A-4F04-9098-75F74DA9DD6D}"/>
              </a:ext>
            </a:extLst>
          </p:cNvPr>
          <p:cNvSpPr/>
          <p:nvPr/>
        </p:nvSpPr>
        <p:spPr>
          <a:xfrm>
            <a:off x="7023848" y="1872256"/>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5C2A5-C2F4-49E9-9D73-B8EF56D2F999}"/>
              </a:ext>
            </a:extLst>
          </p:cNvPr>
          <p:cNvSpPr/>
          <p:nvPr/>
        </p:nvSpPr>
        <p:spPr>
          <a:xfrm>
            <a:off x="8937922" y="1848434"/>
            <a:ext cx="403411" cy="158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70A8EC-48A7-4D13-BCB7-92CA3133D4D5}"/>
              </a:ext>
            </a:extLst>
          </p:cNvPr>
          <p:cNvSpPr/>
          <p:nvPr/>
        </p:nvSpPr>
        <p:spPr>
          <a:xfrm>
            <a:off x="2371165" y="1228165"/>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3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TotalTime>
  <Words>1579</Words>
  <Application>Microsoft Office PowerPoint</Application>
  <PresentationFormat>Widescreen</PresentationFormat>
  <Paragraphs>352</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Alice</vt:lpstr>
      <vt:lpstr>Arial</vt:lpstr>
      <vt:lpstr>Calibri</vt:lpstr>
      <vt:lpstr>Calibri Light</vt:lpstr>
      <vt:lpstr>Courier New</vt:lpstr>
      <vt:lpstr>Serif Medium</vt:lpstr>
      <vt:lpstr>Office Theme</vt:lpstr>
      <vt:lpstr>Sentimental Analysis of Movie Reviews</vt:lpstr>
      <vt:lpstr>Table of content</vt:lpstr>
      <vt:lpstr>Motivation</vt:lpstr>
      <vt:lpstr>Motivation</vt:lpstr>
      <vt:lpstr>About the IMDb data</vt:lpstr>
      <vt:lpstr>Cleaning the review text</vt:lpstr>
      <vt:lpstr>Word2Vec</vt:lpstr>
      <vt:lpstr>Word embedding</vt:lpstr>
      <vt:lpstr>Vectorization</vt:lpstr>
      <vt:lpstr>Average the vector</vt:lpstr>
      <vt:lpstr>Graph the result of Word2Vec </vt:lpstr>
      <vt:lpstr>Word2Vec to Document Vector</vt:lpstr>
      <vt:lpstr>Analysis: models used</vt:lpstr>
      <vt:lpstr>Results: Word2Vec</vt:lpstr>
      <vt:lpstr>PowerPoint Presentation</vt:lpstr>
      <vt:lpstr>Future work</vt:lpstr>
      <vt:lpstr>Thank you </vt:lpstr>
      <vt:lpstr>Task list</vt:lpstr>
      <vt:lpstr>Part-of-speech tagging</vt:lpstr>
      <vt:lpstr>Vector Generator</vt:lpstr>
      <vt:lpstr>Word2Vec hyperparameter</vt:lpstr>
      <vt:lpstr>NLP processed each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Movie Reviews</dc:title>
  <dc:creator>Karma Tsering</dc:creator>
  <cp:lastModifiedBy>Karma Tsering</cp:lastModifiedBy>
  <cp:revision>33</cp:revision>
  <dcterms:created xsi:type="dcterms:W3CDTF">2019-01-20T18:36:54Z</dcterms:created>
  <dcterms:modified xsi:type="dcterms:W3CDTF">2019-01-22T12:51:55Z</dcterms:modified>
</cp:coreProperties>
</file>