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713" r:id="rId2"/>
  </p:sldMasterIdLst>
  <p:notesMasterIdLst>
    <p:notesMasterId r:id="rId15"/>
  </p:notesMasterIdLst>
  <p:handoutMasterIdLst>
    <p:handoutMasterId r:id="rId16"/>
  </p:handoutMasterIdLst>
  <p:sldIdLst>
    <p:sldId id="256" r:id="rId3"/>
    <p:sldId id="257" r:id="rId4"/>
    <p:sldId id="258" r:id="rId5"/>
    <p:sldId id="259" r:id="rId6"/>
    <p:sldId id="268" r:id="rId7"/>
    <p:sldId id="260" r:id="rId8"/>
    <p:sldId id="261" r:id="rId9"/>
    <p:sldId id="264" r:id="rId10"/>
    <p:sldId id="265" r:id="rId11"/>
    <p:sldId id="266" r:id="rId12"/>
    <p:sldId id="262" r:id="rId13"/>
    <p:sldId id="263" r:id="rId14"/>
  </p:sldIdLst>
  <p:sldSz cx="9144000" cy="5143500" type="screen16x9"/>
  <p:notesSz cx="6797675" cy="9926638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03" autoAdjust="0"/>
    <p:restoredTop sz="91107" autoAdjust="0"/>
  </p:normalViewPr>
  <p:slideViewPr>
    <p:cSldViewPr snapToGrid="0">
      <p:cViewPr varScale="1">
        <p:scale>
          <a:sx n="87" d="100"/>
          <a:sy n="87" d="100"/>
        </p:scale>
        <p:origin x="-1158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88B34A-40DD-4A81-8EA2-6B98C3785DE0}" type="datetimeFigureOut">
              <a:rPr lang="zh-TW" altLang="en-US" smtClean="0"/>
              <a:t>2017/4/28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9C0080-5A27-4023-9171-7092375163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5913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0032435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39" cy="44669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777879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39" cy="44669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3" name="Shape 13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577094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39" cy="44669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9" name="Shape 139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379103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39" cy="44669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101327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39" cy="44669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444593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39" cy="44669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7" name="Shape 157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025576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39" cy="44669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7" name="Shape 157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407470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39" cy="44669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3" name="Shape 16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788865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39" cy="44669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9" name="Shape 169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289904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AutoShape 7"/>
          <p:cNvSpPr>
            <a:spLocks noChangeArrowheads="1"/>
          </p:cNvSpPr>
          <p:nvPr/>
        </p:nvSpPr>
        <p:spPr bwMode="auto">
          <a:xfrm flipV="1">
            <a:off x="395288" y="0"/>
            <a:ext cx="431800" cy="3759994"/>
          </a:xfrm>
          <a:prstGeom prst="rtTriangle">
            <a:avLst/>
          </a:prstGeom>
          <a:solidFill>
            <a:srgbClr val="99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sz="1050"/>
          </a:p>
        </p:txBody>
      </p:sp>
      <p:sp>
        <p:nvSpPr>
          <p:cNvPr id="3080" name="AutoShape 8"/>
          <p:cNvSpPr>
            <a:spLocks noChangeArrowheads="1"/>
          </p:cNvSpPr>
          <p:nvPr/>
        </p:nvSpPr>
        <p:spPr bwMode="auto">
          <a:xfrm flipV="1">
            <a:off x="1" y="1143000"/>
            <a:ext cx="8748713" cy="215504"/>
          </a:xfrm>
          <a:prstGeom prst="rtTriangle">
            <a:avLst/>
          </a:prstGeom>
          <a:solidFill>
            <a:srgbClr val="99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sz="1050"/>
          </a:p>
        </p:txBody>
      </p:sp>
      <p:sp>
        <p:nvSpPr>
          <p:cNvPr id="3081" name="Freeform 9"/>
          <p:cNvSpPr>
            <a:spLocks/>
          </p:cNvSpPr>
          <p:nvPr/>
        </p:nvSpPr>
        <p:spPr bwMode="auto">
          <a:xfrm>
            <a:off x="8474075" y="2765822"/>
            <a:ext cx="649288" cy="2376488"/>
          </a:xfrm>
          <a:custGeom>
            <a:avLst/>
            <a:gdLst>
              <a:gd name="T0" fmla="*/ 409 w 409"/>
              <a:gd name="T1" fmla="*/ 0 h 1996"/>
              <a:gd name="T2" fmla="*/ 0 w 409"/>
              <a:gd name="T3" fmla="*/ 1996 h 1996"/>
              <a:gd name="T4" fmla="*/ 182 w 409"/>
              <a:gd name="T5" fmla="*/ 1996 h 1996"/>
              <a:gd name="T6" fmla="*/ 409 w 409"/>
              <a:gd name="T7" fmla="*/ 0 h 19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09" h="1996">
                <a:moveTo>
                  <a:pt x="409" y="0"/>
                </a:moveTo>
                <a:lnTo>
                  <a:pt x="0" y="1996"/>
                </a:lnTo>
                <a:lnTo>
                  <a:pt x="182" y="1996"/>
                </a:lnTo>
                <a:lnTo>
                  <a:pt x="409" y="0"/>
                </a:lnTo>
                <a:close/>
              </a:path>
            </a:pathLst>
          </a:custGeom>
          <a:solidFill>
            <a:srgbClr val="99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sz="1050"/>
          </a:p>
        </p:txBody>
      </p:sp>
      <p:sp>
        <p:nvSpPr>
          <p:cNvPr id="3082" name="Freeform 10"/>
          <p:cNvSpPr>
            <a:spLocks/>
          </p:cNvSpPr>
          <p:nvPr/>
        </p:nvSpPr>
        <p:spPr bwMode="auto">
          <a:xfrm rot="5400000" flipV="1">
            <a:off x="7316193" y="2903737"/>
            <a:ext cx="486965" cy="3168650"/>
          </a:xfrm>
          <a:custGeom>
            <a:avLst/>
            <a:gdLst>
              <a:gd name="T0" fmla="*/ 409 w 409"/>
              <a:gd name="T1" fmla="*/ 0 h 1996"/>
              <a:gd name="T2" fmla="*/ 0 w 409"/>
              <a:gd name="T3" fmla="*/ 1996 h 1996"/>
              <a:gd name="T4" fmla="*/ 182 w 409"/>
              <a:gd name="T5" fmla="*/ 1996 h 1996"/>
              <a:gd name="T6" fmla="*/ 409 w 409"/>
              <a:gd name="T7" fmla="*/ 0 h 19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09" h="1996">
                <a:moveTo>
                  <a:pt x="409" y="0"/>
                </a:moveTo>
                <a:lnTo>
                  <a:pt x="0" y="1996"/>
                </a:lnTo>
                <a:lnTo>
                  <a:pt x="182" y="1996"/>
                </a:lnTo>
                <a:lnTo>
                  <a:pt x="409" y="0"/>
                </a:lnTo>
                <a:close/>
              </a:path>
            </a:pathLst>
          </a:custGeom>
          <a:solidFill>
            <a:srgbClr val="99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sz="1050"/>
          </a:p>
        </p:txBody>
      </p:sp>
      <p:sp>
        <p:nvSpPr>
          <p:cNvPr id="3083" name="Freeform 11"/>
          <p:cNvSpPr>
            <a:spLocks/>
          </p:cNvSpPr>
          <p:nvPr/>
        </p:nvSpPr>
        <p:spPr bwMode="auto">
          <a:xfrm>
            <a:off x="1" y="1187054"/>
            <a:ext cx="8640763" cy="250031"/>
          </a:xfrm>
          <a:custGeom>
            <a:avLst/>
            <a:gdLst>
              <a:gd name="T0" fmla="*/ 0 w 5443"/>
              <a:gd name="T1" fmla="*/ 182 h 210"/>
              <a:gd name="T2" fmla="*/ 5443 w 5443"/>
              <a:gd name="T3" fmla="*/ 0 h 210"/>
              <a:gd name="T4" fmla="*/ 0 w 5443"/>
              <a:gd name="T5" fmla="*/ 210 h 210"/>
              <a:gd name="T6" fmla="*/ 0 w 5443"/>
              <a:gd name="T7" fmla="*/ 182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443" h="210">
                <a:moveTo>
                  <a:pt x="0" y="182"/>
                </a:moveTo>
                <a:lnTo>
                  <a:pt x="5443" y="0"/>
                </a:lnTo>
                <a:lnTo>
                  <a:pt x="0" y="210"/>
                </a:lnTo>
                <a:lnTo>
                  <a:pt x="0" y="182"/>
                </a:lnTo>
                <a:close/>
              </a:path>
            </a:pathLst>
          </a:custGeom>
          <a:solidFill>
            <a:srgbClr val="99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 sz="1050"/>
          </a:p>
        </p:txBody>
      </p:sp>
      <p:sp>
        <p:nvSpPr>
          <p:cNvPr id="3084" name="Freeform 12"/>
          <p:cNvSpPr>
            <a:spLocks/>
          </p:cNvSpPr>
          <p:nvPr/>
        </p:nvSpPr>
        <p:spPr bwMode="auto">
          <a:xfrm>
            <a:off x="469901" y="-1191"/>
            <a:ext cx="461963" cy="3733801"/>
          </a:xfrm>
          <a:custGeom>
            <a:avLst/>
            <a:gdLst>
              <a:gd name="T0" fmla="*/ 263 w 291"/>
              <a:gd name="T1" fmla="*/ 0 h 3136"/>
              <a:gd name="T2" fmla="*/ 0 w 291"/>
              <a:gd name="T3" fmla="*/ 3136 h 3136"/>
              <a:gd name="T4" fmla="*/ 291 w 291"/>
              <a:gd name="T5" fmla="*/ 0 h 3136"/>
              <a:gd name="T6" fmla="*/ 263 w 291"/>
              <a:gd name="T7" fmla="*/ 0 h 3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91" h="3136">
                <a:moveTo>
                  <a:pt x="263" y="0"/>
                </a:moveTo>
                <a:lnTo>
                  <a:pt x="0" y="3136"/>
                </a:lnTo>
                <a:lnTo>
                  <a:pt x="291" y="0"/>
                </a:lnTo>
                <a:lnTo>
                  <a:pt x="263" y="0"/>
                </a:lnTo>
                <a:close/>
              </a:path>
            </a:pathLst>
          </a:custGeom>
          <a:solidFill>
            <a:srgbClr val="99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 sz="1050"/>
          </a:p>
        </p:txBody>
      </p:sp>
      <p:sp>
        <p:nvSpPr>
          <p:cNvPr id="3085" name="Freeform 13"/>
          <p:cNvSpPr>
            <a:spLocks/>
          </p:cNvSpPr>
          <p:nvPr/>
        </p:nvSpPr>
        <p:spPr bwMode="auto">
          <a:xfrm>
            <a:off x="8388350" y="2771775"/>
            <a:ext cx="673100" cy="2370535"/>
          </a:xfrm>
          <a:custGeom>
            <a:avLst/>
            <a:gdLst>
              <a:gd name="T0" fmla="*/ 28 w 424"/>
              <a:gd name="T1" fmla="*/ 1991 h 1991"/>
              <a:gd name="T2" fmla="*/ 424 w 424"/>
              <a:gd name="T3" fmla="*/ 0 h 1991"/>
              <a:gd name="T4" fmla="*/ 0 w 424"/>
              <a:gd name="T5" fmla="*/ 1991 h 1991"/>
              <a:gd name="T6" fmla="*/ 28 w 424"/>
              <a:gd name="T7" fmla="*/ 1991 h 19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24" h="1991">
                <a:moveTo>
                  <a:pt x="28" y="1991"/>
                </a:moveTo>
                <a:lnTo>
                  <a:pt x="424" y="0"/>
                </a:lnTo>
                <a:lnTo>
                  <a:pt x="0" y="1991"/>
                </a:lnTo>
                <a:lnTo>
                  <a:pt x="28" y="1991"/>
                </a:lnTo>
                <a:close/>
              </a:path>
            </a:pathLst>
          </a:custGeom>
          <a:solidFill>
            <a:srgbClr val="99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 sz="1050"/>
          </a:p>
        </p:txBody>
      </p:sp>
      <p:sp>
        <p:nvSpPr>
          <p:cNvPr id="3086" name="Freeform 14"/>
          <p:cNvSpPr>
            <a:spLocks/>
          </p:cNvSpPr>
          <p:nvPr/>
        </p:nvSpPr>
        <p:spPr bwMode="auto">
          <a:xfrm>
            <a:off x="5988051" y="4186238"/>
            <a:ext cx="3152775" cy="497681"/>
          </a:xfrm>
          <a:custGeom>
            <a:avLst/>
            <a:gdLst>
              <a:gd name="T0" fmla="*/ 1986 w 1986"/>
              <a:gd name="T1" fmla="*/ 28 h 418"/>
              <a:gd name="T2" fmla="*/ 0 w 1986"/>
              <a:gd name="T3" fmla="*/ 418 h 418"/>
              <a:gd name="T4" fmla="*/ 1986 w 1986"/>
              <a:gd name="T5" fmla="*/ 0 h 418"/>
              <a:gd name="T6" fmla="*/ 1986 w 1986"/>
              <a:gd name="T7" fmla="*/ 28 h 4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86" h="418">
                <a:moveTo>
                  <a:pt x="1986" y="28"/>
                </a:moveTo>
                <a:lnTo>
                  <a:pt x="0" y="418"/>
                </a:lnTo>
                <a:lnTo>
                  <a:pt x="1986" y="0"/>
                </a:lnTo>
                <a:lnTo>
                  <a:pt x="1986" y="28"/>
                </a:lnTo>
                <a:close/>
              </a:path>
            </a:pathLst>
          </a:custGeom>
          <a:solidFill>
            <a:srgbClr val="99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 sz="1050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TW" altLang="en-US" noProof="0" smtClean="0"/>
              <a:t>按一下以編輯母片標題樣式</a:t>
            </a:r>
            <a:endParaRPr lang="ja-JP" altLang="en-US" noProof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zh-TW" altLang="en-US" noProof="0" smtClean="0"/>
              <a:t>按一下以編輯母片副標題樣式</a:t>
            </a:r>
            <a:endParaRPr lang="ja-JP" altLang="en-US" noProof="0" smtClean="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426451" y="4677966"/>
            <a:ext cx="504825" cy="357188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zh-TW" sz="9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zh-TW"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649905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zh-TW" sz="9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zh-TW"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352941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/>
            </a:lvl1pPr>
            <a:lvl2pPr marL="342900" indent="0">
              <a:buNone/>
              <a:defRPr sz="1500"/>
            </a:lvl2pPr>
            <a:lvl3pPr marL="685800" indent="0">
              <a:buNone/>
              <a:defRPr sz="135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zh-TW" sz="9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zh-TW"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748169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11188" y="1200151"/>
            <a:ext cx="3960812" cy="339447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24400" y="1200151"/>
            <a:ext cx="3962400" cy="339447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zh-TW" sz="9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zh-TW"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775849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273844"/>
            <a:ext cx="7886700" cy="994172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30239" y="1260872"/>
            <a:ext cx="3868737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30239" y="1878806"/>
            <a:ext cx="3868737" cy="2763441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788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788" cy="2763441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zh-TW" sz="9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zh-TW"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244350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zh-TW" sz="9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zh-TW"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336391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zh-TW" sz="9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zh-TW"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668267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9" y="342900"/>
            <a:ext cx="2949575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87788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9" y="1543050"/>
            <a:ext cx="2949575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zh-TW" sz="9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zh-TW"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86102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9" y="342900"/>
            <a:ext cx="2949575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887788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9" y="1543050"/>
            <a:ext cx="2949575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zh-TW" sz="9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zh-TW"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946714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zh-TW" sz="9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zh-TW"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0900823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69088" y="205979"/>
            <a:ext cx="2017712" cy="43886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11188" y="205979"/>
            <a:ext cx="5905500" cy="43886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zh-TW" sz="9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zh-TW"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70198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zh-TW" sz="1000">
                <a:solidFill>
                  <a:schemeClr val="dk2"/>
                </a:solidFill>
              </a:rPr>
              <a:t>‹#›</a:t>
            </a:fld>
            <a:endParaRPr lang="zh-TW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AutoShape 7"/>
          <p:cNvSpPr>
            <a:spLocks noChangeArrowheads="1"/>
          </p:cNvSpPr>
          <p:nvPr/>
        </p:nvSpPr>
        <p:spPr bwMode="auto">
          <a:xfrm flipV="1">
            <a:off x="250825" y="0"/>
            <a:ext cx="431800" cy="3759994"/>
          </a:xfrm>
          <a:prstGeom prst="rtTriangle">
            <a:avLst/>
          </a:prstGeom>
          <a:solidFill>
            <a:srgbClr val="99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sz="1050"/>
          </a:p>
        </p:txBody>
      </p:sp>
      <p:sp>
        <p:nvSpPr>
          <p:cNvPr id="1032" name="AutoShape 8"/>
          <p:cNvSpPr>
            <a:spLocks noChangeArrowheads="1"/>
          </p:cNvSpPr>
          <p:nvPr/>
        </p:nvSpPr>
        <p:spPr bwMode="auto">
          <a:xfrm flipV="1">
            <a:off x="1" y="141685"/>
            <a:ext cx="8748713" cy="215503"/>
          </a:xfrm>
          <a:prstGeom prst="rtTriangle">
            <a:avLst/>
          </a:prstGeom>
          <a:solidFill>
            <a:srgbClr val="99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sz="1050"/>
          </a:p>
        </p:txBody>
      </p:sp>
      <p:sp>
        <p:nvSpPr>
          <p:cNvPr id="1033" name="Freeform 9"/>
          <p:cNvSpPr>
            <a:spLocks/>
          </p:cNvSpPr>
          <p:nvPr/>
        </p:nvSpPr>
        <p:spPr bwMode="auto">
          <a:xfrm>
            <a:off x="8474075" y="2765822"/>
            <a:ext cx="649288" cy="2376488"/>
          </a:xfrm>
          <a:custGeom>
            <a:avLst/>
            <a:gdLst>
              <a:gd name="T0" fmla="*/ 409 w 409"/>
              <a:gd name="T1" fmla="*/ 0 h 1996"/>
              <a:gd name="T2" fmla="*/ 0 w 409"/>
              <a:gd name="T3" fmla="*/ 1996 h 1996"/>
              <a:gd name="T4" fmla="*/ 182 w 409"/>
              <a:gd name="T5" fmla="*/ 1996 h 1996"/>
              <a:gd name="T6" fmla="*/ 409 w 409"/>
              <a:gd name="T7" fmla="*/ 0 h 19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09" h="1996">
                <a:moveTo>
                  <a:pt x="409" y="0"/>
                </a:moveTo>
                <a:lnTo>
                  <a:pt x="0" y="1996"/>
                </a:lnTo>
                <a:lnTo>
                  <a:pt x="182" y="1996"/>
                </a:lnTo>
                <a:lnTo>
                  <a:pt x="409" y="0"/>
                </a:lnTo>
                <a:close/>
              </a:path>
            </a:pathLst>
          </a:custGeom>
          <a:solidFill>
            <a:srgbClr val="99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sz="1050"/>
          </a:p>
        </p:txBody>
      </p:sp>
      <p:sp>
        <p:nvSpPr>
          <p:cNvPr id="1034" name="Freeform 10"/>
          <p:cNvSpPr>
            <a:spLocks/>
          </p:cNvSpPr>
          <p:nvPr/>
        </p:nvSpPr>
        <p:spPr bwMode="auto">
          <a:xfrm rot="5400000" flipV="1">
            <a:off x="7316193" y="3287118"/>
            <a:ext cx="486965" cy="3168650"/>
          </a:xfrm>
          <a:custGeom>
            <a:avLst/>
            <a:gdLst>
              <a:gd name="T0" fmla="*/ 409 w 409"/>
              <a:gd name="T1" fmla="*/ 0 h 1996"/>
              <a:gd name="T2" fmla="*/ 0 w 409"/>
              <a:gd name="T3" fmla="*/ 1996 h 1996"/>
              <a:gd name="T4" fmla="*/ 182 w 409"/>
              <a:gd name="T5" fmla="*/ 1996 h 1996"/>
              <a:gd name="T6" fmla="*/ 409 w 409"/>
              <a:gd name="T7" fmla="*/ 0 h 19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09" h="1996">
                <a:moveTo>
                  <a:pt x="409" y="0"/>
                </a:moveTo>
                <a:lnTo>
                  <a:pt x="0" y="1996"/>
                </a:lnTo>
                <a:lnTo>
                  <a:pt x="182" y="1996"/>
                </a:lnTo>
                <a:lnTo>
                  <a:pt x="409" y="0"/>
                </a:lnTo>
                <a:close/>
              </a:path>
            </a:pathLst>
          </a:custGeom>
          <a:solidFill>
            <a:srgbClr val="99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sz="1050"/>
          </a:p>
        </p:txBody>
      </p:sp>
      <p:sp>
        <p:nvSpPr>
          <p:cNvPr id="1035" name="Freeform 11"/>
          <p:cNvSpPr>
            <a:spLocks/>
          </p:cNvSpPr>
          <p:nvPr/>
        </p:nvSpPr>
        <p:spPr bwMode="auto">
          <a:xfrm>
            <a:off x="1" y="185738"/>
            <a:ext cx="8640763" cy="250031"/>
          </a:xfrm>
          <a:custGeom>
            <a:avLst/>
            <a:gdLst>
              <a:gd name="T0" fmla="*/ 0 w 5443"/>
              <a:gd name="T1" fmla="*/ 182 h 210"/>
              <a:gd name="T2" fmla="*/ 5443 w 5443"/>
              <a:gd name="T3" fmla="*/ 0 h 210"/>
              <a:gd name="T4" fmla="*/ 0 w 5443"/>
              <a:gd name="T5" fmla="*/ 210 h 210"/>
              <a:gd name="T6" fmla="*/ 0 w 5443"/>
              <a:gd name="T7" fmla="*/ 182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443" h="210">
                <a:moveTo>
                  <a:pt x="0" y="182"/>
                </a:moveTo>
                <a:lnTo>
                  <a:pt x="5443" y="0"/>
                </a:lnTo>
                <a:lnTo>
                  <a:pt x="0" y="210"/>
                </a:lnTo>
                <a:lnTo>
                  <a:pt x="0" y="182"/>
                </a:lnTo>
                <a:close/>
              </a:path>
            </a:pathLst>
          </a:custGeom>
          <a:solidFill>
            <a:srgbClr val="99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 sz="1050"/>
          </a:p>
        </p:txBody>
      </p:sp>
      <p:sp>
        <p:nvSpPr>
          <p:cNvPr id="1036" name="Freeform 12"/>
          <p:cNvSpPr>
            <a:spLocks/>
          </p:cNvSpPr>
          <p:nvPr/>
        </p:nvSpPr>
        <p:spPr bwMode="auto">
          <a:xfrm>
            <a:off x="325438" y="-1191"/>
            <a:ext cx="461962" cy="3733801"/>
          </a:xfrm>
          <a:custGeom>
            <a:avLst/>
            <a:gdLst>
              <a:gd name="T0" fmla="*/ 263 w 291"/>
              <a:gd name="T1" fmla="*/ 0 h 3136"/>
              <a:gd name="T2" fmla="*/ 0 w 291"/>
              <a:gd name="T3" fmla="*/ 3136 h 3136"/>
              <a:gd name="T4" fmla="*/ 291 w 291"/>
              <a:gd name="T5" fmla="*/ 0 h 3136"/>
              <a:gd name="T6" fmla="*/ 263 w 291"/>
              <a:gd name="T7" fmla="*/ 0 h 3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91" h="3136">
                <a:moveTo>
                  <a:pt x="263" y="0"/>
                </a:moveTo>
                <a:lnTo>
                  <a:pt x="0" y="3136"/>
                </a:lnTo>
                <a:lnTo>
                  <a:pt x="291" y="0"/>
                </a:lnTo>
                <a:lnTo>
                  <a:pt x="263" y="0"/>
                </a:lnTo>
                <a:close/>
              </a:path>
            </a:pathLst>
          </a:custGeom>
          <a:solidFill>
            <a:srgbClr val="99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 sz="1050"/>
          </a:p>
        </p:txBody>
      </p:sp>
      <p:sp>
        <p:nvSpPr>
          <p:cNvPr id="1037" name="Freeform 13"/>
          <p:cNvSpPr>
            <a:spLocks/>
          </p:cNvSpPr>
          <p:nvPr/>
        </p:nvSpPr>
        <p:spPr bwMode="auto">
          <a:xfrm>
            <a:off x="8388350" y="2771775"/>
            <a:ext cx="673100" cy="2370535"/>
          </a:xfrm>
          <a:custGeom>
            <a:avLst/>
            <a:gdLst>
              <a:gd name="T0" fmla="*/ 28 w 424"/>
              <a:gd name="T1" fmla="*/ 1991 h 1991"/>
              <a:gd name="T2" fmla="*/ 424 w 424"/>
              <a:gd name="T3" fmla="*/ 0 h 1991"/>
              <a:gd name="T4" fmla="*/ 0 w 424"/>
              <a:gd name="T5" fmla="*/ 1991 h 1991"/>
              <a:gd name="T6" fmla="*/ 28 w 424"/>
              <a:gd name="T7" fmla="*/ 1991 h 19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24" h="1991">
                <a:moveTo>
                  <a:pt x="28" y="1991"/>
                </a:moveTo>
                <a:lnTo>
                  <a:pt x="424" y="0"/>
                </a:lnTo>
                <a:lnTo>
                  <a:pt x="0" y="1991"/>
                </a:lnTo>
                <a:lnTo>
                  <a:pt x="28" y="1991"/>
                </a:lnTo>
                <a:close/>
              </a:path>
            </a:pathLst>
          </a:custGeom>
          <a:solidFill>
            <a:srgbClr val="99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 sz="1050"/>
          </a:p>
        </p:txBody>
      </p:sp>
      <p:sp>
        <p:nvSpPr>
          <p:cNvPr id="1038" name="Freeform 14"/>
          <p:cNvSpPr>
            <a:spLocks/>
          </p:cNvSpPr>
          <p:nvPr/>
        </p:nvSpPr>
        <p:spPr bwMode="auto">
          <a:xfrm>
            <a:off x="5988051" y="4569619"/>
            <a:ext cx="3152775" cy="497681"/>
          </a:xfrm>
          <a:custGeom>
            <a:avLst/>
            <a:gdLst>
              <a:gd name="T0" fmla="*/ 1986 w 1986"/>
              <a:gd name="T1" fmla="*/ 28 h 418"/>
              <a:gd name="T2" fmla="*/ 0 w 1986"/>
              <a:gd name="T3" fmla="*/ 418 h 418"/>
              <a:gd name="T4" fmla="*/ 1986 w 1986"/>
              <a:gd name="T5" fmla="*/ 0 h 418"/>
              <a:gd name="T6" fmla="*/ 1986 w 1986"/>
              <a:gd name="T7" fmla="*/ 28 h 4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86" h="418">
                <a:moveTo>
                  <a:pt x="1986" y="28"/>
                </a:moveTo>
                <a:lnTo>
                  <a:pt x="0" y="418"/>
                </a:lnTo>
                <a:lnTo>
                  <a:pt x="1986" y="0"/>
                </a:lnTo>
                <a:lnTo>
                  <a:pt x="1986" y="28"/>
                </a:lnTo>
                <a:close/>
              </a:path>
            </a:pathLst>
          </a:custGeom>
          <a:solidFill>
            <a:srgbClr val="99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 sz="1050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11188" y="205979"/>
            <a:ext cx="8075612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タイトルの書式設定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8" y="1200151"/>
            <a:ext cx="8075612" cy="3394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683919"/>
            <a:ext cx="21336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50"/>
            </a:lvl1pPr>
          </a:lstStyle>
          <a:p>
            <a:endParaRPr lang="en-US" altLang="ja-JP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50"/>
            </a:lvl1pPr>
          </a:lstStyle>
          <a:p>
            <a:endParaRPr lang="en-US" altLang="ja-JP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26450" y="4674394"/>
            <a:ext cx="51435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50">
                <a:solidFill>
                  <a:srgbClr val="003300"/>
                </a:solidFill>
              </a:defRPr>
            </a:lvl1pPr>
          </a:lstStyle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zh-TW" sz="1000" smtClean="0">
                <a:solidFill>
                  <a:schemeClr val="dk2"/>
                </a:solidFill>
              </a:rPr>
              <a:t>‹#›</a:t>
            </a:fld>
            <a:endParaRPr lang="zh-TW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4563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hf sldNum="0"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3300" kern="1200">
          <a:solidFill>
            <a:srgbClr val="003300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rgbClr val="003300"/>
          </a:solidFill>
          <a:latin typeface="Arial" panose="020B0604020202020204" pitchFamily="34" charset="0"/>
          <a:ea typeface="ＭＳ Ｐゴシック" panose="020B0600070205080204" pitchFamily="34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rgbClr val="003300"/>
          </a:solidFill>
          <a:latin typeface="Arial" panose="020B0604020202020204" pitchFamily="34" charset="0"/>
          <a:ea typeface="ＭＳ Ｐゴシック" panose="020B0600070205080204" pitchFamily="34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rgbClr val="003300"/>
          </a:solidFill>
          <a:latin typeface="Arial" panose="020B0604020202020204" pitchFamily="34" charset="0"/>
          <a:ea typeface="ＭＳ Ｐゴシック" panose="020B0600070205080204" pitchFamily="34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rgbClr val="003300"/>
          </a:solidFill>
          <a:latin typeface="Arial" panose="020B0604020202020204" pitchFamily="34" charset="0"/>
          <a:ea typeface="ＭＳ Ｐゴシック" panose="020B0600070205080204" pitchFamily="34" charset="-128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rgbClr val="003300"/>
          </a:solidFill>
          <a:latin typeface="Arial" panose="020B0604020202020204" pitchFamily="34" charset="0"/>
          <a:ea typeface="ＭＳ Ｐゴシック" panose="020B0600070205080204" pitchFamily="34" charset="-128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rgbClr val="003300"/>
          </a:solidFill>
          <a:latin typeface="Arial" panose="020B0604020202020204" pitchFamily="34" charset="0"/>
          <a:ea typeface="ＭＳ Ｐゴシック" panose="020B0600070205080204" pitchFamily="34" charset="-128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rgbClr val="003300"/>
          </a:solidFill>
          <a:latin typeface="Arial" panose="020B0604020202020204" pitchFamily="34" charset="0"/>
          <a:ea typeface="ＭＳ Ｐゴシック" panose="020B0600070205080204" pitchFamily="34" charset="-128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rgbClr val="003300"/>
          </a:solidFill>
          <a:latin typeface="Arial" panose="020B0604020202020204" pitchFamily="34" charset="0"/>
          <a:ea typeface="ＭＳ Ｐゴシック" panose="020B0600070205080204" pitchFamily="34" charset="-128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har char="•"/>
        <a:defRPr kumimoji="1" sz="2400" kern="1200">
          <a:solidFill>
            <a:srgbClr val="003300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har char="–"/>
        <a:defRPr kumimoji="1" sz="2100" kern="1200">
          <a:solidFill>
            <a:srgbClr val="003300"/>
          </a:solidFill>
          <a:latin typeface="+mn-lt"/>
          <a:ea typeface="+mn-ea"/>
          <a:cs typeface="+mn-cs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har char="•"/>
        <a:defRPr kumimoji="1" sz="1800" kern="1200">
          <a:solidFill>
            <a:srgbClr val="003300"/>
          </a:solidFill>
          <a:latin typeface="+mn-lt"/>
          <a:ea typeface="+mn-ea"/>
          <a:cs typeface="+mn-cs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har char="–"/>
        <a:defRPr kumimoji="1" sz="1500" kern="1200">
          <a:solidFill>
            <a:srgbClr val="003300"/>
          </a:solidFill>
          <a:latin typeface="+mn-lt"/>
          <a:ea typeface="+mn-ea"/>
          <a:cs typeface="+mn-cs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har char="»"/>
        <a:defRPr kumimoji="1" sz="1500" kern="1200">
          <a:solidFill>
            <a:srgbClr val="003300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.png"/><Relationship Id="rId5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image" Target="../media/image13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image" Target="../media/image1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image" Target="../media/image17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subTitle" idx="1"/>
          </p:nvPr>
        </p:nvSpPr>
        <p:spPr>
          <a:xfrm>
            <a:off x="1371599" y="3560109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zh-TW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隊名:AKBTmap</a:t>
            </a:r>
          </a:p>
          <a:p>
            <a:pPr marL="0" marR="0" lvl="0" indent="0" algn="ctr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zh-TW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參賽編號:30031</a:t>
            </a:r>
          </a:p>
        </p:txBody>
      </p:sp>
      <p:pic>
        <p:nvPicPr>
          <p:cNvPr id="4" name="Picture 2" descr="Screenshot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7" t="9562" r="6329" b="9755"/>
          <a:stretch/>
        </p:blipFill>
        <p:spPr bwMode="auto">
          <a:xfrm>
            <a:off x="2582377" y="1301674"/>
            <a:ext cx="3979243" cy="2140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介面操作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(Website 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748650" y="3030845"/>
            <a:ext cx="12057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網站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聊天室</a:t>
            </a:r>
          </a:p>
        </p:txBody>
      </p:sp>
      <p:pic>
        <p:nvPicPr>
          <p:cNvPr id="6" name="圖片 5" descr="https://scontent-tpe1-1.xx.fbcdn.net/v/t35.0-12/s2048x2048/18053405_1455100197845552_1761440498_o.png?oh=33ad35f698784fbe6177ac9e434b9129&amp;oe=58F9A1A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48" r="21786"/>
          <a:stretch/>
        </p:blipFill>
        <p:spPr bwMode="auto">
          <a:xfrm>
            <a:off x="1018102" y="1330734"/>
            <a:ext cx="5730548" cy="37080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Picture 2" descr="Screenshot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7" t="9562" r="6329" b="9755"/>
          <a:stretch/>
        </p:blipFill>
        <p:spPr bwMode="auto">
          <a:xfrm>
            <a:off x="7433250" y="48447"/>
            <a:ext cx="1807203" cy="9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5035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願景                                </a:t>
            </a:r>
            <a:endParaRPr lang="zh-TW" sz="3300" b="0" i="0" u="none" strike="noStrike" cap="none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Calibri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596376" y="1461653"/>
            <a:ext cx="788669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lvl="0" indent="-171450">
              <a:lnSpc>
                <a:spcPct val="90000"/>
              </a:lnSpc>
              <a:buClr>
                <a:schemeClr val="dk1"/>
              </a:buClr>
              <a:buSzPct val="100000"/>
            </a:pP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網路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社群傳播訊息的速度往往是最快速的，本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系統期許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藉由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網路 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77800" lvl="0" indent="-171450">
              <a:lnSpc>
                <a:spcPct val="90000"/>
              </a:lnSpc>
              <a:buClr>
                <a:schemeClr val="dk1"/>
              </a:buClr>
              <a:buSzPct val="100000"/>
            </a:pP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社群</a:t>
            </a:r>
            <a:r>
              <a:rPr lang="zh-TW" altLang="en-US" sz="2000" dirty="0" smtClean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  <a:sym typeface="Calibri"/>
              </a:rPr>
              <a:t>的</a:t>
            </a:r>
            <a:r>
              <a:rPr lang="zh-TW" altLang="en-US" sz="20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  <a:sym typeface="Calibri"/>
              </a:rPr>
              <a:t>優勢，來提供最即時的交通</a:t>
            </a:r>
            <a:r>
              <a:rPr lang="zh-TW" altLang="en-US" sz="2000" dirty="0" smtClean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  <a:sym typeface="Calibri"/>
              </a:rPr>
              <a:t>資訊</a:t>
            </a:r>
            <a:r>
              <a:rPr lang="zh-TW" altLang="en-US" sz="20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  <a:sym typeface="Calibri"/>
              </a:rPr>
              <a:t>，</a:t>
            </a:r>
            <a:r>
              <a:rPr lang="zh-TW" altLang="en-US" sz="2000" dirty="0" smtClean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  <a:sym typeface="Calibri"/>
              </a:rPr>
              <a:t>只要用戶數</a:t>
            </a:r>
            <a:r>
              <a:rPr lang="zh-TW" altLang="en-US" sz="20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  <a:sym typeface="Calibri"/>
              </a:rPr>
              <a:t>達到一定的數量</a:t>
            </a:r>
            <a:r>
              <a:rPr lang="zh-TW" altLang="en-US" sz="2000" dirty="0" smtClean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  <a:sym typeface="Calibri"/>
              </a:rPr>
              <a:t>，</a:t>
            </a:r>
            <a:endParaRPr lang="en-US" altLang="zh-TW" sz="2000" dirty="0" smtClean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Calibri"/>
              <a:sym typeface="Calibri"/>
            </a:endParaRPr>
          </a:p>
          <a:p>
            <a:pPr marL="177800" lvl="0" indent="-171450">
              <a:lnSpc>
                <a:spcPct val="90000"/>
              </a:lnSpc>
              <a:buClr>
                <a:schemeClr val="dk1"/>
              </a:buClr>
              <a:buSzPct val="100000"/>
            </a:pP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本系統便可提供比現有傳統的交通資訊來源更加精確、更加即時資訊，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77800" lvl="0" indent="-171450">
              <a:lnSpc>
                <a:spcPct val="90000"/>
              </a:lnSpc>
              <a:buClr>
                <a:schemeClr val="dk1"/>
              </a:buClr>
              <a:buSzPct val="100000"/>
            </a:pP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此外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本系統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也可作為社交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軟體的工具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77800" lvl="0" indent="-171450">
              <a:lnSpc>
                <a:spcPct val="90000"/>
              </a:lnSpc>
              <a:buClr>
                <a:schemeClr val="dk1"/>
              </a:buClr>
              <a:buSzPct val="100000"/>
            </a:pP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我們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期許未來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用戶數能夠達到一定的數量，善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用更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多數據，實踐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77800" lvl="0" indent="-171450">
              <a:lnSpc>
                <a:spcPct val="90000"/>
              </a:lnSpc>
              <a:buClr>
                <a:schemeClr val="dk1"/>
              </a:buClr>
              <a:buSzPct val="100000"/>
            </a:pP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更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人性化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的功能，以響應現今的時代潮流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大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數據智慧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運算。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sz="2000" dirty="0"/>
          </a:p>
        </p:txBody>
      </p:sp>
      <p:pic>
        <p:nvPicPr>
          <p:cNvPr id="5" name="Picture 2" descr="Screenshot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7" t="9562" r="6329" b="9755"/>
          <a:stretch/>
        </p:blipFill>
        <p:spPr bwMode="auto">
          <a:xfrm>
            <a:off x="7433250" y="48447"/>
            <a:ext cx="1807203" cy="9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zh-TW" sz="33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sp>
        <p:nvSpPr>
          <p:cNvPr id="172" name="Shape 17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177800" marR="0" lvl="0" indent="-17145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3600" b="0" i="0" u="none" strike="noStrike" cap="none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Calibri"/>
              </a:rPr>
              <a:t>The end</a:t>
            </a:r>
          </a:p>
          <a:p>
            <a:pPr marL="177800" marR="0" lvl="0" indent="-17145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zh-TW" altLang="en-US" sz="36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謝謝</a:t>
            </a:r>
            <a:r>
              <a:rPr lang="zh-TW" altLang="en-US" sz="3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聆聽</a:t>
            </a:r>
            <a:endParaRPr sz="3600" b="0" i="0" u="none" strike="noStrike" cap="none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Calibri"/>
            </a:endParaRPr>
          </a:p>
        </p:txBody>
      </p:sp>
      <p:pic>
        <p:nvPicPr>
          <p:cNvPr id="5" name="Picture 2" descr="Screenshot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7" t="9562" r="6329" b="9755"/>
          <a:stretch/>
        </p:blipFill>
        <p:spPr bwMode="auto">
          <a:xfrm>
            <a:off x="7433250" y="48447"/>
            <a:ext cx="1807203" cy="9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781798" y="236359"/>
            <a:ext cx="7886699" cy="994172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zh-TW" sz="3300" b="0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Calibri"/>
              </a:rPr>
              <a:t>專案介紹</a:t>
            </a:r>
          </a:p>
        </p:txBody>
      </p:sp>
      <p:grpSp>
        <p:nvGrpSpPr>
          <p:cNvPr id="11" name="群組 10"/>
          <p:cNvGrpSpPr/>
          <p:nvPr/>
        </p:nvGrpSpPr>
        <p:grpSpPr>
          <a:xfrm>
            <a:off x="784857" y="3129736"/>
            <a:ext cx="7581455" cy="1670642"/>
            <a:chOff x="784857" y="3129736"/>
            <a:chExt cx="7581455" cy="1670642"/>
          </a:xfrm>
        </p:grpSpPr>
        <p:pic>
          <p:nvPicPr>
            <p:cNvPr id="3" name="圖片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4857" y="3181128"/>
              <a:ext cx="1619250" cy="1619250"/>
            </a:xfrm>
            <a:prstGeom prst="rect">
              <a:avLst/>
            </a:prstGeom>
          </p:spPr>
        </p:pic>
        <p:sp>
          <p:nvSpPr>
            <p:cNvPr id="4" name="加號 3"/>
            <p:cNvSpPr/>
            <p:nvPr/>
          </p:nvSpPr>
          <p:spPr>
            <a:xfrm>
              <a:off x="2635628" y="3622158"/>
              <a:ext cx="744279" cy="737190"/>
            </a:xfrm>
            <a:prstGeom prst="mathPl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615027" y="3129736"/>
              <a:ext cx="1670642" cy="1670642"/>
            </a:xfrm>
            <a:prstGeom prst="rect">
              <a:avLst/>
            </a:prstGeom>
          </p:spPr>
        </p:pic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500188" y="3129736"/>
              <a:ext cx="1866124" cy="1670642"/>
            </a:xfrm>
            <a:prstGeom prst="rect">
              <a:avLst/>
            </a:prstGeom>
          </p:spPr>
        </p:pic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606391" y="3681568"/>
              <a:ext cx="573074" cy="566977"/>
            </a:xfrm>
            <a:prstGeom prst="rect">
              <a:avLst/>
            </a:prstGeom>
          </p:spPr>
        </p:pic>
      </p:grpSp>
      <p:sp>
        <p:nvSpPr>
          <p:cNvPr id="10" name="文字方塊 9"/>
          <p:cNvSpPr txBox="1"/>
          <p:nvPr/>
        </p:nvSpPr>
        <p:spPr>
          <a:xfrm>
            <a:off x="658091" y="1283077"/>
            <a:ext cx="7584514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indent="-171450"/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</a:t>
            </a:r>
            <a:r>
              <a:rPr lang="en-US" altLang="zh-TW" sz="20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Cococar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是一個社群地圖，讓人們在地球上任何位置都可以透過直播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、留言，分享自己所在的位置的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路況資訊和交通事件，用最新的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科技使交通系統更完善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 indent="-171450"/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我們相信社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群的力量可以讓這個世界變得更加美好，透過分享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讓我們可以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在家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中即使不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出門也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能一手掌握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世界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的脈動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!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/>
          </a:p>
        </p:txBody>
      </p:sp>
      <p:pic>
        <p:nvPicPr>
          <p:cNvPr id="12" name="Picture 2" descr="Screenshot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7" t="9562" r="6329" b="9755"/>
          <a:stretch/>
        </p:blipFill>
        <p:spPr bwMode="auto">
          <a:xfrm>
            <a:off x="7433250" y="48447"/>
            <a:ext cx="1807203" cy="9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927856" y="281951"/>
            <a:ext cx="7886699" cy="994172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zh-TW" sz="3300" b="0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Calibri"/>
              </a:rPr>
              <a:t>技術簡介</a:t>
            </a:r>
          </a:p>
        </p:txBody>
      </p:sp>
      <p:sp>
        <p:nvSpPr>
          <p:cNvPr id="2" name="文字方塊 1"/>
          <p:cNvSpPr txBox="1"/>
          <p:nvPr/>
        </p:nvSpPr>
        <p:spPr>
          <a:xfrm>
            <a:off x="927856" y="1306993"/>
            <a:ext cx="7288286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350" lvl="0">
              <a:lnSpc>
                <a:spcPct val="90000"/>
              </a:lnSpc>
              <a:buClr>
                <a:schemeClr val="dk1"/>
              </a:buClr>
              <a:buSzPct val="100000"/>
            </a:pPr>
            <a:r>
              <a:rPr lang="en-US" altLang="zh-TW" sz="2000" dirty="0" err="1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  <a:sym typeface="Calibri"/>
              </a:rPr>
              <a:t>Cococar</a:t>
            </a:r>
            <a:r>
              <a:rPr lang="zh-TW" altLang="en-US" sz="20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  <a:sym typeface="Calibri"/>
              </a:rPr>
              <a:t>是整合前端與後端技術，前端實作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Android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App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與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網頁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App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6350" lvl="0">
              <a:lnSpc>
                <a:spcPct val="90000"/>
              </a:lnSpc>
              <a:buClr>
                <a:schemeClr val="dk1"/>
              </a:buClr>
              <a:buSzPct val="100000"/>
            </a:pPr>
            <a:r>
              <a:rPr lang="zh-TW" altLang="en-US" sz="2000" b="1" dirty="0" smtClean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  <a:sym typeface="Calibri"/>
              </a:rPr>
              <a:t>前</a:t>
            </a:r>
            <a:r>
              <a:rPr lang="zh-TW" altLang="en-US" sz="2000" b="1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  <a:sym typeface="Calibri"/>
              </a:rPr>
              <a:t>端 </a:t>
            </a:r>
            <a:r>
              <a:rPr lang="en-US" altLang="zh-TW" sz="2000" b="1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  <a:sym typeface="Calibri"/>
              </a:rPr>
              <a:t>:</a:t>
            </a:r>
            <a:r>
              <a:rPr lang="zh-TW" altLang="en-US" sz="2000" b="1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  <a:sym typeface="Calibri"/>
              </a:rPr>
              <a:t> </a:t>
            </a:r>
            <a:endParaRPr lang="en-US" altLang="zh-TW" sz="2000" b="1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Calibri"/>
              <a:sym typeface="Calibri"/>
            </a:endParaRPr>
          </a:p>
          <a:p>
            <a:pPr marL="520700" lvl="0" indent="-514350">
              <a:lnSpc>
                <a:spcPct val="90000"/>
              </a:lnSpc>
              <a:buClr>
                <a:schemeClr val="dk1"/>
              </a:buClr>
              <a:buSzPct val="100000"/>
              <a:buAutoNum type="arabicParenBoth"/>
            </a:pP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Android OS</a:t>
            </a:r>
          </a:p>
          <a:p>
            <a:pPr marL="520700" lvl="0" indent="-514350">
              <a:lnSpc>
                <a:spcPct val="90000"/>
              </a:lnSpc>
              <a:buClr>
                <a:schemeClr val="dk1"/>
              </a:buClr>
              <a:buSzPct val="100000"/>
              <a:buAutoNum type="arabicParenBoth"/>
            </a:pP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Django Web Framework</a:t>
            </a:r>
          </a:p>
          <a:p>
            <a:pPr marL="6350" lvl="0">
              <a:lnSpc>
                <a:spcPct val="90000"/>
              </a:lnSpc>
              <a:buClr>
                <a:schemeClr val="dk1"/>
              </a:buClr>
              <a:buSzPct val="100000"/>
            </a:pP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後端 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20700" lvl="0" indent="-514350">
              <a:lnSpc>
                <a:spcPct val="90000"/>
              </a:lnSpc>
              <a:buClr>
                <a:schemeClr val="dk1"/>
              </a:buClr>
              <a:buSzPct val="100000"/>
              <a:buAutoNum type="arabicParenBoth"/>
            </a:pP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nginx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，提供直播和網頁架設伺服器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20700" lvl="0" indent="-514350">
              <a:lnSpc>
                <a:spcPct val="90000"/>
              </a:lnSpc>
              <a:buClr>
                <a:schemeClr val="dk1"/>
              </a:buClr>
              <a:buSzPct val="100000"/>
              <a:buAutoNum type="arabicParenBoth"/>
            </a:pP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SQLite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，用於</a:t>
            </a:r>
            <a:r>
              <a:rPr lang="zh-TW" altLang="en-US" sz="20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  <a:sym typeface="Calibri"/>
              </a:rPr>
              <a:t>資料庫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，並透過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Python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實作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演算法</a:t>
            </a:r>
            <a:endParaRPr lang="zh-TW" altLang="en-US" sz="2000" dirty="0" smtClean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Calibri"/>
              <a:sym typeface="Calibri"/>
            </a:endParaRPr>
          </a:p>
          <a:p>
            <a:endParaRPr lang="zh-TW" altLang="en-US" dirty="0"/>
          </a:p>
        </p:txBody>
      </p:sp>
      <p:pic>
        <p:nvPicPr>
          <p:cNvPr id="6" name="Picture 2" descr="Screenshot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7" t="9562" r="6329" b="9755"/>
          <a:stretch/>
        </p:blipFill>
        <p:spPr bwMode="auto">
          <a:xfrm>
            <a:off x="7433250" y="48447"/>
            <a:ext cx="1807203" cy="9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zh-TW" sz="3300" b="0" i="0" u="none" strike="noStrike" cap="none" dirty="0" smtClean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  <a:sym typeface="Calibri"/>
              </a:rPr>
              <a:t>系統架構</a:t>
            </a:r>
            <a:endParaRPr lang="zh-TW" sz="3300" b="0" i="0" u="none" strike="noStrike" cap="none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Calibri"/>
              <a:sym typeface="Calibri"/>
            </a:endParaRPr>
          </a:p>
        </p:txBody>
      </p:sp>
      <p:sp>
        <p:nvSpPr>
          <p:cNvPr id="148" name="Shape 148"/>
          <p:cNvSpPr txBox="1">
            <a:spLocks noGrp="1"/>
          </p:cNvSpPr>
          <p:nvPr>
            <p:ph idx="1"/>
          </p:nvPr>
        </p:nvSpPr>
        <p:spPr>
          <a:xfrm>
            <a:off x="629144" y="1369218"/>
            <a:ext cx="3761635" cy="3263503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lvl="0" indent="-171450">
              <a:spcBef>
                <a:spcPts val="0"/>
              </a:spcBef>
              <a:buNone/>
            </a:pPr>
            <a:r>
              <a:rPr lang="zh-TW" altLang="en-US" sz="2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系統軟硬體</a:t>
            </a:r>
            <a:r>
              <a:rPr lang="zh-TW" altLang="en-US" sz="20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架構</a:t>
            </a:r>
            <a:r>
              <a:rPr lang="en-US" altLang="zh-TW" sz="20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pPr marL="463550" lvl="0" indent="-4572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TW" altLang="en-US" sz="20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智慧型</a:t>
            </a:r>
            <a:r>
              <a:rPr lang="zh-TW" altLang="en-US" sz="2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動裝置 </a:t>
            </a:r>
            <a:r>
              <a:rPr lang="en-US" altLang="zh-TW" sz="20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Android </a:t>
            </a:r>
            <a:r>
              <a:rPr lang="zh-TW" altLang="en-US" sz="20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系統  </a:t>
            </a:r>
            <a:endParaRPr lang="en-US" altLang="zh-TW" sz="2000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63550" indent="-4572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TW" altLang="en-US" sz="2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伺服器，內含資料庫以及直播系統 </a:t>
            </a:r>
            <a:r>
              <a:rPr lang="en-US" altLang="zh-TW" sz="20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server</a:t>
            </a:r>
            <a:endParaRPr lang="en-US" altLang="zh-TW" sz="20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63550" lvl="0" indent="-4572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TW" altLang="en-US" sz="20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網頁</a:t>
            </a:r>
            <a:endParaRPr lang="en-US" altLang="zh-TW" sz="20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 indent="-171450">
              <a:spcBef>
                <a:spcPts val="0"/>
              </a:spcBef>
              <a:buNone/>
            </a:pPr>
            <a:endParaRPr sz="2000" b="0" i="0" u="none" strike="noStrike" cap="none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Calibri"/>
              <a:sym typeface="Calibri"/>
            </a:endParaRPr>
          </a:p>
        </p:txBody>
      </p:sp>
      <p:grpSp>
        <p:nvGrpSpPr>
          <p:cNvPr id="6" name="群組 5"/>
          <p:cNvGrpSpPr>
            <a:grpSpLocks noChangeAspect="1"/>
          </p:cNvGrpSpPr>
          <p:nvPr/>
        </p:nvGrpSpPr>
        <p:grpSpPr>
          <a:xfrm>
            <a:off x="4390779" y="1369218"/>
            <a:ext cx="4349809" cy="3636818"/>
            <a:chOff x="2748565" y="2722154"/>
            <a:chExt cx="15291793" cy="12628185"/>
          </a:xfrm>
        </p:grpSpPr>
        <p:sp>
          <p:nvSpPr>
            <p:cNvPr id="7" name="圓角矩形 6"/>
            <p:cNvSpPr/>
            <p:nvPr/>
          </p:nvSpPr>
          <p:spPr>
            <a:xfrm>
              <a:off x="8127999" y="2929366"/>
              <a:ext cx="4064000" cy="1902984"/>
            </a:xfrm>
            <a:prstGeom prst="roundRect">
              <a:avLst/>
            </a:prstGeom>
            <a:blipFill>
              <a:blip r:embed="rId3"/>
              <a:stretch>
                <a:fillRect/>
              </a:stretch>
            </a:blip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圓角矩形 7"/>
            <p:cNvSpPr>
              <a:spLocks noChangeAspect="1"/>
            </p:cNvSpPr>
            <p:nvPr/>
          </p:nvSpPr>
          <p:spPr>
            <a:xfrm>
              <a:off x="13267037" y="2929366"/>
              <a:ext cx="4064001" cy="1902984"/>
            </a:xfrm>
            <a:prstGeom prst="roundRect">
              <a:avLst/>
            </a:prstGeom>
            <a:blipFill>
              <a:blip r:embed="rId4"/>
              <a:stretch>
                <a:fillRect/>
              </a:stretch>
            </a:blip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圓角矩形 8"/>
            <p:cNvSpPr/>
            <p:nvPr/>
          </p:nvSpPr>
          <p:spPr>
            <a:xfrm>
              <a:off x="7626863" y="7033784"/>
              <a:ext cx="5066271" cy="1902984"/>
            </a:xfrm>
            <a:prstGeom prst="roundRect">
              <a:avLst/>
            </a:prstGeom>
            <a:blipFill>
              <a:blip r:embed="rId5"/>
              <a:stretch>
                <a:fillRect/>
              </a:stretch>
            </a:blip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圓角矩形 9"/>
            <p:cNvSpPr/>
            <p:nvPr/>
          </p:nvSpPr>
          <p:spPr>
            <a:xfrm>
              <a:off x="3061729" y="12821995"/>
              <a:ext cx="5066271" cy="1902984"/>
            </a:xfrm>
            <a:prstGeom prst="roundRect">
              <a:avLst/>
            </a:prstGeom>
            <a:blipFill>
              <a:blip r:embed="rId6"/>
              <a:stretch>
                <a:fillRect/>
              </a:stretch>
            </a:blip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11" name="群組 10"/>
            <p:cNvGrpSpPr/>
            <p:nvPr/>
          </p:nvGrpSpPr>
          <p:grpSpPr>
            <a:xfrm>
              <a:off x="12192000" y="12821997"/>
              <a:ext cx="5066271" cy="1902984"/>
              <a:chOff x="13456508" y="8738973"/>
              <a:chExt cx="5066271" cy="1902984"/>
            </a:xfrm>
          </p:grpSpPr>
          <p:pic>
            <p:nvPicPr>
              <p:cNvPr id="19" name="Picture 4" descr="「user icon」的圖片搜尋結果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779479" y="9046862"/>
                <a:ext cx="1287205" cy="128720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0" name="圓角矩形 19"/>
              <p:cNvSpPr/>
              <p:nvPr/>
            </p:nvSpPr>
            <p:spPr>
              <a:xfrm>
                <a:off x="13456508" y="8738973"/>
                <a:ext cx="5066271" cy="1902984"/>
              </a:xfrm>
              <a:prstGeom prst="roundRect">
                <a:avLst/>
              </a:prstGeom>
              <a:noFill/>
              <a:ln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1" name="文字方塊 20"/>
              <p:cNvSpPr txBox="1"/>
              <p:nvPr/>
            </p:nvSpPr>
            <p:spPr>
              <a:xfrm>
                <a:off x="15290801" y="9090298"/>
                <a:ext cx="2545490" cy="11755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600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USER</a:t>
                </a:r>
                <a:endParaRPr lang="zh-TW" altLang="en-US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cxnSp>
          <p:nvCxnSpPr>
            <p:cNvPr id="12" name="直線接點 11"/>
            <p:cNvCxnSpPr>
              <a:stCxn id="10" idx="3"/>
              <a:endCxn id="20" idx="1"/>
            </p:cNvCxnSpPr>
            <p:nvPr/>
          </p:nvCxnSpPr>
          <p:spPr>
            <a:xfrm>
              <a:off x="8128000" y="13773487"/>
              <a:ext cx="4064000" cy="2"/>
            </a:xfrm>
            <a:prstGeom prst="line">
              <a:avLst/>
            </a:prstGeom>
            <a:ln w="762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 12"/>
            <p:cNvCxnSpPr>
              <a:endCxn id="20" idx="0"/>
            </p:cNvCxnSpPr>
            <p:nvPr/>
          </p:nvCxnSpPr>
          <p:spPr>
            <a:xfrm>
              <a:off x="11941432" y="8936768"/>
              <a:ext cx="2783704" cy="3885229"/>
            </a:xfrm>
            <a:prstGeom prst="line">
              <a:avLst/>
            </a:prstGeom>
            <a:ln w="762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/>
            <p:cNvCxnSpPr>
              <a:stCxn id="10" idx="0"/>
            </p:cNvCxnSpPr>
            <p:nvPr/>
          </p:nvCxnSpPr>
          <p:spPr>
            <a:xfrm flipV="1">
              <a:off x="5594865" y="8936768"/>
              <a:ext cx="2783703" cy="3885227"/>
            </a:xfrm>
            <a:prstGeom prst="line">
              <a:avLst/>
            </a:prstGeom>
            <a:ln w="762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 14"/>
            <p:cNvCxnSpPr>
              <a:stCxn id="9" idx="0"/>
              <a:endCxn id="7" idx="2"/>
            </p:cNvCxnSpPr>
            <p:nvPr/>
          </p:nvCxnSpPr>
          <p:spPr>
            <a:xfrm flipV="1">
              <a:off x="10159999" y="4832350"/>
              <a:ext cx="0" cy="2201434"/>
            </a:xfrm>
            <a:prstGeom prst="line">
              <a:avLst/>
            </a:prstGeom>
            <a:ln w="762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/>
            <p:cNvCxnSpPr>
              <a:stCxn id="8" idx="1"/>
              <a:endCxn id="7" idx="3"/>
            </p:cNvCxnSpPr>
            <p:nvPr/>
          </p:nvCxnSpPr>
          <p:spPr>
            <a:xfrm flipH="1">
              <a:off x="12191999" y="3880858"/>
              <a:ext cx="1075039" cy="0"/>
            </a:xfrm>
            <a:prstGeom prst="line">
              <a:avLst/>
            </a:prstGeom>
            <a:ln w="762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文字方塊 16"/>
            <p:cNvSpPr txBox="1"/>
            <p:nvPr/>
          </p:nvSpPr>
          <p:spPr>
            <a:xfrm>
              <a:off x="2748565" y="2826994"/>
              <a:ext cx="3407589" cy="16030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HTTP</a:t>
              </a:r>
              <a:endPara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2748565" y="2722154"/>
              <a:ext cx="15291793" cy="12628185"/>
            </a:xfrm>
            <a:prstGeom prst="rect">
              <a:avLst/>
            </a:prstGeom>
            <a:noFill/>
            <a:ln w="762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24" name="Picture 2" descr="Screenshot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7" t="9562" r="6329" b="9755"/>
          <a:stretch/>
        </p:blipFill>
        <p:spPr bwMode="auto">
          <a:xfrm>
            <a:off x="7433250" y="48447"/>
            <a:ext cx="1807203" cy="9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系統架構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4" name="群組 3"/>
          <p:cNvGrpSpPr/>
          <p:nvPr/>
        </p:nvGrpSpPr>
        <p:grpSpPr>
          <a:xfrm>
            <a:off x="2526220" y="1369218"/>
            <a:ext cx="4091558" cy="2778542"/>
            <a:chOff x="12363408" y="20906484"/>
            <a:chExt cx="7893159" cy="5360177"/>
          </a:xfrm>
        </p:grpSpPr>
        <p:sp>
          <p:nvSpPr>
            <p:cNvPr id="5" name="圓角矩形 4"/>
            <p:cNvSpPr/>
            <p:nvPr/>
          </p:nvSpPr>
          <p:spPr>
            <a:xfrm>
              <a:off x="14541030" y="21672801"/>
              <a:ext cx="2301704" cy="864562"/>
            </a:xfrm>
            <a:prstGeom prst="roundRect">
              <a:avLst/>
            </a:prstGeom>
            <a:blipFill>
              <a:blip r:embed="rId2"/>
              <a:stretch>
                <a:fillRect/>
              </a:stretch>
            </a:blip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圓角矩形 5"/>
            <p:cNvSpPr/>
            <p:nvPr/>
          </p:nvSpPr>
          <p:spPr>
            <a:xfrm>
              <a:off x="12523404" y="24629147"/>
              <a:ext cx="2301704" cy="864562"/>
            </a:xfrm>
            <a:prstGeom prst="roundRect">
              <a:avLst/>
            </a:prstGeom>
            <a:blipFill>
              <a:blip r:embed="rId3"/>
              <a:stretch>
                <a:fillRect/>
              </a:stretch>
            </a:blip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文字方塊 6"/>
            <p:cNvSpPr txBox="1"/>
            <p:nvPr/>
          </p:nvSpPr>
          <p:spPr>
            <a:xfrm>
              <a:off x="12601880" y="20906484"/>
              <a:ext cx="2063254" cy="8906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RTMP</a:t>
              </a:r>
              <a:endPara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2363408" y="20906484"/>
              <a:ext cx="7893159" cy="5360177"/>
            </a:xfrm>
            <a:prstGeom prst="rect">
              <a:avLst/>
            </a:prstGeom>
            <a:noFill/>
            <a:ln w="762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9" name="群組 8"/>
            <p:cNvGrpSpPr/>
            <p:nvPr/>
          </p:nvGrpSpPr>
          <p:grpSpPr>
            <a:xfrm>
              <a:off x="16361960" y="24629709"/>
              <a:ext cx="2498400" cy="864000"/>
              <a:chOff x="13325056" y="10217426"/>
              <a:chExt cx="2498400" cy="864000"/>
            </a:xfrm>
          </p:grpSpPr>
          <p:sp>
            <p:nvSpPr>
              <p:cNvPr id="17" name="圓角矩形 16"/>
              <p:cNvSpPr/>
              <p:nvPr/>
            </p:nvSpPr>
            <p:spPr>
              <a:xfrm>
                <a:off x="13325056" y="10217426"/>
                <a:ext cx="2498400" cy="864000"/>
              </a:xfrm>
              <a:prstGeom prst="roundRect">
                <a:avLst/>
              </a:prstGeom>
              <a:solidFill>
                <a:srgbClr val="0A2F20"/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8" name="圓角矩形 17"/>
              <p:cNvSpPr/>
              <p:nvPr/>
            </p:nvSpPr>
            <p:spPr>
              <a:xfrm>
                <a:off x="13674256" y="10253426"/>
                <a:ext cx="1800000" cy="79200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cxnSp>
          <p:nvCxnSpPr>
            <p:cNvPr id="10" name="直線單箭頭接點 9"/>
            <p:cNvCxnSpPr>
              <a:endCxn id="17" idx="0"/>
            </p:cNvCxnSpPr>
            <p:nvPr/>
          </p:nvCxnSpPr>
          <p:spPr>
            <a:xfrm>
              <a:off x="16361961" y="22537363"/>
              <a:ext cx="1249199" cy="2092346"/>
            </a:xfrm>
            <a:prstGeom prst="straightConnector1">
              <a:avLst/>
            </a:prstGeom>
            <a:ln w="7620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單箭頭接點 10"/>
            <p:cNvCxnSpPr>
              <a:endCxn id="6" idx="0"/>
            </p:cNvCxnSpPr>
            <p:nvPr/>
          </p:nvCxnSpPr>
          <p:spPr>
            <a:xfrm flipH="1">
              <a:off x="13674256" y="22551428"/>
              <a:ext cx="1277275" cy="2077719"/>
            </a:xfrm>
            <a:prstGeom prst="straightConnector1">
              <a:avLst/>
            </a:prstGeom>
            <a:ln w="76200">
              <a:solidFill>
                <a:schemeClr val="accent1">
                  <a:lumMod val="5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群組 11"/>
            <p:cNvGrpSpPr/>
            <p:nvPr/>
          </p:nvGrpSpPr>
          <p:grpSpPr>
            <a:xfrm>
              <a:off x="17682935" y="21580538"/>
              <a:ext cx="2419755" cy="1128108"/>
              <a:chOff x="5611729" y="22072658"/>
              <a:chExt cx="2419755" cy="1128108"/>
            </a:xfrm>
          </p:grpSpPr>
          <p:sp>
            <p:nvSpPr>
              <p:cNvPr id="14" name="圓角矩形 13"/>
              <p:cNvSpPr/>
              <p:nvPr/>
            </p:nvSpPr>
            <p:spPr>
              <a:xfrm>
                <a:off x="5638302" y="22178986"/>
                <a:ext cx="2301704" cy="864562"/>
              </a:xfrm>
              <a:prstGeom prst="roundRect">
                <a:avLst/>
              </a:prstGeom>
              <a:noFill/>
              <a:ln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pic>
            <p:nvPicPr>
              <p:cNvPr id="15" name="Picture 8" descr="「linux」的圖片搜尋結果"/>
              <p:cNvPicPr>
                <a:picLocks noChangeAspect="1" noChangeArrowheads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8019"/>
              <a:stretch/>
            </p:blipFill>
            <p:spPr bwMode="auto">
              <a:xfrm>
                <a:off x="5611729" y="22225974"/>
                <a:ext cx="587980" cy="69335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6" name="文字方塊 15"/>
              <p:cNvSpPr txBox="1"/>
              <p:nvPr/>
            </p:nvSpPr>
            <p:spPr>
              <a:xfrm>
                <a:off x="6014617" y="22072658"/>
                <a:ext cx="2016867" cy="11281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600" b="1" dirty="0" smtClean="0">
                    <a:latin typeface="Goudy Old Style" panose="02020502050305020303" pitchFamily="18" charset="0"/>
                    <a:ea typeface="NSimSun" panose="02010609030101010101" pitchFamily="49" charset="-122"/>
                  </a:rPr>
                  <a:t>Linux </a:t>
                </a:r>
              </a:p>
              <a:p>
                <a:pPr algn="ctr"/>
                <a:r>
                  <a:rPr lang="en-US" altLang="zh-TW" sz="1600" b="1" dirty="0" smtClean="0">
                    <a:latin typeface="Goudy Old Style" panose="02020502050305020303" pitchFamily="18" charset="0"/>
                    <a:ea typeface="NSimSun" panose="02010609030101010101" pitchFamily="49" charset="-122"/>
                  </a:rPr>
                  <a:t>file system</a:t>
                </a:r>
                <a:endParaRPr lang="zh-TW" altLang="en-US" sz="1600" b="1" dirty="0">
                  <a:latin typeface="Goudy Old Style" panose="02020502050305020303" pitchFamily="18" charset="0"/>
                  <a:ea typeface="NSimSun" panose="02010609030101010101" pitchFamily="49" charset="-122"/>
                </a:endParaRPr>
              </a:p>
            </p:txBody>
          </p:sp>
        </p:grpSp>
        <p:cxnSp>
          <p:nvCxnSpPr>
            <p:cNvPr id="13" name="直線接點 12"/>
            <p:cNvCxnSpPr>
              <a:stCxn id="5" idx="3"/>
              <a:endCxn id="14" idx="1"/>
            </p:cNvCxnSpPr>
            <p:nvPr/>
          </p:nvCxnSpPr>
          <p:spPr>
            <a:xfrm>
              <a:off x="16842734" y="22105082"/>
              <a:ext cx="866774" cy="14065"/>
            </a:xfrm>
            <a:prstGeom prst="line">
              <a:avLst/>
            </a:prstGeom>
            <a:ln w="762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" name="Picture 2" descr="Screenshot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7" t="9562" r="6329" b="9755"/>
          <a:stretch/>
        </p:blipFill>
        <p:spPr bwMode="auto">
          <a:xfrm>
            <a:off x="7433250" y="48447"/>
            <a:ext cx="1807203" cy="9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2876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zh-TW" altLang="en-US" sz="3300" b="0" i="0" u="none" strike="noStrike" cap="none" dirty="0" smtClean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  <a:sym typeface="Calibri"/>
              </a:rPr>
              <a:t>介面操作</a:t>
            </a:r>
            <a:r>
              <a:rPr lang="en-US" altLang="zh-TW" sz="3300" b="0" i="0" u="none" strike="noStrike" cap="none" dirty="0" smtClean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  <a:sym typeface="Calibri"/>
              </a:rPr>
              <a:t>(</a:t>
            </a:r>
            <a:r>
              <a:rPr lang="zh-TW" altLang="en-US" sz="3300" b="0" i="0" u="none" strike="noStrike" cap="none" dirty="0" smtClean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  <a:sym typeface="Calibri"/>
              </a:rPr>
              <a:t>總覽</a:t>
            </a:r>
            <a:r>
              <a:rPr lang="en-US" altLang="zh-TW" sz="3300" b="0" i="0" u="none" strike="noStrike" cap="none" dirty="0" smtClean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  <a:sym typeface="Calibri"/>
              </a:rPr>
              <a:t>)</a:t>
            </a:r>
            <a:endParaRPr lang="zh-TW" sz="3300" b="0" i="0" u="none" strike="noStrike" cap="none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Calibri"/>
              <a:sym typeface="Calibri"/>
            </a:endParaRPr>
          </a:p>
        </p:txBody>
      </p:sp>
      <p:pic>
        <p:nvPicPr>
          <p:cNvPr id="4" name="image09.jpg" descr="5952875638937.jpg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1860617" y="1227349"/>
            <a:ext cx="1945005" cy="3456000"/>
          </a:xfrm>
          <a:prstGeom prst="rect">
            <a:avLst/>
          </a:prstGeom>
          <a:ln/>
        </p:spPr>
      </p:pic>
      <p:pic>
        <p:nvPicPr>
          <p:cNvPr id="5" name="image08.jpg" descr="5952888825127.jpg"/>
          <p:cNvPicPr/>
          <p:nvPr/>
        </p:nvPicPr>
        <p:blipFill>
          <a:blip r:embed="rId4"/>
          <a:srcRect b="7122"/>
          <a:stretch>
            <a:fillRect/>
          </a:stretch>
        </p:blipFill>
        <p:spPr>
          <a:xfrm>
            <a:off x="5037589" y="1227349"/>
            <a:ext cx="1944000" cy="3456000"/>
          </a:xfrm>
          <a:prstGeom prst="rect">
            <a:avLst/>
          </a:prstGeom>
          <a:ln/>
        </p:spPr>
      </p:pic>
      <p:sp>
        <p:nvSpPr>
          <p:cNvPr id="6" name="文字方塊 5"/>
          <p:cNvSpPr txBox="1"/>
          <p:nvPr/>
        </p:nvSpPr>
        <p:spPr>
          <a:xfrm>
            <a:off x="2210914" y="4719747"/>
            <a:ext cx="12444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登入畫面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5387384" y="4719747"/>
            <a:ext cx="12444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地圖</a:t>
            </a:r>
          </a:p>
        </p:txBody>
      </p:sp>
      <p:pic>
        <p:nvPicPr>
          <p:cNvPr id="9" name="Picture 2" descr="Screenshot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7" t="9562" r="6329" b="9755"/>
          <a:stretch/>
        </p:blipFill>
        <p:spPr bwMode="auto">
          <a:xfrm>
            <a:off x="7433250" y="48447"/>
            <a:ext cx="1807203" cy="9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zh-TW" sz="3300" b="0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Calibri"/>
              </a:rPr>
              <a:t>介面</a:t>
            </a:r>
            <a:r>
              <a:rPr lang="zh-TW" sz="3300" b="0" i="0" u="none" strike="noStrike" cap="none" dirty="0" smtClean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Calibri"/>
              </a:rPr>
              <a:t>操作</a:t>
            </a:r>
            <a:r>
              <a:rPr lang="en-US" altLang="zh-TW" sz="3300" b="0" i="0" u="none" strike="noStrike" cap="none" dirty="0" smtClean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Calibri"/>
              </a:rPr>
              <a:t>(Android)</a:t>
            </a:r>
            <a:endParaRPr lang="zh-TW" sz="3300" b="0" i="0" u="none" strike="noStrike" cap="none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Calibri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5771774" y="4803407"/>
            <a:ext cx="12444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留言板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665291" y="4803408"/>
            <a:ext cx="12444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導航系統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" name="圖片 6" descr="https://scontent-tpe1-1.xx.fbcdn.net/v/t34.0-12/18051711_1678789105471574_370846371_n.jpg?oh=f9d08bcd8f2857505ba1234147a94ca4&amp;oe=58FB0AD2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51" r="2087" b="7499"/>
          <a:stretch/>
        </p:blipFill>
        <p:spPr bwMode="auto">
          <a:xfrm>
            <a:off x="1194793" y="1312877"/>
            <a:ext cx="2185404" cy="34560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grpSp>
        <p:nvGrpSpPr>
          <p:cNvPr id="5" name="群組 4"/>
          <p:cNvGrpSpPr/>
          <p:nvPr/>
        </p:nvGrpSpPr>
        <p:grpSpPr>
          <a:xfrm>
            <a:off x="5385979" y="1312877"/>
            <a:ext cx="2016000" cy="3456000"/>
            <a:chOff x="5385980" y="1081590"/>
            <a:chExt cx="2016000" cy="3456000"/>
          </a:xfrm>
        </p:grpSpPr>
        <p:pic>
          <p:nvPicPr>
            <p:cNvPr id="9" name="圖片 8" descr="https://scontent-tpe1-1.xx.fbcdn.net/v/t34.0-12/18051639_1678142732202878_234019924_n.jpg?oh=f96218cf1cd04f408a130e5d9c666804&amp;oe=58FA8177"/>
            <p:cNvPicPr/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85980" y="1081590"/>
              <a:ext cx="2016000" cy="3456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" name="矩形 3"/>
            <p:cNvSpPr/>
            <p:nvPr/>
          </p:nvSpPr>
          <p:spPr>
            <a:xfrm>
              <a:off x="6118216" y="2639230"/>
              <a:ext cx="399883" cy="1172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700" dirty="0" smtClean="0">
                  <a:solidFill>
                    <a:schemeClr val="tx1"/>
                  </a:solidFill>
                </a:rPr>
                <a:t>Alice</a:t>
              </a:r>
              <a:endParaRPr lang="zh-TW" altLang="en-US" sz="7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11" name="Picture 2" descr="Screenshot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7" t="9562" r="6329" b="9755"/>
          <a:stretch/>
        </p:blipFill>
        <p:spPr bwMode="auto">
          <a:xfrm>
            <a:off x="7433250" y="48447"/>
            <a:ext cx="1807203" cy="9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zh-TW" sz="3300" b="0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Calibri"/>
              </a:rPr>
              <a:t>介面</a:t>
            </a:r>
            <a:r>
              <a:rPr lang="zh-TW" sz="3300" b="0" i="0" u="none" strike="noStrike" cap="none" dirty="0" smtClean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Calibri"/>
              </a:rPr>
              <a:t>操作</a:t>
            </a:r>
            <a:r>
              <a:rPr lang="en-US" altLang="zh-TW" sz="3300" b="0" i="0" u="none" strike="noStrike" cap="none" dirty="0" smtClean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Calibri"/>
              </a:rPr>
              <a:t>(Android)</a:t>
            </a:r>
            <a:endParaRPr lang="zh-TW" sz="3300" b="0" i="0" u="none" strike="noStrike" cap="none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Calibri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5746720" y="4817929"/>
            <a:ext cx="12444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直播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觀看者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612933" y="4817929"/>
            <a:ext cx="12444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直播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直播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者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" name="圖片 6" descr="https://scontent-tpe1-1.xx.fbcdn.net/v/t34.0-12/18034973_1678010525549432_30474019_n.png?oh=1f8ed187566274ee3fdebf9b5c8c5b7e&amp;oe=58FA8619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86" r="3557" b="7604"/>
          <a:stretch/>
        </p:blipFill>
        <p:spPr bwMode="auto">
          <a:xfrm>
            <a:off x="1227138" y="1361929"/>
            <a:ext cx="2016000" cy="34560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圖片 8" descr="https://scontent-tpe1-1.xx.fbcdn.net/v/t34.0-12/18009611_1477756838910172_2073995602_n.jpg?oh=41e87783ebc67367b9100f7ee6bed843&amp;oe=58F989D1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91" b="982"/>
          <a:stretch/>
        </p:blipFill>
        <p:spPr bwMode="auto">
          <a:xfrm>
            <a:off x="5360925" y="1361929"/>
            <a:ext cx="2016000" cy="34560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1" name="Picture 2" descr="Screenshot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7" t="9562" r="6329" b="9755"/>
          <a:stretch/>
        </p:blipFill>
        <p:spPr bwMode="auto">
          <a:xfrm>
            <a:off x="7433250" y="48447"/>
            <a:ext cx="1807203" cy="9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236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介面操作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(Website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6417988" y="3051868"/>
            <a:ext cx="22688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網站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搜尋紀錄</a:t>
            </a:r>
          </a:p>
        </p:txBody>
      </p:sp>
      <p:pic>
        <p:nvPicPr>
          <p:cNvPr id="8" name="圖片 7" descr="https://scontent-tpe1-1.xx.fbcdn.net/v/t35.0-12/18043119_1678149238868894_1406489839_o.jpg?oh=55a7dfe2cb14d3fc95a3325b13168cac&amp;oe=58F9650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48"/>
          <a:stretch/>
        </p:blipFill>
        <p:spPr bwMode="auto">
          <a:xfrm>
            <a:off x="757742" y="1351757"/>
            <a:ext cx="5730548" cy="37080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Picture 2" descr="Screenshot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7" t="9562" r="6329" b="9755"/>
          <a:stretch/>
        </p:blipFill>
        <p:spPr bwMode="auto">
          <a:xfrm>
            <a:off x="7433250" y="48447"/>
            <a:ext cx="1807203" cy="9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3402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標準デザイン">
  <a:themeElements>
    <a:clrScheme name="標準デザイン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標準デザイン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452</TotalTime>
  <Words>334</Words>
  <Application>Microsoft Office PowerPoint</Application>
  <PresentationFormat>如螢幕大小 (16:9)</PresentationFormat>
  <Paragraphs>48</Paragraphs>
  <Slides>12</Slides>
  <Notes>9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12</vt:i4>
      </vt:variant>
    </vt:vector>
  </HeadingPairs>
  <TitlesOfParts>
    <vt:vector size="14" baseType="lpstr">
      <vt:lpstr>simple-light-2</vt:lpstr>
      <vt:lpstr>標準デザイン</vt:lpstr>
      <vt:lpstr>PowerPoint 簡報</vt:lpstr>
      <vt:lpstr>專案介紹</vt:lpstr>
      <vt:lpstr>技術簡介</vt:lpstr>
      <vt:lpstr>系統架構</vt:lpstr>
      <vt:lpstr>系統架構</vt:lpstr>
      <vt:lpstr>介面操作(總覽)</vt:lpstr>
      <vt:lpstr>介面操作(Android)</vt:lpstr>
      <vt:lpstr>介面操作(Android)</vt:lpstr>
      <vt:lpstr>介面操作(Website )</vt:lpstr>
      <vt:lpstr>介面操作(Website )</vt:lpstr>
      <vt:lpstr>願景                                </vt:lpstr>
      <vt:lpstr>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CocoCar</dc:title>
  <dc:creator>陳怡茜</dc:creator>
  <cp:lastModifiedBy>user</cp:lastModifiedBy>
  <cp:revision>26</cp:revision>
  <cp:lastPrinted>2017-04-28T08:33:16Z</cp:lastPrinted>
  <dcterms:modified xsi:type="dcterms:W3CDTF">2017-04-28T08:34:34Z</dcterms:modified>
</cp:coreProperties>
</file>