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59" r:id="rId4"/>
    <p:sldId id="277" r:id="rId5"/>
    <p:sldId id="278" r:id="rId6"/>
    <p:sldId id="273" r:id="rId7"/>
    <p:sldId id="274" r:id="rId8"/>
    <p:sldId id="280" r:id="rId9"/>
    <p:sldId id="275" r:id="rId10"/>
    <p:sldId id="281" r:id="rId11"/>
    <p:sldId id="276" r:id="rId12"/>
    <p:sldId id="264" r:id="rId13"/>
    <p:sldId id="265" r:id="rId14"/>
    <p:sldId id="272" r:id="rId15"/>
    <p:sldId id="271" r:id="rId16"/>
    <p:sldId id="261" r:id="rId17"/>
    <p:sldId id="267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5DAE-D213-44EF-A746-49CC8F9FBFA5}" type="datetimeFigureOut">
              <a:rPr lang="zh-TW" altLang="en-US" smtClean="0"/>
              <a:pPr/>
              <a:t>2015/1/16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A42C-BCD8-4956-A796-39214F1D4E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組別：第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組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組員：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103503009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王功橋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103503530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沈冠廷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340768"/>
            <a:ext cx="7584128" cy="27084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sz="7200" b="1" cap="none" spc="0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大富翁的自由年代</a:t>
            </a:r>
            <a:endParaRPr lang="en-US" altLang="zh-TW" sz="7200" b="1" dirty="0" smtClean="0">
              <a:ln w="11430"/>
              <a:solidFill>
                <a:schemeClr val="accent6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altLang="zh-TW" sz="4400" b="1" cap="none" spc="0" dirty="0" smtClean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Gungsuh" pitchFamily="18" charset="-127"/>
              <a:ea typeface="Gungsuh" pitchFamily="18" charset="-127"/>
            </a:endParaRPr>
          </a:p>
          <a:p>
            <a:pPr algn="ctr"/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MESSAGEBOX(裁切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218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228184" y="274638"/>
            <a:ext cx="18825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  <a:cs typeface="+mj-cs"/>
              </a:rPr>
              <a:t>流程圖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91680" y="404664"/>
            <a:ext cx="1800200" cy="9361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Start</a:t>
            </a:r>
            <a:endParaRPr lang="zh-TW" altLang="en-US" sz="4000" dirty="0"/>
          </a:p>
        </p:txBody>
      </p:sp>
      <p:sp>
        <p:nvSpPr>
          <p:cNvPr id="11" name="平行四邊形 10"/>
          <p:cNvSpPr/>
          <p:nvPr/>
        </p:nvSpPr>
        <p:spPr>
          <a:xfrm>
            <a:off x="827584" y="1916832"/>
            <a:ext cx="3528392" cy="936104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顯示文字圖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9592" y="3573016"/>
            <a:ext cx="33843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Sound</a:t>
            </a:r>
            <a:endParaRPr lang="zh-TW" altLang="en-US" sz="32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9" name="平行四邊形 28"/>
          <p:cNvSpPr/>
          <p:nvPr/>
        </p:nvSpPr>
        <p:spPr>
          <a:xfrm>
            <a:off x="755576" y="4941168"/>
            <a:ext cx="3672408" cy="576064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顯示規則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2339752" y="6165304"/>
            <a:ext cx="504056" cy="50405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cxnSp>
        <p:nvCxnSpPr>
          <p:cNvPr id="32" name="直線接點 31"/>
          <p:cNvCxnSpPr>
            <a:stCxn id="8" idx="4"/>
            <a:endCxn id="11" idx="0"/>
          </p:cNvCxnSpPr>
          <p:nvPr/>
        </p:nvCxnSpPr>
        <p:spPr>
          <a:xfrm>
            <a:off x="2591780" y="1340768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4"/>
            <a:endCxn id="25" idx="0"/>
          </p:cNvCxnSpPr>
          <p:nvPr/>
        </p:nvCxnSpPr>
        <p:spPr>
          <a:xfrm>
            <a:off x="2591780" y="2852936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5" idx="2"/>
            <a:endCxn id="29" idx="0"/>
          </p:cNvCxnSpPr>
          <p:nvPr/>
        </p:nvCxnSpPr>
        <p:spPr>
          <a:xfrm>
            <a:off x="2591780" y="4221088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0" idx="0"/>
            <a:endCxn id="29" idx="4"/>
          </p:cNvCxnSpPr>
          <p:nvPr/>
        </p:nvCxnSpPr>
        <p:spPr>
          <a:xfrm flipV="1">
            <a:off x="2591780" y="5517232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圖: 接點 5"/>
          <p:cNvSpPr/>
          <p:nvPr/>
        </p:nvSpPr>
        <p:spPr>
          <a:xfrm>
            <a:off x="2339752" y="6165304"/>
            <a:ext cx="504056" cy="50405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11" name="平行四邊形 10"/>
          <p:cNvSpPr/>
          <p:nvPr/>
        </p:nvSpPr>
        <p:spPr>
          <a:xfrm>
            <a:off x="899592" y="1052736"/>
            <a:ext cx="3384376" cy="648072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輸入操作字元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1835696" y="1916832"/>
            <a:ext cx="1512168" cy="792088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20" name="流程圖: 程序 19"/>
          <p:cNvSpPr/>
          <p:nvPr/>
        </p:nvSpPr>
        <p:spPr>
          <a:xfrm>
            <a:off x="899592" y="2924944"/>
            <a:ext cx="3384376" cy="72008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Random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誰先開始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5" name="流程圖: 接點 24"/>
          <p:cNvSpPr/>
          <p:nvPr/>
        </p:nvSpPr>
        <p:spPr>
          <a:xfrm>
            <a:off x="2339752" y="188640"/>
            <a:ext cx="504056" cy="50405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33" name="平行四邊形 32"/>
          <p:cNvSpPr/>
          <p:nvPr/>
        </p:nvSpPr>
        <p:spPr>
          <a:xfrm>
            <a:off x="827584" y="4149080"/>
            <a:ext cx="3528392" cy="504056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顯示結果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4" name="平行四邊形 33"/>
          <p:cNvSpPr/>
          <p:nvPr/>
        </p:nvSpPr>
        <p:spPr>
          <a:xfrm>
            <a:off x="755576" y="5157192"/>
            <a:ext cx="3672408" cy="504056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顯示遊戲介面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36" name="直線接點 35"/>
          <p:cNvCxnSpPr>
            <a:stCxn id="25" idx="4"/>
          </p:cNvCxnSpPr>
          <p:nvPr/>
        </p:nvCxnSpPr>
        <p:spPr>
          <a:xfrm>
            <a:off x="2591780" y="692696"/>
            <a:ext cx="9001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1" idx="4"/>
            <a:endCxn id="16" idx="0"/>
          </p:cNvCxnSpPr>
          <p:nvPr/>
        </p:nvCxnSpPr>
        <p:spPr>
          <a:xfrm>
            <a:off x="2591780" y="1700808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6" idx="2"/>
            <a:endCxn id="20" idx="0"/>
          </p:cNvCxnSpPr>
          <p:nvPr/>
        </p:nvCxnSpPr>
        <p:spPr>
          <a:xfrm>
            <a:off x="2591780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0" idx="2"/>
            <a:endCxn id="33" idx="0"/>
          </p:cNvCxnSpPr>
          <p:nvPr/>
        </p:nvCxnSpPr>
        <p:spPr>
          <a:xfrm>
            <a:off x="2591780" y="364502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33" idx="4"/>
            <a:endCxn id="34" idx="0"/>
          </p:cNvCxnSpPr>
          <p:nvPr/>
        </p:nvCxnSpPr>
        <p:spPr>
          <a:xfrm>
            <a:off x="2591780" y="4653136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34" idx="4"/>
            <a:endCxn id="6" idx="0"/>
          </p:cNvCxnSpPr>
          <p:nvPr/>
        </p:nvCxnSpPr>
        <p:spPr>
          <a:xfrm>
            <a:off x="2591780" y="5661248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2339752" y="188640"/>
            <a:ext cx="504056" cy="50405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8" name="菱形 7"/>
          <p:cNvSpPr/>
          <p:nvPr/>
        </p:nvSpPr>
        <p:spPr>
          <a:xfrm>
            <a:off x="1835696" y="1196752"/>
            <a:ext cx="1512168" cy="576064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R</a:t>
            </a:r>
            <a:endParaRPr lang="zh-TW" altLang="en-US" sz="3600" dirty="0"/>
          </a:p>
        </p:txBody>
      </p:sp>
      <p:sp>
        <p:nvSpPr>
          <p:cNvPr id="9" name="流程圖: 程序 8"/>
          <p:cNvSpPr/>
          <p:nvPr/>
        </p:nvSpPr>
        <p:spPr>
          <a:xfrm>
            <a:off x="611560" y="2420888"/>
            <a:ext cx="3960440" cy="151216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Random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擲骰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結果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+sound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Random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小綠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+sound</a:t>
            </a:r>
          </a:p>
          <a:p>
            <a:pPr algn="ctr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改變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position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平行四邊形 11"/>
          <p:cNvSpPr/>
          <p:nvPr/>
        </p:nvSpPr>
        <p:spPr>
          <a:xfrm>
            <a:off x="179512" y="4581128"/>
            <a:ext cx="5040560" cy="504056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Icons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money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position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9" name="直線接點 18"/>
          <p:cNvCxnSpPr>
            <a:stCxn id="4" idx="4"/>
            <a:endCxn id="8" idx="0"/>
          </p:cNvCxnSpPr>
          <p:nvPr/>
        </p:nvCxnSpPr>
        <p:spPr>
          <a:xfrm>
            <a:off x="2591780" y="692696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2"/>
            <a:endCxn id="9" idx="0"/>
          </p:cNvCxnSpPr>
          <p:nvPr/>
        </p:nvCxnSpPr>
        <p:spPr>
          <a:xfrm>
            <a:off x="2591780" y="1772816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2" idx="0"/>
          </p:cNvCxnSpPr>
          <p:nvPr/>
        </p:nvCxnSpPr>
        <p:spPr>
          <a:xfrm>
            <a:off x="2699792" y="3933056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65" idx="0"/>
          </p:cNvCxnSpPr>
          <p:nvPr/>
        </p:nvCxnSpPr>
        <p:spPr>
          <a:xfrm>
            <a:off x="2735796" y="5157192"/>
            <a:ext cx="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圖: 接點 64"/>
          <p:cNvSpPr/>
          <p:nvPr/>
        </p:nvSpPr>
        <p:spPr>
          <a:xfrm>
            <a:off x="2483768" y="6093296"/>
            <a:ext cx="504056" cy="50405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2339752" y="188640"/>
            <a:ext cx="504056" cy="50405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8" name="菱形 7"/>
          <p:cNvSpPr/>
          <p:nvPr/>
        </p:nvSpPr>
        <p:spPr>
          <a:xfrm>
            <a:off x="683568" y="1052736"/>
            <a:ext cx="3816424" cy="86409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機會命運？</a:t>
            </a:r>
          </a:p>
        </p:txBody>
      </p:sp>
      <p:sp>
        <p:nvSpPr>
          <p:cNvPr id="9" name="矩形 8"/>
          <p:cNvSpPr/>
          <p:nvPr/>
        </p:nvSpPr>
        <p:spPr>
          <a:xfrm>
            <a:off x="5724128" y="1052736"/>
            <a:ext cx="2376264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Random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抽卡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並執行</a:t>
            </a:r>
          </a:p>
        </p:txBody>
      </p:sp>
      <p:sp>
        <p:nvSpPr>
          <p:cNvPr id="10" name="平行四邊形 9"/>
          <p:cNvSpPr/>
          <p:nvPr/>
        </p:nvSpPr>
        <p:spPr>
          <a:xfrm>
            <a:off x="5148064" y="4221088"/>
            <a:ext cx="3312368" cy="792088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latin typeface="標楷體" pitchFamily="65" charset="-120"/>
                <a:ea typeface="標楷體" pitchFamily="65" charset="-120"/>
              </a:rPr>
              <a:t>顯示遭遇或獲得</a:t>
            </a:r>
            <a:endParaRPr lang="zh-TW" altLang="en-US" sz="25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4" name="直線接點 13"/>
          <p:cNvCxnSpPr>
            <a:stCxn id="4" idx="4"/>
            <a:endCxn id="8" idx="0"/>
          </p:cNvCxnSpPr>
          <p:nvPr/>
        </p:nvCxnSpPr>
        <p:spPr>
          <a:xfrm>
            <a:off x="2591780" y="692696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3"/>
            <a:endCxn id="9" idx="1"/>
          </p:cNvCxnSpPr>
          <p:nvPr/>
        </p:nvCxnSpPr>
        <p:spPr>
          <a:xfrm>
            <a:off x="4499992" y="1484784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8" idx="2"/>
            <a:endCxn id="22" idx="0"/>
          </p:cNvCxnSpPr>
          <p:nvPr/>
        </p:nvCxnSpPr>
        <p:spPr>
          <a:xfrm>
            <a:off x="2591780" y="1916832"/>
            <a:ext cx="0" cy="4248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2555776" y="5229200"/>
            <a:ext cx="4320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788024" y="105273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Yes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627784" y="210323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</a:t>
            </a:r>
            <a:endParaRPr lang="zh-TW" altLang="en-US" sz="2400" dirty="0"/>
          </a:p>
        </p:txBody>
      </p:sp>
      <p:sp>
        <p:nvSpPr>
          <p:cNvPr id="22" name="流程圖: 接點 21"/>
          <p:cNvSpPr/>
          <p:nvPr/>
        </p:nvSpPr>
        <p:spPr>
          <a:xfrm>
            <a:off x="2339752" y="6165304"/>
            <a:ext cx="504056" cy="50405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6876256" y="5013176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796136" y="2204864"/>
            <a:ext cx="2232248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跳出</a:t>
            </a:r>
            <a:r>
              <a:rPr lang="en-US" altLang="zh-TW" sz="2800" dirty="0" err="1" smtClean="0"/>
              <a:t>Messagebox</a:t>
            </a:r>
            <a:endParaRPr lang="zh-TW" altLang="en-US" sz="2800" dirty="0"/>
          </a:p>
        </p:txBody>
      </p:sp>
      <p:sp>
        <p:nvSpPr>
          <p:cNvPr id="40" name="矩形 39"/>
          <p:cNvSpPr/>
          <p:nvPr/>
        </p:nvSpPr>
        <p:spPr>
          <a:xfrm>
            <a:off x="5724128" y="3501008"/>
            <a:ext cx="2376264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Sound</a:t>
            </a:r>
            <a:endParaRPr lang="zh-TW" altLang="en-US" sz="2800" dirty="0"/>
          </a:p>
        </p:txBody>
      </p:sp>
      <p:cxnSp>
        <p:nvCxnSpPr>
          <p:cNvPr id="42" name="直線接點 41"/>
          <p:cNvCxnSpPr>
            <a:stCxn id="9" idx="2"/>
            <a:endCxn id="39" idx="0"/>
          </p:cNvCxnSpPr>
          <p:nvPr/>
        </p:nvCxnSpPr>
        <p:spPr>
          <a:xfrm>
            <a:off x="6912260" y="1916832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40" idx="2"/>
            <a:endCxn id="10" idx="1"/>
          </p:cNvCxnSpPr>
          <p:nvPr/>
        </p:nvCxnSpPr>
        <p:spPr>
          <a:xfrm flipH="1">
            <a:off x="6903259" y="4005064"/>
            <a:ext cx="9001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9" idx="2"/>
            <a:endCxn id="40" idx="0"/>
          </p:cNvCxnSpPr>
          <p:nvPr/>
        </p:nvCxnSpPr>
        <p:spPr>
          <a:xfrm>
            <a:off x="6912260" y="328498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圖: 接點 38"/>
          <p:cNvSpPr/>
          <p:nvPr/>
        </p:nvSpPr>
        <p:spPr>
          <a:xfrm>
            <a:off x="2339752" y="188640"/>
            <a:ext cx="504056" cy="50405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sp>
        <p:nvSpPr>
          <p:cNvPr id="43" name="菱形 42"/>
          <p:cNvSpPr/>
          <p:nvPr/>
        </p:nvSpPr>
        <p:spPr>
          <a:xfrm>
            <a:off x="683568" y="980728"/>
            <a:ext cx="3816424" cy="86409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是否買土地</a:t>
            </a:r>
          </a:p>
        </p:txBody>
      </p:sp>
      <p:sp>
        <p:nvSpPr>
          <p:cNvPr id="44" name="矩形 43"/>
          <p:cNvSpPr/>
          <p:nvPr/>
        </p:nvSpPr>
        <p:spPr>
          <a:xfrm>
            <a:off x="5508104" y="980728"/>
            <a:ext cx="2808312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記錄土地所有權</a:t>
            </a:r>
          </a:p>
        </p:txBody>
      </p:sp>
      <p:sp>
        <p:nvSpPr>
          <p:cNvPr id="45" name="平行四邊形 44"/>
          <p:cNvSpPr/>
          <p:nvPr/>
        </p:nvSpPr>
        <p:spPr>
          <a:xfrm>
            <a:off x="5004048" y="3212976"/>
            <a:ext cx="3600400" cy="864096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顯示交易結果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、土地所屬、錢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49" name="直線接點 48"/>
          <p:cNvCxnSpPr>
            <a:stCxn id="39" idx="4"/>
            <a:endCxn id="43" idx="0"/>
          </p:cNvCxnSpPr>
          <p:nvPr/>
        </p:nvCxnSpPr>
        <p:spPr>
          <a:xfrm>
            <a:off x="2591780" y="692696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3" idx="3"/>
            <a:endCxn id="44" idx="1"/>
          </p:cNvCxnSpPr>
          <p:nvPr/>
        </p:nvCxnSpPr>
        <p:spPr>
          <a:xfrm>
            <a:off x="4499992" y="1412776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3" idx="2"/>
            <a:endCxn id="59" idx="0"/>
          </p:cNvCxnSpPr>
          <p:nvPr/>
        </p:nvCxnSpPr>
        <p:spPr>
          <a:xfrm>
            <a:off x="2591780" y="1844824"/>
            <a:ext cx="0" cy="3096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6948264" y="407707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2591780" y="4365104"/>
            <a:ext cx="43564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499992" y="98072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Yes(1)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627784" y="188721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No(2)</a:t>
            </a:r>
            <a:endParaRPr lang="zh-TW" altLang="en-US" sz="2400" dirty="0"/>
          </a:p>
        </p:txBody>
      </p:sp>
      <p:sp>
        <p:nvSpPr>
          <p:cNvPr id="57" name="流程圖: 接點 56"/>
          <p:cNvSpPr/>
          <p:nvPr/>
        </p:nvSpPr>
        <p:spPr>
          <a:xfrm>
            <a:off x="2339752" y="6165304"/>
            <a:ext cx="504056" cy="50405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1547664" y="4941168"/>
            <a:ext cx="208823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Change </a:t>
            </a:r>
            <a:r>
              <a:rPr lang="zh-TW" altLang="en-US" sz="2800" dirty="0" smtClean="0"/>
              <a:t>玩家</a:t>
            </a:r>
            <a:endParaRPr lang="zh-TW" altLang="en-US" sz="2800" dirty="0"/>
          </a:p>
        </p:txBody>
      </p:sp>
      <p:cxnSp>
        <p:nvCxnSpPr>
          <p:cNvPr id="62" name="直線接點 61"/>
          <p:cNvCxnSpPr>
            <a:stCxn id="59" idx="2"/>
            <a:endCxn id="57" idx="0"/>
          </p:cNvCxnSpPr>
          <p:nvPr/>
        </p:nvCxnSpPr>
        <p:spPr>
          <a:xfrm>
            <a:off x="2591780" y="5661248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796136" y="2132856"/>
            <a:ext cx="2232248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財產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交易額</a:t>
            </a:r>
          </a:p>
        </p:txBody>
      </p:sp>
      <p:cxnSp>
        <p:nvCxnSpPr>
          <p:cNvPr id="77" name="直線接點 76"/>
          <p:cNvCxnSpPr>
            <a:stCxn id="44" idx="2"/>
            <a:endCxn id="73" idx="0"/>
          </p:cNvCxnSpPr>
          <p:nvPr/>
        </p:nvCxnSpPr>
        <p:spPr>
          <a:xfrm>
            <a:off x="6912260" y="1844824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45" idx="1"/>
            <a:endCxn id="73" idx="2"/>
          </p:cNvCxnSpPr>
          <p:nvPr/>
        </p:nvCxnSpPr>
        <p:spPr>
          <a:xfrm flipV="1">
            <a:off x="6912260" y="299695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參考資料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39552" y="1484784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 </a:t>
            </a:r>
            <a:r>
              <a:rPr lang="en-US" altLang="zh-TW" sz="2400" dirty="0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Making </a:t>
            </a:r>
            <a:r>
              <a:rPr lang="en-US" altLang="zh-TW" sz="2400" dirty="0" err="1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Gameswith</a:t>
            </a:r>
            <a:r>
              <a:rPr lang="en-US" altLang="zh-TW" sz="2400" dirty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 Python&amp; </a:t>
            </a:r>
            <a:r>
              <a:rPr lang="en-US" altLang="zh-TW" sz="2400" dirty="0" err="1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Pygame</a:t>
            </a:r>
            <a:endParaRPr lang="en-US" altLang="zh-TW" sz="2400" dirty="0" smtClean="0">
              <a:latin typeface="DejaVu Sans Condensed" pitchFamily="34" charset="0"/>
              <a:ea typeface="DejaVu Sans Condensed" pitchFamily="34" charset="0"/>
              <a:cs typeface="DejaVu Sans Condensed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20141203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計概實習課講義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 </a:t>
            </a:r>
            <a:r>
              <a:rPr lang="en-US" altLang="zh-TW" sz="2400" dirty="0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Yahoo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知識家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免費電子書：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C#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程式設計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作者：陳鍾誠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  </a:t>
            </a:r>
            <a:r>
              <a:rPr lang="en-US" altLang="zh-TW" sz="2400" dirty="0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Microsoft MSDN library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DejaVu Sans Condensed" pitchFamily="34" charset="0"/>
                <a:ea typeface="標楷體" pitchFamily="65" charset="-120"/>
                <a:cs typeface="DejaVu Sans Condensed" pitchFamily="34" charset="0"/>
              </a:rPr>
              <a:t>  </a:t>
            </a:r>
            <a:r>
              <a:rPr lang="en-US" altLang="zh-TW" sz="2400" dirty="0" err="1" smtClean="0">
                <a:latin typeface="DejaVu Sans Condensed" pitchFamily="34" charset="0"/>
                <a:ea typeface="標楷體" pitchFamily="65" charset="-120"/>
                <a:cs typeface="DejaVu Sans Condensed" pitchFamily="34" charset="0"/>
              </a:rPr>
              <a:t>Picascii</a:t>
            </a:r>
            <a:r>
              <a:rPr lang="zh-TW" altLang="en-US" sz="2400" dirty="0" smtClean="0">
                <a:latin typeface="DejaVu Sans Condensed" pitchFamily="34" charset="0"/>
                <a:ea typeface="標楷體" pitchFamily="65" charset="-120"/>
                <a:cs typeface="DejaVu Sans Condensed" pitchFamily="34" charset="0"/>
              </a:rPr>
              <a:t>  線上文字圖編輯</a:t>
            </a:r>
            <a:endParaRPr lang="en-US" altLang="zh-TW" sz="2400" dirty="0" smtClean="0">
              <a:latin typeface="DejaVu Sans Condensed" pitchFamily="34" charset="0"/>
              <a:ea typeface="標楷體" pitchFamily="65" charset="-120"/>
              <a:cs typeface="DejaVu Sans Condensed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DejaVu Sans Condensed" pitchFamily="34" charset="0"/>
                <a:ea typeface="標楷體" pitchFamily="65" charset="-120"/>
                <a:cs typeface="DejaVu Sans Condensed" pitchFamily="34" charset="0"/>
              </a:rPr>
              <a:t>  </a:t>
            </a:r>
            <a:r>
              <a:rPr lang="en-US" altLang="zh-TW" sz="2400" dirty="0" smtClean="0">
                <a:latin typeface="DejaVu Sans Condensed" pitchFamily="34" charset="0"/>
                <a:ea typeface="標楷體" pitchFamily="65" charset="-120"/>
                <a:cs typeface="DejaVu Sans Condensed" pitchFamily="34" charset="0"/>
              </a:rPr>
              <a:t>Text-image</a:t>
            </a:r>
            <a:r>
              <a:rPr lang="zh-TW" altLang="en-US" sz="2400" dirty="0" smtClean="0">
                <a:latin typeface="DejaVu Sans Condensed" pitchFamily="34" charset="0"/>
                <a:ea typeface="標楷體" pitchFamily="65" charset="-120"/>
                <a:cs typeface="DejaVu Sans Condensed" pitchFamily="34" charset="0"/>
              </a:rPr>
              <a:t>    線上文字圖編輯</a:t>
            </a:r>
            <a:endParaRPr lang="en-US" altLang="zh-TW" sz="2400" dirty="0" smtClean="0">
              <a:latin typeface="DejaVu Sans Condensed" pitchFamily="34" charset="0"/>
              <a:ea typeface="標楷體" pitchFamily="65" charset="-120"/>
              <a:cs typeface="DejaVu Sans Condensed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2400" dirty="0" smtClean="0">
                <a:latin typeface="DejaVu Sans Condensed" pitchFamily="34" charset="0"/>
                <a:ea typeface="標楷體" pitchFamily="65" charset="-120"/>
                <a:cs typeface="DejaVu Sans Condensed" pitchFamily="34" charset="0"/>
              </a:rPr>
              <a:t>  </a:t>
            </a:r>
            <a:r>
              <a:rPr lang="en-US" altLang="zh-TW" sz="2400" dirty="0" smtClean="0">
                <a:latin typeface="DejaVu Sans Condensed" pitchFamily="34" charset="0"/>
                <a:ea typeface="標楷體" pitchFamily="65" charset="-120"/>
                <a:cs typeface="DejaVu Sans Condensed" pitchFamily="34" charset="0"/>
              </a:rPr>
              <a:t>daniweb.com</a:t>
            </a:r>
            <a:r>
              <a:rPr lang="zh-TW" altLang="en-US" sz="2400" dirty="0" smtClean="0">
                <a:latin typeface="DejaVu Sans Condensed" pitchFamily="34" charset="0"/>
                <a:ea typeface="標楷體" pitchFamily="65" charset="-120"/>
                <a:cs typeface="DejaVu Sans Condensed" pitchFamily="34" charset="0"/>
              </a:rPr>
              <a:t> 程式討論區</a:t>
            </a:r>
          </a:p>
          <a:p>
            <a:pPr>
              <a:buFont typeface="Arial" pitchFamily="34" charset="0"/>
              <a:buChar char="•"/>
            </a:pP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封面螢幕截圖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29113"/>
            <a:ext cx="9252520" cy="4932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0" y="271804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工作分配與進度規劃</a:t>
            </a:r>
            <a:endParaRPr kumimoji="0" lang="zh-TW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0" y="0"/>
          <a:ext cx="9144000" cy="6857993"/>
        </p:xfrm>
        <a:graphic>
          <a:graphicData uri="http://schemas.openxmlformats.org/drawingml/2006/table">
            <a:tbl>
              <a:tblPr/>
              <a:tblGrid>
                <a:gridCol w="842317"/>
                <a:gridCol w="842317"/>
                <a:gridCol w="2259677"/>
                <a:gridCol w="2427889"/>
                <a:gridCol w="1301794"/>
                <a:gridCol w="1470006"/>
              </a:tblGrid>
              <a:tr h="36094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任務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主程式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介面製作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window programing)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時間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(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週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)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王功橋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沈冠廷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王功橋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沈冠廷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10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27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確認遊戲規則、詳列所需的功能函數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尋找合適的程式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(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借書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)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主程式粗稿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主程式粗稿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10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16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期中考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17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23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系拉、運動會、線性代數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24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30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修正</a:t>
                      </a: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Debug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70C0"/>
                          </a:solidFill>
                          <a:latin typeface="新細明體"/>
                        </a:rPr>
                        <a:t>主程式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VB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中摸索介面設計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12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12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7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修正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Debug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主程式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VB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中摸索介面設計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12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12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14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sngStrike">
                          <a:solidFill>
                            <a:srgbClr val="FF0000"/>
                          </a:solidFill>
                          <a:latin typeface="新細明體"/>
                        </a:rPr>
                        <a:t>完成遊戲畫面分鏡初稿</a:t>
                      </a:r>
                      <a:endParaRPr lang="zh-TW" altLang="en-US" sz="2000" b="0" i="0" u="none" strike="noStrike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12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15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12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sngStrike" dirty="0">
                          <a:solidFill>
                            <a:srgbClr val="FF0000"/>
                          </a:solidFill>
                          <a:latin typeface="新細明體"/>
                        </a:rPr>
                        <a:t>嵌入圖層</a:t>
                      </a:r>
                      <a:endParaRPr lang="zh-TW" altLang="en-US" sz="2000" b="0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0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12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22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12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28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修正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Debug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修正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Debug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09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12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29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修正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Debug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修改字體顏色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094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月</a:t>
                      </a:r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16</a:t>
                      </a: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日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修正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Debug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09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繪製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dos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介面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09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文字圖製作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把圖、音效嵌入程式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09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(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封面、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icons)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09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音效製作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增加遊戲互動度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09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(Message Box)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8078" marR="8078" marT="80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94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70C0"/>
                          </a:solidFill>
                          <a:latin typeface="新細明體"/>
                        </a:rPr>
                        <a:t>  *</a:t>
                      </a:r>
                      <a:r>
                        <a:rPr lang="en-US" altLang="zh-TW" sz="1600" b="0" i="0" u="none" strike="noStrike" dirty="0">
                          <a:solidFill>
                            <a:srgbClr val="0070C0"/>
                          </a:solidFill>
                          <a:latin typeface="新細明體"/>
                        </a:rPr>
                        <a:t>11/24~11/30 : </a:t>
                      </a:r>
                      <a:r>
                        <a:rPr lang="zh-TW" altLang="en-US" sz="1600" b="0" i="0" u="none" strike="noStrike" dirty="0">
                          <a:solidFill>
                            <a:srgbClr val="0070C0"/>
                          </a:solidFill>
                          <a:latin typeface="新細明體"/>
                        </a:rPr>
                        <a:t>完成小遊戲製作   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*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12/1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之後回到大富翁主程式製作   *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11/3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第一次報告   *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12/9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第二次報告</a:t>
                      </a:r>
                      <a:endParaRPr lang="zh-TW" altLang="en-US" sz="1600" b="0" i="0" u="none" strike="noStrike" dirty="0">
                        <a:solidFill>
                          <a:srgbClr val="0070C0"/>
                        </a:solidFill>
                        <a:latin typeface="新細明體"/>
                      </a:endParaRPr>
                    </a:p>
                  </a:txBody>
                  <a:tcPr marL="8078" marR="8078" marT="80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6000" dirty="0" smtClean="0">
                <a:latin typeface="標楷體" pitchFamily="65" charset="-120"/>
                <a:ea typeface="標楷體" pitchFamily="65" charset="-120"/>
                <a:cs typeface="+mj-cs"/>
              </a:rPr>
              <a:t>面對岔路的抉擇</a:t>
            </a:r>
            <a:endParaRPr kumimoji="0" lang="zh-TW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2924944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 smtClean="0">
                <a:latin typeface="標楷體" pitchFamily="65" charset="-120"/>
                <a:ea typeface="標楷體" pitchFamily="65" charset="-120"/>
              </a:rPr>
              <a:t>製作介面？</a:t>
            </a:r>
            <a:r>
              <a:rPr lang="en-US" altLang="zh-TW" sz="7200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400" dirty="0" smtClean="0">
                <a:latin typeface="標楷體" pitchFamily="65" charset="-120"/>
                <a:ea typeface="標楷體" pitchFamily="65" charset="-120"/>
                <a:cs typeface="+mj-cs"/>
              </a:rPr>
              <a:t>面對岔路的抉擇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31640" y="234888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Windows Form	→	C++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Visual Basic		→	VB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/>
              <a:t>C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language		→	</a:t>
            </a:r>
            <a:r>
              <a:rPr lang="zh-TW" altLang="en-US" sz="2400" dirty="0" smtClean="0"/>
              <a:t>？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-252536" y="1508011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	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製作介面</a:t>
            </a:r>
            <a:r>
              <a:rPr lang="en-US" altLang="zh-TW" sz="3600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37890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怎麼辦？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87624" y="4922004"/>
            <a:ext cx="698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放棄美美的</a:t>
            </a:r>
            <a:r>
              <a:rPr lang="en-US" altLang="zh-TW" sz="2800" dirty="0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Window Programming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，以其他方法「美化」我們的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dos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介面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美化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dos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介面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7584" y="151788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一、 改變字體顏色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67136" y="228035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#include &lt;</a:t>
            </a:r>
            <a:r>
              <a:rPr lang="en-US" altLang="zh-TW" sz="2400" dirty="0" err="1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windows.h</a:t>
            </a:r>
            <a:r>
              <a:rPr lang="en-US" altLang="zh-TW" sz="2400" dirty="0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&gt;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64096" y="288603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二、為按鍵加上聲音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67136" y="3606115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#include &lt;</a:t>
            </a:r>
            <a:r>
              <a:rPr lang="en-US" altLang="zh-TW" sz="2400" dirty="0" err="1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windows.h</a:t>
            </a:r>
            <a:r>
              <a:rPr lang="en-US" altLang="zh-TW" sz="2400" dirty="0" smtClean="0">
                <a:latin typeface="DejaVu Sans Condensed" pitchFamily="34" charset="0"/>
                <a:ea typeface="DejaVu Sans Condensed" pitchFamily="34" charset="0"/>
                <a:cs typeface="DejaVu Sans Condensed" pitchFamily="34" charset="0"/>
              </a:rPr>
              <a:t>&gt;</a:t>
            </a:r>
          </a:p>
          <a:p>
            <a:pPr marL="342900" indent="-342900"/>
            <a:r>
              <a:rPr lang="en-US" altLang="zh-TW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	(1)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DejaVu Sans" pitchFamily="34" charset="0"/>
              </a:rPr>
              <a:t>可以播放出設定好的頻率與節奏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  <a:cs typeface="DejaVu Sans" pitchFamily="34" charset="0"/>
            </a:endParaRPr>
          </a:p>
          <a:p>
            <a:pPr marL="342900" indent="-342900"/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DejaVu Sans" pitchFamily="34" charset="0"/>
              </a:rPr>
              <a:t>	</a:t>
            </a:r>
            <a:r>
              <a:rPr lang="en-US" altLang="zh-TW" sz="24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(2)</a:t>
            </a: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  <a:cs typeface="DejaVu Sans" pitchFamily="34" charset="0"/>
              </a:rPr>
              <a:t>printf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DejaVu Sans" pitchFamily="34" charset="0"/>
              </a:rPr>
              <a:t>(“\a”);</a:t>
            </a:r>
            <a:endParaRPr lang="zh-TW" altLang="en-US" sz="2400" dirty="0" smtClean="0">
              <a:latin typeface="標楷體" pitchFamily="65" charset="-120"/>
              <a:ea typeface="標楷體" pitchFamily="65" charset="-120"/>
              <a:cs typeface="DejaVu Sans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63080" y="482095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三、加上文字圖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67136" y="547832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cs typeface="DejaVu Sans" pitchFamily="34" charset="0"/>
              </a:rPr>
              <a:t>BBS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DejaVu Sans" pitchFamily="34" charset="0"/>
              </a:rPr>
              <a:t>的文字圖概念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  <a:cs typeface="DejaVu Sans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  <a:cs typeface="DejaVu Sans" pitchFamily="34" charset="0"/>
              </a:rPr>
              <a:t>骰子、交通工具圖示化  →  連續動畫</a:t>
            </a:r>
            <a:endParaRPr lang="zh-TW" altLang="en-US" sz="2400" dirty="0">
              <a:latin typeface="標楷體" pitchFamily="65" charset="-120"/>
              <a:ea typeface="標楷體" pitchFamily="65" charset="-120"/>
              <a:cs typeface="DejaVu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小綠(裁切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99010"/>
            <a:ext cx="9144000" cy="394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美化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dos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介面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7584" y="151788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四、 加上訊息窗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67136" y="228035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messagebox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428</Words>
  <Application>Microsoft Office PowerPoint</Application>
  <PresentationFormat>如螢幕大小 (4:3)</PresentationFormat>
  <Paragraphs>158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Wang</dc:creator>
  <cp:lastModifiedBy>Wang</cp:lastModifiedBy>
  <cp:revision>122</cp:revision>
  <dcterms:created xsi:type="dcterms:W3CDTF">2014-12-09T01:10:14Z</dcterms:created>
  <dcterms:modified xsi:type="dcterms:W3CDTF">2015-01-16T06:07:03Z</dcterms:modified>
</cp:coreProperties>
</file>