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72" r:id="rId4"/>
    <p:sldId id="269" r:id="rId5"/>
    <p:sldId id="270" r:id="rId6"/>
    <p:sldId id="271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64" r:id="rId18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1/7/21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1/7/21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856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630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634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630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634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63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568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1046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055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762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647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00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6782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634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duth.gr/modules/document/?course=TMA46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rix_multipl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4800" dirty="0"/>
              <a:t>Πολλαπλασιασμός</a:t>
            </a:r>
            <a:r>
              <a:rPr lang="el-GR" sz="5400" dirty="0"/>
              <a:t> 3 Πινάκων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30844"/>
          </a:xfrm>
        </p:spPr>
        <p:txBody>
          <a:bodyPr rtlCol="0">
            <a:normAutofit/>
          </a:bodyPr>
          <a:lstStyle/>
          <a:p>
            <a:pPr rtl="0"/>
            <a:r>
              <a:rPr lang="el-GR" dirty="0"/>
              <a:t>Συστήματα σε Ολοκληρωμένα Κυκλώματα.</a:t>
            </a:r>
          </a:p>
          <a:p>
            <a:pPr rtl="0"/>
            <a:r>
              <a:rPr lang="el-GR" dirty="0"/>
              <a:t>Εργασία εξαμήνου: Κωνσταντίνος Τσικρίκης (ΑΜ:60598)</a:t>
            </a:r>
            <a:endParaRPr lang="en-US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3E86CE0-7BA5-4A60-9101-34C47AFD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0"/>
            <a:ext cx="3048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(buffering)</a:t>
            </a: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l-GR" sz="90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308B393-B4CC-42CF-8111-B18BDBDB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l-GR" dirty="0"/>
              <a:t>Το 1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US" dirty="0"/>
              <a:t>optimization </a:t>
            </a:r>
            <a:r>
              <a:rPr lang="el-GR" dirty="0"/>
              <a:t>που κάνουμε είναι να αφαιρέσουμε τον</a:t>
            </a:r>
            <a:r>
              <a:rPr lang="en-US" dirty="0"/>
              <a:t> </a:t>
            </a:r>
            <a:r>
              <a:rPr lang="el-GR" dirty="0"/>
              <a:t>ενδιάμεσο πίνακα από τη μνήμη και να το κάνουμε </a:t>
            </a:r>
            <a:r>
              <a:rPr lang="en-US" dirty="0"/>
              <a:t>buffer</a:t>
            </a:r>
            <a:r>
              <a:rPr lang="el-GR" dirty="0"/>
              <a:t>, δηλαδή απλό τοπικό πίνακα στη συνάρτησή μας.</a:t>
            </a:r>
          </a:p>
          <a:p>
            <a:r>
              <a:rPr lang="el-GR" dirty="0"/>
              <a:t>Ο ενδιάμεσος πίνακας στο </a:t>
            </a:r>
            <a:r>
              <a:rPr lang="en-US" dirty="0"/>
              <a:t>schedule </a:t>
            </a:r>
            <a:r>
              <a:rPr lang="el-GR" dirty="0"/>
              <a:t>θα είναι ένα </a:t>
            </a:r>
            <a:r>
              <a:rPr lang="en-US" dirty="0"/>
              <a:t>register file </a:t>
            </a:r>
            <a:r>
              <a:rPr lang="el-GR" dirty="0"/>
              <a:t>45</a:t>
            </a:r>
            <a:r>
              <a:rPr lang="en-US" dirty="0"/>
              <a:t>nm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983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(buffering)</a:t>
            </a:r>
            <a:r>
              <a:rPr lang="el-GR" dirty="0"/>
              <a:t> 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l-GR" sz="90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8B56CBE6-8724-471B-B16A-6D60211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43" y="1981200"/>
            <a:ext cx="7228114" cy="3810000"/>
          </a:xfrm>
        </p:spPr>
      </p:pic>
    </p:spTree>
    <p:extLst>
      <p:ext uri="{BB962C8B-B14F-4D97-AF65-F5344CB8AC3E}">
        <p14:creationId xmlns:p14="http://schemas.microsoft.com/office/powerpoint/2010/main" val="19761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(buffering)</a:t>
            </a:r>
            <a:r>
              <a:rPr lang="el-GR" dirty="0"/>
              <a:t> 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5D20DE43-A335-4205-B7D1-72478066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709333" y="3050388"/>
            <a:ext cx="6773333" cy="1671623"/>
          </a:xfrm>
          <a:noFill/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l-GR" sz="900"/>
          </a:p>
        </p:txBody>
      </p:sp>
      <p:sp>
        <p:nvSpPr>
          <p:cNvPr id="6" name="Βέλος: Αριστερό 5">
            <a:extLst>
              <a:ext uri="{FF2B5EF4-FFF2-40B4-BE49-F238E27FC236}">
                <a16:creationId xmlns:a16="http://schemas.microsoft.com/office/drawing/2014/main" id="{015799AA-55AE-4BA5-BF30-6E5C52E0B2B8}"/>
              </a:ext>
            </a:extLst>
          </p:cNvPr>
          <p:cNvSpPr/>
          <p:nvPr/>
        </p:nvSpPr>
        <p:spPr>
          <a:xfrm>
            <a:off x="8434228" y="3616266"/>
            <a:ext cx="527538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527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(loop unrolling)</a:t>
            </a: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l-GR" sz="90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308B393-B4CC-42CF-8111-B18BDBDB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l-GR" dirty="0"/>
              <a:t>Επειδή έχω δυο ομάδες από επαναλήψεις</a:t>
            </a:r>
            <a:r>
              <a:rPr lang="en-US" dirty="0"/>
              <a:t> (blocks of loops)</a:t>
            </a:r>
            <a:r>
              <a:rPr lang="el-GR" dirty="0"/>
              <a:t> θα κάνουμε πρώτα </a:t>
            </a:r>
            <a:r>
              <a:rPr lang="en-US" dirty="0"/>
              <a:t>loop unrolling </a:t>
            </a:r>
            <a:r>
              <a:rPr lang="el-GR" dirty="0"/>
              <a:t>στην 1</a:t>
            </a:r>
            <a:r>
              <a:rPr lang="el-GR" baseline="30000" dirty="0"/>
              <a:t>η</a:t>
            </a:r>
            <a:r>
              <a:rPr lang="el-GR" dirty="0"/>
              <a:t> ομάδα και μετά στην άλλη.</a:t>
            </a:r>
          </a:p>
          <a:p>
            <a:r>
              <a:rPr lang="el-GR" dirty="0"/>
              <a:t>Εδώ το </a:t>
            </a:r>
            <a:r>
              <a:rPr lang="en-US" dirty="0"/>
              <a:t>schedule </a:t>
            </a:r>
            <a:r>
              <a:rPr lang="el-GR" dirty="0"/>
              <a:t>που παράγει το εργαλείο είναι μεγάλο και δεν φαίνεται καλά σε </a:t>
            </a:r>
            <a:r>
              <a:rPr lang="en-US" dirty="0"/>
              <a:t>screenshot </a:t>
            </a:r>
            <a:r>
              <a:rPr lang="el-GR" dirty="0"/>
              <a:t>όμως, ομοίως και στην δεύτερη περίπτωση και τα αποτελέσματα θα τα δούμε στις μετρικές τιμές και θα συγκρίνουμε τα νούμερα και για τις 3 περιπτώσεις.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491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(loop unrolling)</a:t>
            </a:r>
            <a:r>
              <a:rPr lang="el-GR" dirty="0"/>
              <a:t> 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0FD1B051-4890-4500-994D-619342EE3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l-GR" sz="1700" dirty="0"/>
              <a:t>Στο </a:t>
            </a:r>
            <a:r>
              <a:rPr lang="en-US" sz="1700" dirty="0"/>
              <a:t>v2 </a:t>
            </a:r>
            <a:r>
              <a:rPr lang="el-GR" sz="1700" dirty="0"/>
              <a:t>έχουμε την απλή έκδοση μόνο με το </a:t>
            </a:r>
            <a:r>
              <a:rPr lang="en-US" sz="1700" dirty="0"/>
              <a:t>buffering.</a:t>
            </a:r>
          </a:p>
          <a:p>
            <a:r>
              <a:rPr lang="el-GR" sz="1700" dirty="0"/>
              <a:t>Στο </a:t>
            </a:r>
            <a:r>
              <a:rPr lang="en-US" sz="1700" dirty="0"/>
              <a:t>v3 </a:t>
            </a:r>
            <a:r>
              <a:rPr lang="el-GR" sz="1700" dirty="0"/>
              <a:t>και </a:t>
            </a:r>
            <a:r>
              <a:rPr lang="en-US" sz="1700" dirty="0"/>
              <a:t>v4</a:t>
            </a:r>
            <a:r>
              <a:rPr lang="el-GR" sz="1700" dirty="0"/>
              <a:t> έχουμε τα μεμονωμένα </a:t>
            </a:r>
            <a:r>
              <a:rPr lang="en-US" sz="1700" dirty="0"/>
              <a:t>unrolling </a:t>
            </a:r>
            <a:r>
              <a:rPr lang="el-GR" sz="1700" dirty="0"/>
              <a:t>και τη 1</a:t>
            </a:r>
            <a:r>
              <a:rPr lang="el-GR" sz="1700" baseline="30000" dirty="0"/>
              <a:t>η</a:t>
            </a:r>
            <a:r>
              <a:rPr lang="el-GR" sz="1700" dirty="0"/>
              <a:t> και 2</a:t>
            </a:r>
            <a:r>
              <a:rPr lang="el-GR" sz="1700" baseline="30000" dirty="0"/>
              <a:t>η</a:t>
            </a:r>
            <a:r>
              <a:rPr lang="el-GR" sz="1700" dirty="0"/>
              <a:t> ομάδα  </a:t>
            </a:r>
            <a:r>
              <a:rPr lang="en-US" sz="1700" dirty="0"/>
              <a:t>for loops </a:t>
            </a:r>
            <a:r>
              <a:rPr lang="el-GR" sz="1700" dirty="0"/>
              <a:t>αντίστοιχα. </a:t>
            </a:r>
          </a:p>
          <a:p>
            <a:r>
              <a:rPr lang="el-GR" sz="1700" dirty="0"/>
              <a:t>Στο </a:t>
            </a:r>
            <a:r>
              <a:rPr lang="en-US" sz="1700" dirty="0"/>
              <a:t>v5 </a:t>
            </a:r>
            <a:r>
              <a:rPr lang="el-GR" sz="1700" dirty="0"/>
              <a:t>έχουμε και τις 2 ομάδες με </a:t>
            </a:r>
            <a:r>
              <a:rPr lang="en-US" sz="1700" dirty="0"/>
              <a:t>loop unrolling.</a:t>
            </a:r>
          </a:p>
          <a:p>
            <a:r>
              <a:rPr lang="el-GR" sz="1700" dirty="0"/>
              <a:t>Παρατηρούμε ότι όσο κάνουμε </a:t>
            </a:r>
            <a:r>
              <a:rPr lang="en-US" sz="1700" dirty="0"/>
              <a:t>loop unrolling </a:t>
            </a:r>
            <a:r>
              <a:rPr lang="el-GR" sz="1700" dirty="0"/>
              <a:t>πέφτουν οι κύκλοι.</a:t>
            </a:r>
          </a:p>
          <a:p>
            <a:r>
              <a:rPr lang="el-GR" sz="1700" dirty="0"/>
              <a:t>Δεν παρατηρείται μεγάλη διαφορά στα </a:t>
            </a:r>
            <a:r>
              <a:rPr lang="en-US" sz="1700" dirty="0"/>
              <a:t>loop unroll </a:t>
            </a:r>
            <a:r>
              <a:rPr lang="el-GR" sz="1700" dirty="0"/>
              <a:t>και η διαφορά είναι η αποφυγή της προσπέλασης της μνήμης.</a:t>
            </a:r>
          </a:p>
        </p:txBody>
      </p:sp>
      <p:pic>
        <p:nvPicPr>
          <p:cNvPr id="7" name="Θέση περιεχομένου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5D20DE43-A335-4205-B7D1-724780664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6096000" y="1981199"/>
            <a:ext cx="6319390" cy="2259182"/>
          </a:xfrm>
          <a:noFill/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l-GR" sz="900"/>
          </a:p>
        </p:txBody>
      </p:sp>
    </p:spTree>
    <p:extLst>
      <p:ext uri="{BB962C8B-B14F-4D97-AF65-F5344CB8AC3E}">
        <p14:creationId xmlns:p14="http://schemas.microsoft.com/office/powerpoint/2010/main" val="211637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(pipeline)</a:t>
            </a: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l-GR" sz="90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308B393-B4CC-42CF-8111-B18BDBDB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/>
              <a:t>Στο πρόβλημα του τριπλού πολλαπλασιασμού πινάκων το καλύτερο </a:t>
            </a:r>
            <a:r>
              <a:rPr lang="en-US" dirty="0"/>
              <a:t>initiation interval </a:t>
            </a:r>
            <a:r>
              <a:rPr lang="el-GR" dirty="0"/>
              <a:t>που μπορεί να επιτευχθεί είναι </a:t>
            </a:r>
            <a:r>
              <a:rPr lang="en-US" dirty="0"/>
              <a:t>II = 2</a:t>
            </a:r>
            <a:r>
              <a:rPr lang="el-GR" dirty="0"/>
              <a:t>. </a:t>
            </a:r>
          </a:p>
          <a:p>
            <a:r>
              <a:rPr lang="el-GR" dirty="0"/>
              <a:t>Δεν είναι δυνατή η επίτευξη </a:t>
            </a:r>
            <a:r>
              <a:rPr lang="en-US" dirty="0"/>
              <a:t>II = 1 </a:t>
            </a:r>
            <a:r>
              <a:rPr lang="el-GR" dirty="0"/>
              <a:t>διότι κάνουμε προσπέλαση σε 2 πίνακες που είναι αποθηκευμένοι στην ίδια μνήμη που έχει μία πόρτα ανάγνωσης.</a:t>
            </a:r>
          </a:p>
          <a:p>
            <a:r>
              <a:rPr lang="el-GR" dirty="0"/>
              <a:t>Στην προσπάθεια </a:t>
            </a:r>
            <a:r>
              <a:rPr lang="en-US" dirty="0"/>
              <a:t>v8 </a:t>
            </a:r>
            <a:r>
              <a:rPr lang="el-GR" dirty="0"/>
              <a:t>είναι το </a:t>
            </a:r>
            <a:r>
              <a:rPr lang="en-US" dirty="0"/>
              <a:t>pipeline </a:t>
            </a:r>
            <a:r>
              <a:rPr lang="el-GR" dirty="0"/>
              <a:t>με </a:t>
            </a:r>
            <a:r>
              <a:rPr lang="en-US" dirty="0"/>
              <a:t>II = 2</a:t>
            </a:r>
            <a:r>
              <a:rPr lang="el-GR" dirty="0"/>
              <a:t>, και τα αποτελέσματα είναι βελτιωμένα από την </a:t>
            </a:r>
            <a:r>
              <a:rPr lang="en-US" dirty="0"/>
              <a:t>v2 </a:t>
            </a:r>
            <a:r>
              <a:rPr lang="el-GR" dirty="0"/>
              <a:t>που δεν εφαρμόσαμε κανένα </a:t>
            </a:r>
            <a:r>
              <a:rPr lang="en-US" dirty="0"/>
              <a:t>pipeline.</a:t>
            </a:r>
            <a:endParaRPr lang="el-GR" dirty="0"/>
          </a:p>
          <a:p>
            <a:endParaRPr lang="el-GR" dirty="0"/>
          </a:p>
        </p:txBody>
      </p:sp>
      <p:pic>
        <p:nvPicPr>
          <p:cNvPr id="7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E0CCA931-A9F4-4AE3-B22A-6D8433BF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03" y="4219260"/>
            <a:ext cx="5806440" cy="1821180"/>
          </a:xfrm>
          <a:prstGeom prst="rect">
            <a:avLst/>
          </a:prstGeom>
        </p:spPr>
      </p:pic>
      <p:sp>
        <p:nvSpPr>
          <p:cNvPr id="8" name="Βέλος: Αριστερό 7">
            <a:extLst>
              <a:ext uri="{FF2B5EF4-FFF2-40B4-BE49-F238E27FC236}">
                <a16:creationId xmlns:a16="http://schemas.microsoft.com/office/drawing/2014/main" id="{28EB1A57-254C-412A-A005-BC66681192EE}"/>
              </a:ext>
            </a:extLst>
          </p:cNvPr>
          <p:cNvSpPr/>
          <p:nvPr/>
        </p:nvSpPr>
        <p:spPr>
          <a:xfrm>
            <a:off x="8515643" y="5774471"/>
            <a:ext cx="527538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561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  <a:r>
              <a:rPr lang="en-US" dirty="0"/>
              <a:t>(pipeline)</a:t>
            </a: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l-GR" sz="900"/>
          </a:p>
        </p:txBody>
      </p:sp>
      <p:pic>
        <p:nvPicPr>
          <p:cNvPr id="10" name="Θέση περιεχομένου 9">
            <a:extLst>
              <a:ext uri="{FF2B5EF4-FFF2-40B4-BE49-F238E27FC236}">
                <a16:creationId xmlns:a16="http://schemas.microsoft.com/office/drawing/2014/main" id="{5A3B340F-17E8-4642-8C66-9BA5F481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32" y="1633266"/>
            <a:ext cx="6000135" cy="4472828"/>
          </a:xfrm>
        </p:spPr>
      </p:pic>
    </p:spTree>
    <p:extLst>
      <p:ext uri="{BB962C8B-B14F-4D97-AF65-F5344CB8AC3E}">
        <p14:creationId xmlns:p14="http://schemas.microsoft.com/office/powerpoint/2010/main" val="204464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References</a:t>
            </a: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0FF20DB-BF61-45B2-9592-B7A51275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11516AE-96B6-4A58-ADEE-9B4D5D50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17</a:t>
            </a:fld>
            <a:endParaRPr lang="el-GR" dirty="0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295B829D-B081-41B2-92B4-A88D281D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Διαφάνειες μαθήματος από </a:t>
            </a:r>
            <a:r>
              <a:rPr lang="en-US" dirty="0"/>
              <a:t>e</a:t>
            </a:r>
            <a:r>
              <a:rPr lang="el-GR" dirty="0"/>
              <a:t>-</a:t>
            </a:r>
            <a:r>
              <a:rPr lang="en-US" dirty="0"/>
              <a:t>class: </a:t>
            </a:r>
            <a:r>
              <a:rPr lang="en-US" dirty="0">
                <a:hlinkClick r:id="rId3"/>
              </a:rPr>
              <a:t>https://eclass.duth.gr/modules/document/?course=TMA463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https://en.wikipedia.org/wiki/Matrix_multiplication</a:t>
            </a:r>
            <a:r>
              <a:rPr lang="en-US" dirty="0"/>
              <a:t> (</a:t>
            </a:r>
            <a:r>
              <a:rPr lang="el-GR" dirty="0"/>
              <a:t>εικόνα της διαφάνειας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Περιεχόμενα παρουσίασης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rtl="0">
              <a:lnSpc>
                <a:spcPct val="200000"/>
              </a:lnSpc>
            </a:pPr>
            <a:r>
              <a:rPr lang="el-GR" dirty="0"/>
              <a:t>Γενικά για τον πολλαπλασιασμό πινάκων</a:t>
            </a:r>
            <a:endParaRPr lang="en-US" dirty="0"/>
          </a:p>
          <a:p>
            <a:pPr rtl="0">
              <a:lnSpc>
                <a:spcPct val="200000"/>
              </a:lnSpc>
            </a:pPr>
            <a:r>
              <a:rPr lang="el-GR" dirty="0"/>
              <a:t>Ανάλυση κώδικα</a:t>
            </a:r>
          </a:p>
          <a:p>
            <a:pPr rtl="0">
              <a:lnSpc>
                <a:spcPct val="200000"/>
              </a:lnSpc>
            </a:pPr>
            <a:r>
              <a:rPr lang="en-US" dirty="0"/>
              <a:t>HLS optimizations</a:t>
            </a:r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0179EA9-A50C-4944-ACF4-1D8204C1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dirty="0"/>
              <a:t>ΚΩΝΣΤΑΝΤΙΝΟΣ ΤΣΙΚΡΙΚΗΣ (ΑΜ:60598)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0872999-608C-4797-8ABD-D4207A02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>
            <a:extLst>
              <a:ext uri="{FF2B5EF4-FFF2-40B4-BE49-F238E27FC236}">
                <a16:creationId xmlns:a16="http://schemas.microsoft.com/office/drawing/2014/main" id="{4BFE325E-1836-4C39-8886-579867A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Πολλαπλασιασμός πινάκων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Θέση περιεχομένου 7">
                <a:extLst>
                  <a:ext uri="{FF2B5EF4-FFF2-40B4-BE49-F238E27FC236}">
                    <a16:creationId xmlns:a16="http://schemas.microsoft.com/office/drawing/2014/main" id="{E41C6AA8-AA4B-41E6-B2A3-5DCD47CE37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el-GR" dirty="0"/>
                  <a:t>Πρέπει η 2</a:t>
                </a:r>
                <a:r>
                  <a:rPr lang="el-GR" baseline="30000" dirty="0"/>
                  <a:t>η</a:t>
                </a:r>
                <a:r>
                  <a:rPr lang="el-GR" dirty="0"/>
                  <a:t> διάσταση του 1</a:t>
                </a:r>
                <a:r>
                  <a:rPr lang="el-GR" baseline="30000" dirty="0"/>
                  <a:t>ου</a:t>
                </a:r>
                <a:r>
                  <a:rPr lang="el-GR" dirty="0"/>
                  <a:t> πίνακα να είναι ίδια με την 1</a:t>
                </a:r>
                <a:r>
                  <a:rPr lang="el-GR" baseline="30000" dirty="0"/>
                  <a:t>η</a:t>
                </a:r>
                <a:r>
                  <a:rPr lang="el-GR" dirty="0"/>
                  <a:t> διάσταση του 1</a:t>
                </a:r>
                <a:r>
                  <a:rPr lang="el-GR" baseline="30000" dirty="0"/>
                  <a:t>ου</a:t>
                </a:r>
                <a:r>
                  <a:rPr lang="el-GR" dirty="0"/>
                  <a:t> πίνακα.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l-GR" dirty="0"/>
                  <a:t>Δεν υπάρχει απευθείας τρόπος να κάνουμε τριπλό πολλαπλασιασμό, γι' αυτό χρησιμοποιούμε την επιμεριστική ιδιότητα του πολλαπλασιασμού</a:t>
                </a:r>
              </a:p>
              <a:p>
                <a:r>
                  <a:rPr lang="el-GR" dirty="0"/>
                  <a:t>(</a:t>
                </a:r>
                <a:r>
                  <a:rPr lang="en-US" dirty="0"/>
                  <a:t>A*B)*C</a:t>
                </a:r>
                <a:endParaRPr lang="el-GR" dirty="0"/>
              </a:p>
            </p:txBody>
          </p:sp>
        </mc:Choice>
        <mc:Fallback>
          <p:sp>
            <p:nvSpPr>
              <p:cNvPr id="8" name="Θέση περιεχομένου 7">
                <a:extLst>
                  <a:ext uri="{FF2B5EF4-FFF2-40B4-BE49-F238E27FC236}">
                    <a16:creationId xmlns:a16="http://schemas.microsoft.com/office/drawing/2014/main" id="{E41C6AA8-AA4B-41E6-B2A3-5DCD47CE3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00" r="-2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C7C1ED-AE6B-404B-878D-87D0FDB6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dirty="0"/>
              <a:t>ΚΩΝΣΤΑΝΤΙΝΟΣ ΤΣΙΚΡΙΚΗΣ (ΑΜ:60598)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821FF31-24E2-4A82-8F79-D28F6838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3</a:t>
            </a:fld>
            <a:endParaRPr lang="el-GR" dirty="0"/>
          </a:p>
        </p:txBody>
      </p:sp>
      <p:pic>
        <p:nvPicPr>
          <p:cNvPr id="9" name="Picture 2" descr="Εικόνα που περιέχει κείμενο, ρολόι, συσκευή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6461DF4-229F-40D5-9973-E8C6465506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3933" y="1981200"/>
            <a:ext cx="4334933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10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Ανάλυση κώδικα (γενικά) 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3A569F1E-0F5E-47DD-9572-9D085B0B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Χρησιμοποιήσαμε τις βιβλιοθήκες: </a:t>
            </a:r>
            <a:r>
              <a:rPr lang="en-US" dirty="0"/>
              <a:t>iostream</a:t>
            </a:r>
            <a:r>
              <a:rPr lang="el-GR" dirty="0"/>
              <a:t>, </a:t>
            </a:r>
            <a:r>
              <a:rPr lang="en-US" dirty="0" err="1"/>
              <a:t>cstdlib</a:t>
            </a:r>
            <a:r>
              <a:rPr lang="el-GR" dirty="0"/>
              <a:t>, </a:t>
            </a:r>
            <a:r>
              <a:rPr lang="en-US" dirty="0" err="1"/>
              <a:t>ctime</a:t>
            </a:r>
            <a:r>
              <a:rPr lang="el-GR" dirty="0"/>
              <a:t>, </a:t>
            </a:r>
            <a:r>
              <a:rPr lang="en-US" dirty="0" err="1"/>
              <a:t>mc_scverify.h</a:t>
            </a:r>
            <a:endParaRPr lang="el-GR" dirty="0"/>
          </a:p>
          <a:p>
            <a:pPr>
              <a:lnSpc>
                <a:spcPct val="110000"/>
              </a:lnSpc>
            </a:pPr>
            <a:r>
              <a:rPr lang="el-GR" dirty="0"/>
              <a:t>Η χρήση τους έγινε για την εκτύπωση μηνυμάτων στο</a:t>
            </a:r>
            <a:r>
              <a:rPr lang="en-US" dirty="0"/>
              <a:t> terminal,</a:t>
            </a:r>
            <a:r>
              <a:rPr lang="el-GR" dirty="0"/>
              <a:t> για την δημιουργία τυχαίων πινάκων για την επιβεβαίωση της ορθής λειτουργίας της συνάρτησης.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Η  </a:t>
            </a:r>
            <a:r>
              <a:rPr lang="en-US" dirty="0" err="1"/>
              <a:t>mc_scverify.h</a:t>
            </a:r>
            <a:r>
              <a:rPr lang="en-US" dirty="0"/>
              <a:t> </a:t>
            </a:r>
            <a:r>
              <a:rPr lang="el-GR" dirty="0"/>
              <a:t>είναι για το </a:t>
            </a:r>
            <a:r>
              <a:rPr lang="en-US" dirty="0"/>
              <a:t>RTL verification.</a:t>
            </a:r>
            <a:endParaRPr lang="el-GR" dirty="0"/>
          </a:p>
          <a:p>
            <a:pPr>
              <a:lnSpc>
                <a:spcPct val="110000"/>
              </a:lnSpc>
            </a:pPr>
            <a:r>
              <a:rPr lang="el-GR" dirty="0"/>
              <a:t>Οι διαστάσεις των πινάκων ορίζονται σαν στατικές μεταβλητές αφού κατά τη διάρκεια της συνάρτησης δεν αλλάζουν.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Οι πίνακες έχουν </a:t>
            </a:r>
            <a:r>
              <a:rPr lang="en-US" dirty="0"/>
              <a:t>short </a:t>
            </a:r>
            <a:r>
              <a:rPr lang="el-GR" dirty="0"/>
              <a:t>τύπου στοιχεία και γεμίζουν τυχαία (στα πλαίσια του </a:t>
            </a:r>
            <a:r>
              <a:rPr lang="en-US" dirty="0"/>
              <a:t>testbench C++)</a:t>
            </a:r>
            <a:r>
              <a:rPr lang="el-GR" dirty="0"/>
              <a:t> με την συνάρτηση </a:t>
            </a:r>
            <a:r>
              <a:rPr lang="en-US" dirty="0"/>
              <a:t>rand() </a:t>
            </a:r>
            <a:r>
              <a:rPr lang="el-GR" dirty="0"/>
              <a:t>και με τα το </a:t>
            </a:r>
            <a:r>
              <a:rPr lang="en-US" dirty="0"/>
              <a:t>% </a:t>
            </a:r>
            <a:r>
              <a:rPr lang="el-GR" dirty="0"/>
              <a:t>ορίζουμε το όριο του ανώτερου τυχαίου αριθμού.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53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Ανάλυση κώδικα (βασική συνάρτηση) 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454DC3F-3C73-4AEE-9C2A-98A60760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l-GR" dirty="0"/>
              <a:t>Η συνάρτηση είναι τύπου </a:t>
            </a:r>
            <a:r>
              <a:rPr lang="en-US" dirty="0"/>
              <a:t>void.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l-GR" dirty="0"/>
              <a:t>Δέχεται σαν εισόδου 4 πίνακες, τους 3 που θέλουμε να πολλαπλασιάσουμε με σωστή σειρά και ένα μηδενικό που θα έχει τις διαστάσεις του αποτελέσματος.</a:t>
            </a:r>
          </a:p>
          <a:p>
            <a:r>
              <a:rPr lang="el-GR" dirty="0"/>
              <a:t>Ο υπολογισμός γίνεται με δύο τριπλές </a:t>
            </a:r>
            <a:r>
              <a:rPr lang="en-US" dirty="0"/>
              <a:t>for loops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όπου στην πρώτη αποθηκεύουμε το αποτέλεσμα σε ένα τοπικό </a:t>
            </a:r>
            <a:r>
              <a:rPr lang="en-US" dirty="0"/>
              <a:t>buffer </a:t>
            </a:r>
            <a:r>
              <a:rPr lang="el-GR" dirty="0"/>
              <a:t>που δημιουργούμε, και στη δεύτερη κάνουμε τον τελικό υπολογισμό. 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3164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454DC3F-3C73-4AEE-9C2A-98A60760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l-GR" dirty="0"/>
              <a:t>Τα </a:t>
            </a:r>
            <a:r>
              <a:rPr lang="en-US" dirty="0"/>
              <a:t>HLS optimizations </a:t>
            </a:r>
            <a:r>
              <a:rPr lang="el-GR" dirty="0"/>
              <a:t>που δοκιμάστηκαν στο </a:t>
            </a:r>
            <a:r>
              <a:rPr lang="en-US" dirty="0"/>
              <a:t>Catapult </a:t>
            </a:r>
            <a:r>
              <a:rPr lang="el-GR" dirty="0"/>
              <a:t>είναι: </a:t>
            </a:r>
          </a:p>
          <a:p>
            <a:pPr>
              <a:lnSpc>
                <a:spcPct val="100000"/>
              </a:lnSpc>
            </a:pPr>
            <a:r>
              <a:rPr lang="en-US" dirty="0"/>
              <a:t>Buffering </a:t>
            </a:r>
            <a:r>
              <a:rPr lang="el-GR" dirty="0"/>
              <a:t>στον ενδιάμεσο πίνακα του πρώτου πολλαπλασιασμού.</a:t>
            </a:r>
          </a:p>
          <a:p>
            <a:pPr>
              <a:lnSpc>
                <a:spcPct val="100000"/>
              </a:lnSpc>
            </a:pPr>
            <a:r>
              <a:rPr lang="en-US" dirty="0"/>
              <a:t>Loop Unrolling </a:t>
            </a:r>
            <a:r>
              <a:rPr lang="el-GR" dirty="0"/>
              <a:t>στο ένα από τα δύο </a:t>
            </a:r>
            <a:r>
              <a:rPr lang="en-US" dirty="0"/>
              <a:t>loops </a:t>
            </a:r>
            <a:r>
              <a:rPr lang="el-GR" dirty="0"/>
              <a:t>, αλλά και στα δύο </a:t>
            </a:r>
            <a:r>
              <a:rPr lang="en-US" dirty="0"/>
              <a:t>loops</a:t>
            </a:r>
            <a:r>
              <a:rPr lang="el-GR" dirty="0"/>
              <a:t> (ομάδες </a:t>
            </a:r>
            <a:r>
              <a:rPr lang="en-US" dirty="0"/>
              <a:t>for loops).</a:t>
            </a:r>
          </a:p>
          <a:p>
            <a:pPr>
              <a:lnSpc>
                <a:spcPct val="100000"/>
              </a:lnSpc>
            </a:pPr>
            <a:r>
              <a:rPr lang="en-US" dirty="0"/>
              <a:t>Pipeline </a:t>
            </a:r>
            <a:r>
              <a:rPr lang="el-GR" dirty="0"/>
              <a:t>στα </a:t>
            </a:r>
            <a:r>
              <a:rPr lang="en-US" dirty="0"/>
              <a:t>blocks</a:t>
            </a:r>
            <a:r>
              <a:rPr lang="el-GR" dirty="0"/>
              <a:t> των </a:t>
            </a:r>
            <a:r>
              <a:rPr lang="en-US" dirty="0"/>
              <a:t>for loops.</a:t>
            </a:r>
          </a:p>
          <a:p>
            <a:pPr>
              <a:lnSpc>
                <a:spcPct val="100000"/>
              </a:lnSpc>
            </a:pP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330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454DC3F-3C73-4AEE-9C2A-98A60760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l-GR" dirty="0"/>
              <a:t>Το </a:t>
            </a:r>
            <a:r>
              <a:rPr lang="en-US" dirty="0"/>
              <a:t>clock </a:t>
            </a:r>
            <a:r>
              <a:rPr lang="el-GR" dirty="0"/>
              <a:t>ορίζεται στα </a:t>
            </a:r>
            <a:r>
              <a:rPr lang="en-US" dirty="0"/>
              <a:t>500MHz.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l-GR" dirty="0"/>
              <a:t>Η μνήμη είναι μια </a:t>
            </a:r>
            <a:r>
              <a:rPr lang="en-US" dirty="0" err="1"/>
              <a:t>nandgate</a:t>
            </a:r>
            <a:r>
              <a:rPr lang="en-US" dirty="0"/>
              <a:t> 45nm</a:t>
            </a:r>
            <a:r>
              <a:rPr lang="el-GR" dirty="0"/>
              <a:t> </a:t>
            </a:r>
            <a:r>
              <a:rPr lang="en-US" dirty="0" err="1"/>
              <a:t>dualport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l-GR" dirty="0"/>
              <a:t>Η αρχική σχεδίαση δεν έχει καθόλου </a:t>
            </a:r>
            <a:r>
              <a:rPr lang="en-US" dirty="0"/>
              <a:t>buffer </a:t>
            </a:r>
            <a:r>
              <a:rPr lang="el-GR" dirty="0"/>
              <a:t>ή οπότε το </a:t>
            </a:r>
            <a:r>
              <a:rPr lang="en-US" dirty="0"/>
              <a:t>scheduling </a:t>
            </a:r>
            <a:r>
              <a:rPr lang="el-GR" dirty="0"/>
              <a:t>γίνεται πολύ περίπλοκο με πολλές προσπελάσεις της μνήμης, επίσης είναι πανομοιότυπο αφού και ο ενδιάμεσος πίνακας του Α*Β είναι μέρος της μνήμης.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l-GR" dirty="0"/>
              <a:t>Τον ενδιάμεσο πίνακα εδώ τον βάλαμε σαν είσοδο στη συνάρτηση για να τον καταλάβει το εργαλείο σαν μέρος της μνήμης.</a:t>
            </a:r>
            <a:endParaRPr lang="en-US" dirty="0"/>
          </a:p>
          <a:p>
            <a:pPr>
              <a:lnSpc>
                <a:spcPct val="100000"/>
              </a:lnSpc>
            </a:pPr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/>
              <a:t>ΚΩΝΣΤΑΝΤΙΝΟΣ ΤΣΙΚΡΙΚΗΣ (ΑΜ:60598)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864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5D20DE43-A335-4205-B7D1-72478066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9333" y="1981200"/>
            <a:ext cx="6773333" cy="3810000"/>
          </a:xfrm>
          <a:noFill/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l-GR" sz="900"/>
          </a:p>
        </p:txBody>
      </p:sp>
    </p:spTree>
    <p:extLst>
      <p:ext uri="{BB962C8B-B14F-4D97-AF65-F5344CB8AC3E}">
        <p14:creationId xmlns:p14="http://schemas.microsoft.com/office/powerpoint/2010/main" val="79816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HLS optimizations</a:t>
            </a:r>
            <a:r>
              <a:rPr lang="el-GR" dirty="0"/>
              <a:t> 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5D20DE43-A335-4205-B7D1-72478066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95400" y="3170602"/>
            <a:ext cx="6773333" cy="1594712"/>
          </a:xfrm>
          <a:noFill/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7FA99F-C449-4F5A-9D67-60B6E49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l-GR" sz="900"/>
              <a:t>ΚΩΝΣΤΑΝΤΙΝΟΣ ΤΣΙΚΡΙΚΗΣ (ΑΜ:60598)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69DF1D-DA0B-4CE1-BBB4-BD07DB4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l-GR" sz="9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l-GR" sz="900"/>
          </a:p>
        </p:txBody>
      </p:sp>
      <p:sp>
        <p:nvSpPr>
          <p:cNvPr id="6" name="Βέλος: Αριστερό 5">
            <a:extLst>
              <a:ext uri="{FF2B5EF4-FFF2-40B4-BE49-F238E27FC236}">
                <a16:creationId xmlns:a16="http://schemas.microsoft.com/office/drawing/2014/main" id="{B8A1E5F2-34BA-4BF3-81C5-AEA60B37E512}"/>
              </a:ext>
            </a:extLst>
          </p:cNvPr>
          <p:cNvSpPr/>
          <p:nvPr/>
        </p:nvSpPr>
        <p:spPr>
          <a:xfrm>
            <a:off x="7804964" y="3792112"/>
            <a:ext cx="527538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93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481</TotalTime>
  <Words>843</Words>
  <Application>Microsoft Office PowerPoint</Application>
  <PresentationFormat>Ευρεία οθόνη</PresentationFormat>
  <Paragraphs>104</Paragraphs>
  <Slides>17</Slides>
  <Notes>16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Πλέγμα ρόμβου 16x9</vt:lpstr>
      <vt:lpstr>Πολλαπλασιασμός 3 Πινάκων</vt:lpstr>
      <vt:lpstr>Περιεχόμενα παρουσίασης</vt:lpstr>
      <vt:lpstr>Πολλαπλασιασμός πινάκων</vt:lpstr>
      <vt:lpstr>Ανάλυση κώδικα (γενικά) </vt:lpstr>
      <vt:lpstr>Ανάλυση κώδικα (βασική συνάρτηση) </vt:lpstr>
      <vt:lpstr>HLS optimizations </vt:lpstr>
      <vt:lpstr>HLS optimizations </vt:lpstr>
      <vt:lpstr>HLS optimizations </vt:lpstr>
      <vt:lpstr>HLS optimizations </vt:lpstr>
      <vt:lpstr>HLS optimizations (buffering)</vt:lpstr>
      <vt:lpstr>HLS optimizations (buffering) </vt:lpstr>
      <vt:lpstr>HLS optimizations (buffering) </vt:lpstr>
      <vt:lpstr>HLS optimizations (loop unrolling)</vt:lpstr>
      <vt:lpstr>HLS optimizations (loop unrolling) </vt:lpstr>
      <vt:lpstr>HLS optimizations (pipeline)</vt:lpstr>
      <vt:lpstr>HLS optimizations (pipeline)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Πολλαπλασιασμός 3 Πινάκων</dc:title>
  <dc:creator>Κωστής Τσικρίκης</dc:creator>
  <cp:lastModifiedBy>Κωστής Τσικρίκης</cp:lastModifiedBy>
  <cp:revision>11</cp:revision>
  <dcterms:created xsi:type="dcterms:W3CDTF">2021-06-30T22:23:33Z</dcterms:created>
  <dcterms:modified xsi:type="dcterms:W3CDTF">2021-07-01T16:07:50Z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