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  <p15:guide id="5" orient="horz" pos="4088">
          <p15:clr>
            <a:srgbClr val="A4A3A4"/>
          </p15:clr>
        </p15:guide>
        <p15:guide id="6" orient="horz" pos="25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hNxfnOpzons8gbsvtXq6CbB6gE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3F021C-40AE-430A-BBB5-3179AD4C1034}">
  <a:tblStyle styleId="{F93F021C-40AE-430A-BBB5-3179AD4C10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2144D06-3036-4B7B-8E80-D8EEEC36684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  <p:guide pos="262"/>
        <p:guide pos="5978"/>
        <p:guide pos="4088" orient="horz"/>
        <p:guide pos="25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customschemas.google.com/relationships/presentationmetadata" Target="metadata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1471871e0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01471871e0_3_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1471871e0_3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01471871e0_3_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1471871e0_3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01471871e0_3_4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1471871e0_3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01471871e0_3_5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1471871e0_3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01471871e0_3_7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1471871e0_3_1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1471871e0_3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01471871e0_3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1471871e0_3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01471871e0_3_9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1471871e0_3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01471871e0_3_10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 rot="10800000">
            <a:off x="-14574" y="2227"/>
            <a:ext cx="9936000" cy="109586"/>
            <a:chOff x="-21685753" y="108050"/>
            <a:chExt cx="30829756" cy="80643"/>
          </a:xfrm>
        </p:grpSpPr>
        <p:sp>
          <p:nvSpPr>
            <p:cNvPr id="11" name="Google Shape;11;p32"/>
            <p:cNvSpPr/>
            <p:nvPr/>
          </p:nvSpPr>
          <p:spPr>
            <a:xfrm>
              <a:off x="-21685753" y="108050"/>
              <a:ext cx="25389131" cy="80643"/>
            </a:xfrm>
            <a:prstGeom prst="rect">
              <a:avLst/>
            </a:prstGeom>
            <a:solidFill>
              <a:srgbClr val="2244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2"/>
            <p:cNvSpPr/>
            <p:nvPr/>
          </p:nvSpPr>
          <p:spPr>
            <a:xfrm>
              <a:off x="3687346" y="108050"/>
              <a:ext cx="5456657" cy="80640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32"/>
          <p:cNvGrpSpPr/>
          <p:nvPr/>
        </p:nvGrpSpPr>
        <p:grpSpPr>
          <a:xfrm flipH="1" rot="10800000">
            <a:off x="-3690" y="6761881"/>
            <a:ext cx="9936000" cy="109586"/>
            <a:chOff x="-21685753" y="108050"/>
            <a:chExt cx="30829756" cy="80643"/>
          </a:xfrm>
        </p:grpSpPr>
        <p:sp>
          <p:nvSpPr>
            <p:cNvPr id="14" name="Google Shape;14;p32"/>
            <p:cNvSpPr/>
            <p:nvPr/>
          </p:nvSpPr>
          <p:spPr>
            <a:xfrm>
              <a:off x="-21685753" y="108050"/>
              <a:ext cx="25389131" cy="80643"/>
            </a:xfrm>
            <a:prstGeom prst="rect">
              <a:avLst/>
            </a:prstGeom>
            <a:solidFill>
              <a:srgbClr val="2244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2"/>
            <p:cNvSpPr/>
            <p:nvPr/>
          </p:nvSpPr>
          <p:spPr>
            <a:xfrm>
              <a:off x="3687346" y="108050"/>
              <a:ext cx="5456657" cy="80640"/>
            </a:xfrm>
            <a:prstGeom prst="rect">
              <a:avLst/>
            </a:prstGeom>
            <a:solidFill>
              <a:srgbClr val="FF7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32"/>
          <p:cNvSpPr txBox="1"/>
          <p:nvPr/>
        </p:nvSpPr>
        <p:spPr>
          <a:xfrm>
            <a:off x="7165543" y="6594469"/>
            <a:ext cx="2755883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K-디지털분야 훈련교사 양성과정 1차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2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/>
          <p:nvPr/>
        </p:nvSpPr>
        <p:spPr>
          <a:xfrm>
            <a:off x="2" y="6520327"/>
            <a:ext cx="2755883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K-디지털분야 훈련교사 양성과정 2차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34"/>
          <p:cNvGrpSpPr/>
          <p:nvPr/>
        </p:nvGrpSpPr>
        <p:grpSpPr>
          <a:xfrm>
            <a:off x="2" y="462611"/>
            <a:ext cx="9906000" cy="0"/>
            <a:chOff x="0" y="509"/>
            <a:chExt cx="6240" cy="0"/>
          </a:xfrm>
        </p:grpSpPr>
        <p:cxnSp>
          <p:nvCxnSpPr>
            <p:cNvPr id="25" name="Google Shape;25;p34"/>
            <p:cNvCxnSpPr/>
            <p:nvPr/>
          </p:nvCxnSpPr>
          <p:spPr>
            <a:xfrm>
              <a:off x="0" y="509"/>
              <a:ext cx="6240" cy="0"/>
            </a:xfrm>
            <a:prstGeom prst="straightConnector1">
              <a:avLst/>
            </a:prstGeom>
            <a:noFill/>
            <a:ln cap="flat" cmpd="sng" w="9525">
              <a:solidFill>
                <a:srgbClr val="244F7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34"/>
            <p:cNvCxnSpPr/>
            <p:nvPr/>
          </p:nvCxnSpPr>
          <p:spPr>
            <a:xfrm>
              <a:off x="0" y="509"/>
              <a:ext cx="4798" cy="0"/>
            </a:xfrm>
            <a:prstGeom prst="straightConnector1">
              <a:avLst/>
            </a:prstGeom>
            <a:noFill/>
            <a:ln cap="flat" cmpd="sng" w="31750">
              <a:solidFill>
                <a:srgbClr val="244F7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7" name="Google Shape;27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45125" y="6520327"/>
            <a:ext cx="1544017" cy="3466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4"/>
          <p:cNvCxnSpPr/>
          <p:nvPr/>
        </p:nvCxnSpPr>
        <p:spPr>
          <a:xfrm>
            <a:off x="0" y="6473248"/>
            <a:ext cx="9906000" cy="0"/>
          </a:xfrm>
          <a:prstGeom prst="straightConnector1">
            <a:avLst/>
          </a:prstGeom>
          <a:noFill/>
          <a:ln cap="flat" cmpd="sng" w="9525">
            <a:solidFill>
              <a:srgbClr val="244F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125" y="6095782"/>
            <a:ext cx="2559375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2075086" y="1456615"/>
            <a:ext cx="55948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프로젝트기반(PBL)  수업설계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Worksheet(제출용) -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40;p1"/>
          <p:cNvCxnSpPr/>
          <p:nvPr/>
        </p:nvCxnSpPr>
        <p:spPr>
          <a:xfrm>
            <a:off x="2154999" y="1334687"/>
            <a:ext cx="5352747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2154999" y="2422224"/>
            <a:ext cx="5352747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" name="Google Shape;42;p1"/>
          <p:cNvSpPr txBox="1"/>
          <p:nvPr/>
        </p:nvSpPr>
        <p:spPr>
          <a:xfrm>
            <a:off x="3134670" y="2586691"/>
            <a:ext cx="36102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K-디지털분야 훈련교사 양성과정 2차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(2023. 01.15 ~ 02.18)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" name="Google Shape;43;p1"/>
          <p:cNvGraphicFramePr/>
          <p:nvPr/>
        </p:nvGraphicFramePr>
        <p:xfrm>
          <a:off x="2714445" y="3660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70950"/>
                <a:gridCol w="3214775"/>
              </a:tblGrid>
              <a:tr h="4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팀</a:t>
                      </a:r>
                      <a:endParaRPr b="1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팀명</a:t>
                      </a:r>
                      <a:endParaRPr b="1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남여남여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팀원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이영한, 송경택, 임주아, 김미경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" name="Google Shape;44;p1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5907941" y="97036"/>
            <a:ext cx="35821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5.1.4 원인분석: 과정(Throughput)의 결함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10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/>
                <a:gridCol w="3816200"/>
                <a:gridCol w="3816200"/>
              </a:tblGrid>
              <a:tr h="50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행동의 결함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충족의 결함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눈에 보이는 결함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 이용 대상자(타겟)의 불분명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</a:t>
                      </a: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정보 공유의 어려움</a:t>
                      </a: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(그들만의 리그)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추천/검색/정보 </a:t>
                      </a: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시장의 레드오션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</a:t>
                      </a: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평가 시스템의 공정성 기준 부재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학원정보 통합 시스템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 사용자의 </a:t>
                      </a: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신뢰성 확보방안 객관성 부재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플랫폼의 지속적인 서비스 제공을 위한  일정수준 이상의 </a:t>
                      </a: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확보 및 투자 유치</a:t>
                      </a: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눈에 보이지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않는 결함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지나친 경쟁사회에서의, 자의적 정보 은폐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사적인 감정에 따른 평가의 신뢰성 하락 주의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시장에 대한 창업/운영정보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실수요자의 요구사항 및 시장조사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교육이 필요한 취약계층과 거리가 먼 서비스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시장조사(요구사항)에 근거하지 않은 서비스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사교육 기관 추천 서비스의 차별성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생애주기에 따른 일회성 서비스로 연속성 부족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6466490" y="97036"/>
            <a:ext cx="30235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5.1.4 원인분석: 인풋(Input)의 결함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1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/>
                <a:gridCol w="3816200"/>
                <a:gridCol w="3816200"/>
              </a:tblGrid>
              <a:tr h="50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질적인 결함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양적인 결함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눈에 보이는 결함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강사/학원의 정보의 질이 바이럴을 통하기 때문에 신뢰성 확보가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운영(재정적인)상태에 대한 정보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대부분의 데이터가 자연어(대화 등)로 처리된 데이터이고 한국어에 대한 의미 분석이 일정 수준 까지 끌어올리기가 쉽지 않음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아날로그 방식으로 사람 대 사람 간 전달되던 정보를 데이터 베이스화 하기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정확한 정보를 고객에 전달하기위해서는 일정 수준 이상의 데이터 양을 수집해야 하나 source 사이트와의 데이터 연계에 대한 협의가 용이하지 않을 수 있음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눈에 보이지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않는 결함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 수준에 따른 학원 선택의 한계성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 취약계층 제공 서비스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자체 모니터링 평가요청 수정방안 부재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오피니언 리더 관리(바이럴 마케팅)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평가리뷰 데이터 모니터링 대응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고객들의 적극적인 평가 유도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레드오션 시장에서의 서비스 제공 차별성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개인정보, 데이터 품질 관리비용 예산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동일명 등 관리 키코드 DB확장 대안마련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1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5615295" y="97036"/>
            <a:ext cx="3874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5.1.4 원인분석: 제약조건(Constraint)의 결함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12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/>
                <a:gridCol w="3816200"/>
                <a:gridCol w="3816200"/>
              </a:tblGrid>
              <a:tr h="50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제거 불가능한 제약 조건(Control 불가능)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제거 가능한 제약 조건(Control가능)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항구적인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제약조건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사교육 조장을 일으킨다는 오해를 일으킬 수 있음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인기있는 학원들은 대기자만 더욱 쌓임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편향성 관리기준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소득수준별 정보를 알아도, 최종 선택의 한계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학습비의 유동적. 제한이 없음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학원등 알바부대 동원하여 평판에 영향을 줄수 있는 리뷰 및 데이터 유입 가능 성 존재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취약계층 대상 유익한 정보제공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광고에 의존하는 사업모델의 수익성 다각화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일시적인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제약조건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정권에 따른 교육제도의 변화에 따라 서비스의 통제불가능 성이 존재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학년별로 달라지는 입시방식으로 인해 학년별로 서비스 제공 방식이 달라져야 함 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코비드19와 같은 집체교육의 제한조치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수시로 변동되는 학원정보의 최신성 정보 제공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수준 이상의 데이터와 이용자가 유입되기 까지 신뢰도 높은 데이터 확보가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지역/연령 등 입시정보 다양성 등 분류 최적화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6315808" y="97036"/>
            <a:ext cx="31742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5.1.5 원인분석결과 및 핵심원인 선정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13"/>
          <p:cNvGraphicFramePr/>
          <p:nvPr/>
        </p:nvGraphicFramePr>
        <p:xfrm>
          <a:off x="415925" y="716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67850"/>
                <a:gridCol w="4541625"/>
                <a:gridCol w="3264675"/>
              </a:tblGrid>
              <a:tr h="47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구분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주요 원인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핵심원인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71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과정의 결함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 제공할 학원들의 세부 데이터 확보하기 위한 채널 확보의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학원들의 시스템이 표준화 되지 않아 연계시 학원 마다 개별로 개발해야하는 개발비용 상승이 예상됨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정보원의 확보가 어려움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시스템 구축에 필요한 표준화의 부재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6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인풋의 결함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source 데이터의 신뢰성 및 최신성 확인 어려움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경쟁학원의 임직원이 악의적 리뷰 및 평판 저해할 데이터를 필터링하기 쉽지 않음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공신력 있는 데이터 보유 기관 및 기업의 부재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6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제약조건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확보 어려움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교육제도 및 입시방안의 변화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학원정보 최신성 유지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제공방식 다양성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제공하고자 하는 서비스의 모호성으로 인해 DB, 인프라 등 설계 시간 부족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7096470" y="97036"/>
            <a:ext cx="23936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5.1.6 프로젝트 기술서 작성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4"/>
          <p:cNvGraphicFramePr/>
          <p:nvPr/>
        </p:nvGraphicFramePr>
        <p:xfrm>
          <a:off x="415926" y="5944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74800"/>
                <a:gridCol w="3766925"/>
                <a:gridCol w="1421100"/>
                <a:gridCol w="2611350"/>
              </a:tblGrid>
              <a:tr h="4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Project명(주제)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Buy! Edu (학원 통합 비교 검색 서비스 플랫폼)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팀명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남여남여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관련 회사(조직) 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edutech 관련 기업  및 교육 플랫폼 개발 업체 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구체적으로 해결하고자 하는 것은 무엇인가?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 (Project Output Image) 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 hMerge="1"/>
              </a:tr>
              <a:tr h="63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Project 관련 부서 및 담당자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신사업 TFT(기획, 마케팅, 개발, 유지보수 담당자)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feat by. 학부모 + 학생(초중고)</a:t>
                      </a:r>
                      <a:endParaRPr sz="1200"/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/>
                        <a:t>수강하고자 하는 </a:t>
                      </a:r>
                      <a:r>
                        <a:rPr lang="ko-KR" sz="1200"/>
                        <a:t>학원의 세부 정보 필요</a:t>
                      </a:r>
                      <a:br>
                        <a:rPr lang="ko-KR" sz="1200"/>
                      </a:br>
                      <a:r>
                        <a:rPr lang="ko-KR" sz="1200"/>
                        <a:t>- 강사, 분위기, 시설, 수강료, 강의 후기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등</a:t>
                      </a:r>
                      <a:endParaRPr sz="1200"/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</a:tr>
              <a:tr h="349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Project 선정 배경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 hMerge="1"/>
                <a:tc gridSpan="2" vMerge="1"/>
                <a:tc hMerge="1" vMerge="1"/>
              </a:tr>
              <a:tr h="7284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현업의 이슈는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무엇인가?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바이럴로만 수집가능한  학원 정보들로 인하여  다양한 정보를 수집하기 어렵고 이에 따라 아이에 맞는  학원들 비교 검색 하기가 어려움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이해관계자가 많아서 의견을 취합하고 요구사항을 만족시키는 것이 쉽지 않음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</a:tr>
              <a:tr h="32145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현업에 기대하는 것은 무엇인가? 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 hMerge="1"/>
              </a:tr>
              <a:tr h="70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문제는 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무엇인가?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데이터베이스화된 정보가 없음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/>
                        <a:t> 아이들에게 적합한 학원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및</a:t>
                      </a:r>
                      <a:r>
                        <a:rPr lang="ko-KR" sz="1200"/>
                        <a:t> 수업 선택의 모든 정보를 제공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3827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원인은 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무엇인가? 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몇몇 대형 학원을 제외하고는 규모가 영세하여 시스템 구축에 부담으로 통합된 플랫폼 구축이 어려운 상황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</a:tr>
              <a:tr h="3120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프로젝트 수행을 위해 더 알아야 하는 것은 무엇인가?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 hMerge="1"/>
              </a:tr>
              <a:tr h="120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핵심원인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</a:rPr>
                        <a:t>무엇인가?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/>
                        <a:t>통합 플랫폼의 부재</a:t>
                      </a:r>
                      <a:endParaRPr sz="1200"/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/>
                        <a:t>데이터 이해, 전처리 과정 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/>
                        <a:t>학원들에서 이미 사용중인 플랫폼들 분석(수강생관리, 결제 등)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▪"/>
                      </a:pPr>
                      <a:r>
                        <a:rPr lang="ko-KR" sz="1200"/>
                        <a:t>관련 종사자들의 데이터 수집(과목, 내용, 수강정보 등)</a:t>
                      </a:r>
                      <a:endParaRPr sz="1200"/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8119186" y="97036"/>
            <a:ext cx="13708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5.1.7 계획하기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15"/>
          <p:cNvGraphicFramePr/>
          <p:nvPr/>
        </p:nvGraphicFramePr>
        <p:xfrm>
          <a:off x="415926" y="678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399650"/>
                <a:gridCol w="1329500"/>
                <a:gridCol w="652775"/>
                <a:gridCol w="711525"/>
                <a:gridCol w="711525"/>
                <a:gridCol w="711525"/>
                <a:gridCol w="711525"/>
                <a:gridCol w="711525"/>
                <a:gridCol w="711525"/>
                <a:gridCol w="711525"/>
                <a:gridCol w="711525"/>
              </a:tblGrid>
              <a:tr h="38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F2F"/>
                          </a:solidFill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F2F"/>
                          </a:solidFill>
                        </a:rPr>
                        <a:t>주요내용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3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산출물 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형태 결정하기</a:t>
                      </a:r>
                      <a:endParaRPr b="1"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0"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Buy! Edu (학원 통합 비교 검색 서비스 플랫폼)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요구사항정의서, 화면설계서, 테스트계획서, 테스트결과서, 사용자메뉴얼, 관리자메뉴얼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0075">
                <a:tc row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수행 절차및 일정 정하기</a:t>
                      </a:r>
                      <a:endParaRPr b="1"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수행절차</a:t>
                      </a:r>
                      <a:endParaRPr b="1" sz="1100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rowSpan="3"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00F2F"/>
                          </a:solidFill>
                        </a:rPr>
                        <a:t>일정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007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1D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2D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3D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4D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5D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6D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7D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D-Day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07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1/28/토</a:t>
                      </a:r>
                      <a:endParaRPr b="1" sz="1100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1/29/일</a:t>
                      </a:r>
                      <a:endParaRPr b="1" sz="1100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1/30/월</a:t>
                      </a:r>
                      <a:endParaRPr b="1" sz="1100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1/31/화</a:t>
                      </a:r>
                      <a:endParaRPr b="1" sz="1100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2/1/수</a:t>
                      </a:r>
                      <a:endParaRPr b="1" sz="1100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2/2/목</a:t>
                      </a:r>
                      <a:endParaRPr b="1" sz="1100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2/3/금</a:t>
                      </a:r>
                      <a:endParaRPr b="1" sz="1100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2/4/토</a:t>
                      </a:r>
                      <a:endParaRPr b="1" sz="1100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97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요구사항 정의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97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화면 설계 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97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개발 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97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단위/통합 테스트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97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배포 및 시범운영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975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0F2F"/>
                          </a:solidFill>
                        </a:rPr>
                        <a:t>운영지원</a:t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313475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팀원 역할 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분담하기</a:t>
                      </a:r>
                      <a:endParaRPr b="1"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</a:rPr>
                        <a:t>팀원</a:t>
                      </a:r>
                      <a:endParaRPr b="1"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</a:rPr>
                        <a:t>역할</a:t>
                      </a:r>
                      <a:endParaRPr b="1"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1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이영한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총괄 PM , 이해관계자들을 통한 요구사항 도출 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1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송경택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개발 및 배포 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1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임주아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DB 설계 및  추천 시스템 모델 설계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1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김미경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화면설계, 디자인 및 테스트 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1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이해관계자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F2F"/>
                          </a:solidFill>
                        </a:rPr>
                        <a:t>데모시연 평가</a:t>
                      </a:r>
                      <a:endParaRPr sz="1200" u="none" cap="none" strike="noStrike">
                        <a:solidFill>
                          <a:srgbClr val="000F2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1471871e0_3_14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01471871e0_3_14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01471871e0_3_14"/>
          <p:cNvSpPr txBox="1"/>
          <p:nvPr>
            <p:ph idx="12" type="sldNum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  <p:sp>
        <p:nvSpPr>
          <p:cNvPr id="173" name="Google Shape;173;g201471871e0_3_14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-KR" sz="2000">
                <a:solidFill>
                  <a:schemeClr val="dk1"/>
                </a:solidFill>
              </a:rPr>
              <a:t>현업 요구사항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74" name="Google Shape;174;g201471871e0_3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950"/>
            <a:ext cx="9601199" cy="437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1471871e0_3_22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01471871e0_3_22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01471871e0_3_22"/>
          <p:cNvSpPr txBox="1"/>
          <p:nvPr>
            <p:ph idx="12" type="sldNum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  <p:pic>
        <p:nvPicPr>
          <p:cNvPr id="182" name="Google Shape;182;g201471871e0_3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82" y="1226950"/>
            <a:ext cx="8868636" cy="503628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01471871e0_3_22"/>
          <p:cNvSpPr txBox="1"/>
          <p:nvPr/>
        </p:nvSpPr>
        <p:spPr>
          <a:xfrm>
            <a:off x="7835400" y="1470150"/>
            <a:ext cx="694800" cy="2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184" name="Google Shape;184;g201471871e0_3_22"/>
          <p:cNvSpPr txBox="1"/>
          <p:nvPr/>
        </p:nvSpPr>
        <p:spPr>
          <a:xfrm>
            <a:off x="9111800" y="1470150"/>
            <a:ext cx="193800" cy="2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185" name="Google Shape;185;g201471871e0_3_22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-KR" sz="2000">
                <a:solidFill>
                  <a:schemeClr val="dk1"/>
                </a:solidFill>
              </a:rPr>
              <a:t>요구사항추적표 / Use Case 유형정의서 / Use Case 유형정의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1471871e0_3_43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01471871e0_3_43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01471871e0_3_43"/>
          <p:cNvSpPr txBox="1"/>
          <p:nvPr>
            <p:ph idx="12" type="sldNum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  <p:pic>
        <p:nvPicPr>
          <p:cNvPr id="193" name="Google Shape;193;g201471871e0_3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571" y="941125"/>
            <a:ext cx="4402853" cy="547453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01471871e0_3_43"/>
          <p:cNvSpPr txBox="1"/>
          <p:nvPr/>
        </p:nvSpPr>
        <p:spPr>
          <a:xfrm>
            <a:off x="7496150" y="1398625"/>
            <a:ext cx="958800" cy="175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195" name="Google Shape;195;g201471871e0_3_43"/>
          <p:cNvSpPr txBox="1"/>
          <p:nvPr/>
        </p:nvSpPr>
        <p:spPr>
          <a:xfrm>
            <a:off x="9167175" y="1398625"/>
            <a:ext cx="429300" cy="175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pic>
        <p:nvPicPr>
          <p:cNvPr id="196" name="Google Shape;196;g201471871e0_3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0750"/>
            <a:ext cx="5009774" cy="518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01471871e0_3_43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-KR" sz="2000">
                <a:solidFill>
                  <a:schemeClr val="dk1"/>
                </a:solidFill>
              </a:rPr>
              <a:t>Use Case Diagram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1471871e0_3_58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01471871e0_3_58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01471871e0_3_58"/>
          <p:cNvSpPr txBox="1"/>
          <p:nvPr>
            <p:ph idx="12" type="sldNum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  <p:pic>
        <p:nvPicPr>
          <p:cNvPr id="205" name="Google Shape;205;g201471871e0_3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36" y="1476738"/>
            <a:ext cx="7983129" cy="453671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01471871e0_3_58"/>
          <p:cNvSpPr txBox="1"/>
          <p:nvPr/>
        </p:nvSpPr>
        <p:spPr>
          <a:xfrm>
            <a:off x="3399675" y="1820975"/>
            <a:ext cx="4293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207" name="Google Shape;207;g201471871e0_3_58"/>
          <p:cNvSpPr txBox="1"/>
          <p:nvPr/>
        </p:nvSpPr>
        <p:spPr>
          <a:xfrm>
            <a:off x="3399675" y="1960175"/>
            <a:ext cx="4293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208" name="Google Shape;208;g201471871e0_3_58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-KR" sz="2000">
                <a:solidFill>
                  <a:schemeClr val="dk1"/>
                </a:solidFill>
              </a:rPr>
              <a:t>화면 정의서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2"/>
          <p:cNvCxnSpPr/>
          <p:nvPr/>
        </p:nvCxnSpPr>
        <p:spPr>
          <a:xfrm>
            <a:off x="703511" y="2497196"/>
            <a:ext cx="8431019" cy="0"/>
          </a:xfrm>
          <a:prstGeom prst="straightConnector1">
            <a:avLst/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2"/>
          <p:cNvSpPr txBox="1"/>
          <p:nvPr/>
        </p:nvSpPr>
        <p:spPr>
          <a:xfrm>
            <a:off x="699195" y="2221715"/>
            <a:ext cx="2072030" cy="523220"/>
          </a:xfrm>
          <a:prstGeom prst="rect">
            <a:avLst/>
          </a:prstGeom>
          <a:solidFill>
            <a:srgbClr val="323F4F"/>
          </a:solidFill>
          <a:ln cap="flat" cmpd="sng" w="952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151285" y="2891989"/>
            <a:ext cx="3917882" cy="432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1.1 팀 빌딩(Teambuilding) 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3178030" y="2069168"/>
            <a:ext cx="25441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 구성하기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3">
            <a:alphaModFix/>
          </a:blip>
          <a:srcRect b="0" l="22009" r="23446" t="0"/>
          <a:stretch/>
        </p:blipFill>
        <p:spPr>
          <a:xfrm>
            <a:off x="1177266" y="3659214"/>
            <a:ext cx="2201515" cy="16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1471871e0_3_71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01471871e0_3_71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01471871e0_3_71"/>
          <p:cNvSpPr txBox="1"/>
          <p:nvPr>
            <p:ph idx="12" type="sldNum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  <p:pic>
        <p:nvPicPr>
          <p:cNvPr id="216" name="Google Shape;216;g201471871e0_3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950"/>
            <a:ext cx="9905999" cy="53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01471871e0_3_71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-KR" sz="2000">
                <a:solidFill>
                  <a:schemeClr val="dk1"/>
                </a:solidFill>
              </a:rPr>
              <a:t>ERD - </a:t>
            </a:r>
            <a:r>
              <a:rPr b="1" lang="ko-KR" sz="2000">
                <a:solidFill>
                  <a:srgbClr val="5F6368"/>
                </a:solidFill>
                <a:highlight>
                  <a:srgbClr val="FFFFFF"/>
                </a:highlight>
              </a:rPr>
              <a:t>Entity-Relationship Diagram(Logical)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1471871e0_3_122"/>
          <p:cNvSpPr txBox="1"/>
          <p:nvPr>
            <p:ph idx="12" type="sldNum"/>
          </p:nvPr>
        </p:nvSpPr>
        <p:spPr>
          <a:xfrm>
            <a:off x="2969346" y="6432201"/>
            <a:ext cx="2229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  <p:pic>
        <p:nvPicPr>
          <p:cNvPr id="224" name="Google Shape;224;g201471871e0_3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6000"/>
            <a:ext cx="9601201" cy="40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01471871e0_3_122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01471871e0_3_122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01471871e0_3_122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-KR" sz="2000">
                <a:solidFill>
                  <a:schemeClr val="dk1"/>
                </a:solidFill>
              </a:rPr>
              <a:t>ERD - </a:t>
            </a:r>
            <a:r>
              <a:rPr b="1" lang="ko-KR" sz="2000">
                <a:solidFill>
                  <a:srgbClr val="5F6368"/>
                </a:solidFill>
                <a:highlight>
                  <a:srgbClr val="FFFFFF"/>
                </a:highlight>
              </a:rPr>
              <a:t>Entity-Relationship Diagram(Physical)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201471871e0_3_91"/>
          <p:cNvPicPr preferRelativeResize="0"/>
          <p:nvPr/>
        </p:nvPicPr>
        <p:blipFill rotWithShape="1">
          <a:blip r:embed="rId3">
            <a:alphaModFix/>
          </a:blip>
          <a:srcRect b="39809" l="0" r="0" t="0"/>
          <a:stretch/>
        </p:blipFill>
        <p:spPr>
          <a:xfrm>
            <a:off x="533450" y="1761475"/>
            <a:ext cx="4332825" cy="3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01471871e0_3_91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01471871e0_3_91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01471871e0_3_91"/>
          <p:cNvSpPr txBox="1"/>
          <p:nvPr>
            <p:ph idx="12" type="sldNum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  <p:sp>
        <p:nvSpPr>
          <p:cNvPr id="236" name="Google Shape;236;g201471871e0_3_91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-KR" sz="2000">
                <a:solidFill>
                  <a:schemeClr val="dk1"/>
                </a:solidFill>
              </a:rPr>
              <a:t>화면 정의서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7" name="Google Shape;237;g201471871e0_3_91"/>
          <p:cNvSpPr txBox="1"/>
          <p:nvPr/>
        </p:nvSpPr>
        <p:spPr>
          <a:xfrm>
            <a:off x="3521900" y="2080250"/>
            <a:ext cx="7029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238" name="Google Shape;238;g201471871e0_3_91"/>
          <p:cNvSpPr txBox="1"/>
          <p:nvPr/>
        </p:nvSpPr>
        <p:spPr>
          <a:xfrm>
            <a:off x="3521900" y="2256900"/>
            <a:ext cx="4293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pic>
        <p:nvPicPr>
          <p:cNvPr id="239" name="Google Shape;239;g201471871e0_3_91"/>
          <p:cNvPicPr preferRelativeResize="0"/>
          <p:nvPr/>
        </p:nvPicPr>
        <p:blipFill rotWithShape="1">
          <a:blip r:embed="rId3">
            <a:alphaModFix/>
          </a:blip>
          <a:srcRect b="39809" l="0" r="0" t="0"/>
          <a:stretch/>
        </p:blipFill>
        <p:spPr>
          <a:xfrm>
            <a:off x="5157250" y="1761475"/>
            <a:ext cx="4332825" cy="329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01471871e0_3_91"/>
          <p:cNvPicPr preferRelativeResize="0"/>
          <p:nvPr/>
        </p:nvPicPr>
        <p:blipFill rotWithShape="1">
          <a:blip r:embed="rId3">
            <a:alphaModFix/>
          </a:blip>
          <a:srcRect b="0" l="0" r="0" t="64725"/>
          <a:stretch/>
        </p:blipFill>
        <p:spPr>
          <a:xfrm>
            <a:off x="5198350" y="2786275"/>
            <a:ext cx="4244525" cy="207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01471871e0_3_91"/>
          <p:cNvSpPr txBox="1"/>
          <p:nvPr/>
        </p:nvSpPr>
        <p:spPr>
          <a:xfrm>
            <a:off x="8155000" y="2080250"/>
            <a:ext cx="7029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242" name="Google Shape;242;g201471871e0_3_91"/>
          <p:cNvSpPr txBox="1"/>
          <p:nvPr/>
        </p:nvSpPr>
        <p:spPr>
          <a:xfrm>
            <a:off x="8155000" y="2256900"/>
            <a:ext cx="4293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1471871e0_3_109"/>
          <p:cNvSpPr txBox="1"/>
          <p:nvPr/>
        </p:nvSpPr>
        <p:spPr>
          <a:xfrm>
            <a:off x="415925" y="66259"/>
            <a:ext cx="28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01471871e0_3_109"/>
          <p:cNvSpPr txBox="1"/>
          <p:nvPr/>
        </p:nvSpPr>
        <p:spPr>
          <a:xfrm>
            <a:off x="8119186" y="97036"/>
            <a:ext cx="137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5.1.8 설계하기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01471871e0_3_109"/>
          <p:cNvSpPr txBox="1"/>
          <p:nvPr>
            <p:ph idx="12" type="sldNum"/>
          </p:nvPr>
        </p:nvSpPr>
        <p:spPr>
          <a:xfrm>
            <a:off x="2969346" y="6415639"/>
            <a:ext cx="2229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  <p:sp>
        <p:nvSpPr>
          <p:cNvPr id="250" name="Google Shape;250;g201471871e0_3_109"/>
          <p:cNvSpPr txBox="1"/>
          <p:nvPr/>
        </p:nvSpPr>
        <p:spPr>
          <a:xfrm>
            <a:off x="152400" y="581950"/>
            <a:ext cx="95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-KR" sz="2000">
                <a:solidFill>
                  <a:schemeClr val="dk1"/>
                </a:solidFill>
              </a:rPr>
              <a:t>테이블 목록, 테이블 정의서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51" name="Google Shape;251;g201471871e0_3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21" y="1074550"/>
            <a:ext cx="4402853" cy="520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01471871e0_3_109"/>
          <p:cNvPicPr preferRelativeResize="0"/>
          <p:nvPr/>
        </p:nvPicPr>
        <p:blipFill rotWithShape="1">
          <a:blip r:embed="rId4">
            <a:alphaModFix/>
          </a:blip>
          <a:srcRect b="0" l="0" r="0" t="2959"/>
          <a:stretch/>
        </p:blipFill>
        <p:spPr>
          <a:xfrm>
            <a:off x="5087325" y="1074550"/>
            <a:ext cx="4402850" cy="520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01471871e0_3_109"/>
          <p:cNvSpPr txBox="1"/>
          <p:nvPr/>
        </p:nvSpPr>
        <p:spPr>
          <a:xfrm>
            <a:off x="3214950" y="1602600"/>
            <a:ext cx="5574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254" name="Google Shape;254;g201471871e0_3_109"/>
          <p:cNvSpPr txBox="1"/>
          <p:nvPr/>
        </p:nvSpPr>
        <p:spPr>
          <a:xfrm>
            <a:off x="4304375" y="1602600"/>
            <a:ext cx="421200" cy="1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255" name="Google Shape;255;g201471871e0_3_109"/>
          <p:cNvSpPr txBox="1"/>
          <p:nvPr/>
        </p:nvSpPr>
        <p:spPr>
          <a:xfrm>
            <a:off x="7634550" y="1602600"/>
            <a:ext cx="484500" cy="1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  <p:sp>
        <p:nvSpPr>
          <p:cNvPr id="256" name="Google Shape;256;g201471871e0_3_109"/>
          <p:cNvSpPr txBox="1"/>
          <p:nvPr/>
        </p:nvSpPr>
        <p:spPr>
          <a:xfrm>
            <a:off x="8990525" y="1602600"/>
            <a:ext cx="421200" cy="1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6283812" y="97036"/>
            <a:ext cx="3206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5.1.9 프로토타입(Prototpy) 제작하기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415925" y="784888"/>
            <a:ext cx="9074100" cy="5494800"/>
          </a:xfrm>
          <a:prstGeom prst="roundRect">
            <a:avLst>
              <a:gd fmla="val 3366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학습한 기술 활용하여 프로젝트 기능 구현하기</a:t>
            </a:r>
            <a:endParaRPr/>
          </a:p>
          <a:p>
            <a:pPr indent="-285750" lvl="0" marL="28575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팀원간 프로젝트 코드 버전관리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작업내용 공유 및 협의하기</a:t>
            </a:r>
            <a:endParaRPr/>
          </a:p>
          <a:p>
            <a:pPr indent="-285750" lvl="0" marL="28575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프로젝트 테스트와 마무리</a:t>
            </a:r>
            <a:endParaRPr/>
          </a:p>
          <a:p>
            <a:pPr indent="-285750" lvl="0" marL="28575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시연 구동 확인하기</a:t>
            </a:r>
            <a:endParaRPr/>
          </a:p>
        </p:txBody>
      </p:sp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/>
        </p:nvSpPr>
        <p:spPr>
          <a:xfrm>
            <a:off x="4195392" y="1642374"/>
            <a:ext cx="140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PBL  프로세스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861762" y="2226827"/>
            <a:ext cx="8070208" cy="2768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1" name="Google Shape;271;p18"/>
          <p:cNvGraphicFramePr/>
          <p:nvPr/>
        </p:nvGraphicFramePr>
        <p:xfrm>
          <a:off x="806428" y="263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66225"/>
                <a:gridCol w="998475"/>
                <a:gridCol w="861850"/>
                <a:gridCol w="830325"/>
                <a:gridCol w="788275"/>
                <a:gridCol w="882875"/>
                <a:gridCol w="809300"/>
                <a:gridCol w="1006000"/>
                <a:gridCol w="1037550"/>
              </a:tblGrid>
              <a:tr h="7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(Project)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이슈 관련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자료 탐색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현업 이슈 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및 문제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분석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기술서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계획하기 </a:t>
                      </a:r>
                      <a:endParaRPr b="1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설계하기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프로토타입 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제작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F2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 실행 및 평가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(Problem)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기술서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분석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핵심 원인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선정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해결안 후보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선정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hMerge="1"/>
                <a:tc vMerge="1"/>
              </a:tr>
            </a:tbl>
          </a:graphicData>
        </a:graphic>
      </p:graphicFrame>
      <p:graphicFrame>
        <p:nvGraphicFramePr>
          <p:cNvPr id="272" name="Google Shape;272;p18"/>
          <p:cNvGraphicFramePr/>
          <p:nvPr/>
        </p:nvGraphicFramePr>
        <p:xfrm>
          <a:off x="3636581" y="3428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4298725"/>
              </a:tblGrid>
              <a:tr h="77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18"/>
          <p:cNvGraphicFramePr/>
          <p:nvPr/>
        </p:nvGraphicFramePr>
        <p:xfrm>
          <a:off x="1776250" y="2656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860325"/>
              </a:tblGrid>
              <a:tr h="15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18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/>
        </p:nvSpPr>
        <p:spPr>
          <a:xfrm>
            <a:off x="6716559" y="97036"/>
            <a:ext cx="27735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5.2.1 이슈(Issue)관련 자료 탐색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p19"/>
          <p:cNvGraphicFramePr/>
          <p:nvPr/>
        </p:nvGraphicFramePr>
        <p:xfrm>
          <a:off x="415925" y="13415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074150"/>
              </a:tblGrid>
              <a:tr h="5148175">
                <a:tc>
                  <a:txBody>
                    <a:bodyPr/>
                    <a:lstStyle/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요구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952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트랜드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952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현장의 요구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952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꼭 필요한가?</a:t>
                      </a:r>
                      <a:endParaRPr/>
                    </a:p>
                    <a:p>
                      <a:pPr indent="-952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주제관련 더 알아야 할 것들 ,,, 이런 자료는 어디서 찾을 수 있는지?</a:t>
                      </a:r>
                      <a:endParaRPr/>
                    </a:p>
                    <a:p>
                      <a:pPr indent="-952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우리 팀원들의 공감대가 형성이 된 주제인가?</a:t>
                      </a:r>
                      <a:endParaRPr/>
                    </a:p>
                    <a:p>
                      <a:pPr indent="-952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충분한 데이터를 갖고 있는가?</a:t>
                      </a:r>
                      <a:endParaRPr/>
                    </a:p>
                    <a:p>
                      <a:pPr indent="-952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이것을 해결하면 어떤 효과를 얻을 수 있는가?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19"/>
          <p:cNvSpPr txBox="1"/>
          <p:nvPr/>
        </p:nvSpPr>
        <p:spPr>
          <a:xfrm>
            <a:off x="236538" y="831265"/>
            <a:ext cx="7407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현업과 관련된 문헌조사, 현상조사를 통해 이슈 관련 프로젝트 시나리오 작성 </a:t>
            </a: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20"/>
          <p:cNvGraphicFramePr/>
          <p:nvPr/>
        </p:nvGraphicFramePr>
        <p:xfrm>
          <a:off x="415925" y="10904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3850825"/>
                <a:gridCol w="5223325"/>
              </a:tblGrid>
              <a:tr h="134982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무엇이 발생했나? (WHAT)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982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어디서 문제가 발생했나? (WHERE)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982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언제 발생했나? (WHEN)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982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얼마나 영향을 받았나?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(HOW MUCH)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-기대상태가 영향을 받은 정도-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20"/>
          <p:cNvSpPr txBox="1"/>
          <p:nvPr/>
        </p:nvSpPr>
        <p:spPr>
          <a:xfrm>
            <a:off x="415925" y="656982"/>
            <a:ext cx="60664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현업과 관련된 문헌조사, 현상조사를 통해 이슈관련 자료 정리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6716559" y="97036"/>
            <a:ext cx="27735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5.2.2 이슈(Issue)관련 자료 탐색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0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/>
        </p:nvSpPr>
        <p:spPr>
          <a:xfrm>
            <a:off x="6411988" y="97036"/>
            <a:ext cx="30780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5.2.3 현업 이슈(Issue) 및 문제도출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8" name="Google Shape;298;p21"/>
          <p:cNvGraphicFramePr/>
          <p:nvPr/>
        </p:nvGraphicFramePr>
        <p:xfrm>
          <a:off x="415925" y="1073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560800"/>
                <a:gridCol w="7513350"/>
              </a:tblGrid>
              <a:tr h="276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현업 이슈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PBL Type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학습 주제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21"/>
          <p:cNvSpPr txBox="1"/>
          <p:nvPr/>
        </p:nvSpPr>
        <p:spPr>
          <a:xfrm>
            <a:off x="415925" y="628228"/>
            <a:ext cx="7407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탐색된 자료를 토대로 현업이슈, 문제, 학습주제 정하기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/>
        </p:nvSpPr>
        <p:spPr>
          <a:xfrm>
            <a:off x="6411988" y="97036"/>
            <a:ext cx="30780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5.2.3 현업 이슈(Issue) 및 문제도출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7" name="Google Shape;307;p22"/>
          <p:cNvGraphicFramePr/>
          <p:nvPr/>
        </p:nvGraphicFramePr>
        <p:xfrm>
          <a:off x="415925" y="1081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636250"/>
                <a:gridCol w="1232775"/>
                <a:gridCol w="1232775"/>
                <a:gridCol w="1371550"/>
                <a:gridCol w="1320500"/>
                <a:gridCol w="1133125"/>
                <a:gridCol w="1105900"/>
              </a:tblGrid>
              <a:tr h="54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평가기준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기준1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(가중치=      )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기준2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(가중치=        )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기준3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(가중치=       )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기준4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(가중치=         )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가중 점수 총점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solidFill>
                            <a:srgbClr val="0000FF"/>
                          </a:solidFill>
                        </a:rPr>
                        <a:t>우선순위</a:t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7F00"/>
                    </a:solidFill>
                  </a:tcPr>
                </a:tc>
              </a:tr>
              <a:tr h="81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문제1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cap="none" strike="noStrike"/>
                        <a:t>문제2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cap="none" strike="noStrike"/>
                        <a:t>문제3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cap="none" strike="noStrike"/>
                        <a:t>문제4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cap="none" strike="noStrike"/>
                        <a:t>문제5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ko-KR" sz="900" u="none" cap="none" strike="noStrike"/>
                        <a:t>문제6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22"/>
          <p:cNvSpPr txBox="1"/>
          <p:nvPr/>
        </p:nvSpPr>
        <p:spPr>
          <a:xfrm>
            <a:off x="415925" y="574054"/>
            <a:ext cx="54730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준거 평정법에 의한 문제 선정</a:t>
            </a:r>
            <a:endParaRPr b="1" sz="16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415925" y="66259"/>
            <a:ext cx="284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 팀 빌딩 (Teambuilding)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 txBox="1"/>
          <p:nvPr>
            <p:ph idx="12" type="sldNum"/>
          </p:nvPr>
        </p:nvSpPr>
        <p:spPr>
          <a:xfrm>
            <a:off x="2969346" y="6432201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  <p:graphicFrame>
        <p:nvGraphicFramePr>
          <p:cNvPr id="61" name="Google Shape;61;p3"/>
          <p:cNvGraphicFramePr/>
          <p:nvPr/>
        </p:nvGraphicFramePr>
        <p:xfrm>
          <a:off x="286925" y="5463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52800"/>
                <a:gridCol w="382850"/>
                <a:gridCol w="1640975"/>
                <a:gridCol w="1630600"/>
                <a:gridCol w="467525"/>
                <a:gridCol w="769025"/>
                <a:gridCol w="571625"/>
                <a:gridCol w="724625"/>
                <a:gridCol w="2192125"/>
              </a:tblGrid>
              <a:tr h="3415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팀명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6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남여남여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이영한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575">
                <a:tc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010-8728-5182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875"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팀원 사진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팀의 모토(Motto)/구호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봄날은 온다</a:t>
                      </a:r>
                      <a:endParaRPr/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908500">
                <a:tc gridSpan="3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목표달성을 위해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팀이 지켜야 할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(4~5개)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AutoNum type="arabicPeriod"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순환보직 (</a:t>
                      </a: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누군가에게 맞겨 놓기만 하지 않기)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AutoNum type="arabicPeriod"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적극적 참여 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AutoNum type="arabicPeriod"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무단 결석하지 않기 (90% 이상)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AutoNum type="arabicPeriod"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2기 내에 수료증 획득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042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이름</a:t>
                      </a:r>
                      <a:endParaRPr/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전번</a:t>
                      </a:r>
                      <a:endParaRPr/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이메일 주소</a:t>
                      </a:r>
                      <a:endParaRPr/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역할</a:t>
                      </a:r>
                      <a:endParaRPr/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역할의 구체적 내용</a:t>
                      </a:r>
                      <a:endParaRPr/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</a:tr>
              <a:tr h="414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이영한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010-8728-5182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harlie@buttle.co.kr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/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총괄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14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송경택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010-4301-5677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ktsong@gmail.com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총무1</a:t>
                      </a:r>
                      <a:endParaRPr sz="1200"/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일정조율</a:t>
                      </a:r>
                      <a:endParaRPr sz="1200"/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14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임주아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010-5428-9570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flyheros@naver.com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</a:rPr>
                        <a:t>총무2</a:t>
                      </a:r>
                      <a:endParaRPr sz="1200"/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커뮤니케이션 리딩 </a:t>
                      </a:r>
                      <a:endParaRPr sz="1200"/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14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김미경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010-2740-5391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mayching@nate.com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서기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회의록, 문서 작업 </a:t>
                      </a:r>
                      <a:endParaRPr sz="1200"/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14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14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925" marB="12925" marR="46725" marL="46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descr="실내, 사람, 천장이(가) 표시된 사진&#10;&#10;자동 생성된 설명"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75" y="1380931"/>
            <a:ext cx="2632788" cy="197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/>
        </p:nvSpPr>
        <p:spPr>
          <a:xfrm>
            <a:off x="5907941" y="97036"/>
            <a:ext cx="35821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5.2.4 원인분석: 과정(Throughput)의 결함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6" name="Google Shape;316;p23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/>
                <a:gridCol w="3816200"/>
                <a:gridCol w="3816200"/>
              </a:tblGrid>
              <a:tr h="50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행동의 결함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충족의 결함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눈에 보이는 결함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눈에 보이지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않는 결함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23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3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/>
        </p:nvSpPr>
        <p:spPr>
          <a:xfrm>
            <a:off x="6466490" y="97036"/>
            <a:ext cx="30235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5.2.4 원인분석: 인풋(Input)의 결함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p24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/>
                <a:gridCol w="3816200"/>
                <a:gridCol w="3816200"/>
              </a:tblGrid>
              <a:tr h="50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질적인 결함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양적인 결함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눈에 보이는 결함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눈에 보이지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않는 결함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24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/>
        </p:nvSpPr>
        <p:spPr>
          <a:xfrm>
            <a:off x="5615295" y="97036"/>
            <a:ext cx="3874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5.2.4 원인분석: 제약조건(Constraint)의 결함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2" name="Google Shape;332;p25"/>
          <p:cNvGraphicFramePr/>
          <p:nvPr/>
        </p:nvGraphicFramePr>
        <p:xfrm>
          <a:off x="415925" y="77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441750"/>
                <a:gridCol w="3816200"/>
                <a:gridCol w="3816200"/>
              </a:tblGrid>
              <a:tr h="50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제거 불가능한 제약 조건(Control 불가능)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제거 가능한 제약 조건(Control가능)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항구적인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제약조건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FF0000"/>
                          </a:solidFill>
                        </a:rPr>
                        <a:t>어쩔 수 없으니 우회하자 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FF0000"/>
                          </a:solidFill>
                        </a:rPr>
                        <a:t>당장 제거하자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일시적인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제약조건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FF0000"/>
                          </a:solidFill>
                        </a:rPr>
                        <a:t>기다리자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FF0000"/>
                          </a:solidFill>
                        </a:rPr>
                        <a:t>제거하거나, 기다리자 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25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/>
        </p:nvSpPr>
        <p:spPr>
          <a:xfrm>
            <a:off x="6315808" y="97036"/>
            <a:ext cx="31742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5.2.5 원인분석결과 및 핵심원인 선정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0" name="Google Shape;340;p26"/>
          <p:cNvGraphicFramePr/>
          <p:nvPr/>
        </p:nvGraphicFramePr>
        <p:xfrm>
          <a:off x="415925" y="716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67850"/>
                <a:gridCol w="4943500"/>
                <a:gridCol w="2862800"/>
              </a:tblGrid>
              <a:tr h="47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구분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주요 원인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핵심원인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71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과정의 결함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6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인풋의 결함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6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제약조건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1" name="Google Shape;341;p26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6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/>
        </p:nvSpPr>
        <p:spPr>
          <a:xfrm>
            <a:off x="7096470" y="97036"/>
            <a:ext cx="23936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5.2.6 프로젝트 기술서 작성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8" name="Google Shape;348;p27"/>
          <p:cNvGraphicFramePr/>
          <p:nvPr/>
        </p:nvGraphicFramePr>
        <p:xfrm>
          <a:off x="415926" y="746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74800"/>
                <a:gridCol w="3766925"/>
                <a:gridCol w="1421100"/>
                <a:gridCol w="2611350"/>
              </a:tblGrid>
              <a:tr h="4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Project명(주제)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팀명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관련 회사(조직)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구체적으로 해결하고자 하는 것은 무엇인가?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(Project Output Image)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 hMerge="1"/>
              </a:tr>
              <a:tr h="63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관련 부서 및 담당자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</a:tr>
              <a:tr h="349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선정 배경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 hMerge="1"/>
                <a:tc gridSpan="2" vMerge="1"/>
                <a:tc hMerge="1" vMerge="1"/>
              </a:tr>
              <a:tr h="7284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현업의 이슈는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무엇인가?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</a:tr>
              <a:tr h="32145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현업에 기대하는 것은 무엇인가? 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 hMerge="1"/>
              </a:tr>
              <a:tr h="70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문제는 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무엇인가?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3827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원인은 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무엇인가?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</a:tr>
              <a:tr h="3120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 수행을 위해 더 알아야 하는 것은 무엇인가?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 hMerge="1"/>
              </a:tr>
              <a:tr h="120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핵심원인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무엇인가?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450" marB="16450" marR="59475" marL="594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49" name="Google Shape;349;p27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7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/>
        </p:nvSpPr>
        <p:spPr>
          <a:xfrm>
            <a:off x="6612364" y="97036"/>
            <a:ext cx="28777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5.2.6 해결안 개발 및 최종안 선정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28"/>
          <p:cNvGraphicFramePr/>
          <p:nvPr/>
        </p:nvGraphicFramePr>
        <p:xfrm>
          <a:off x="415925" y="9604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{D2144D06-3036-4B7B-8E80-D8EEEC366845}</a:tableStyleId>
              </a:tblPr>
              <a:tblGrid>
                <a:gridCol w="836725"/>
                <a:gridCol w="3700350"/>
                <a:gridCol w="4537075"/>
              </a:tblGrid>
              <a:tr h="63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핵심원인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221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무엇을 해야 하는가?(What=Idea)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어떻게 해야 하는가?(How to)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</a:tr>
              <a:tr h="875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2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8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/>
        </p:nvSpPr>
        <p:spPr>
          <a:xfrm>
            <a:off x="6612364" y="97036"/>
            <a:ext cx="28777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5.2.7 해결안 개발 및 최종안 선정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p29"/>
          <p:cNvGraphicFramePr/>
          <p:nvPr/>
        </p:nvGraphicFramePr>
        <p:xfrm>
          <a:off x="1266423" y="9470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3686575"/>
                <a:gridCol w="3686575"/>
              </a:tblGrid>
              <a:tr h="23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29"/>
          <p:cNvSpPr txBox="1"/>
          <p:nvPr/>
        </p:nvSpPr>
        <p:spPr>
          <a:xfrm>
            <a:off x="4276690" y="6072247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문제해결 효과</a:t>
            </a:r>
            <a:endParaRPr/>
          </a:p>
        </p:txBody>
      </p:sp>
      <p:sp>
        <p:nvSpPr>
          <p:cNvPr id="367" name="Google Shape;367;p29"/>
          <p:cNvSpPr txBox="1"/>
          <p:nvPr/>
        </p:nvSpPr>
        <p:spPr>
          <a:xfrm rot="5400000">
            <a:off x="-173346" y="3111730"/>
            <a:ext cx="18094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문제해결 효율</a:t>
            </a:r>
            <a:endParaRPr/>
          </a:p>
        </p:txBody>
      </p:sp>
      <p:sp>
        <p:nvSpPr>
          <p:cNvPr id="368" name="Google Shape;368;p29"/>
          <p:cNvSpPr txBox="1"/>
          <p:nvPr/>
        </p:nvSpPr>
        <p:spPr>
          <a:xfrm>
            <a:off x="783428" y="2008262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높다</a:t>
            </a: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2945451" y="5861934"/>
            <a:ext cx="864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낮다</a:t>
            </a: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6436930" y="5865665"/>
            <a:ext cx="864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높다</a:t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2324640" y="5761188"/>
            <a:ext cx="5429250" cy="10074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9"/>
          <p:cNvSpPr/>
          <p:nvPr/>
        </p:nvSpPr>
        <p:spPr>
          <a:xfrm rot="-5400000">
            <a:off x="-459229" y="3449852"/>
            <a:ext cx="3281020" cy="6839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739055" y="4539782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낮다</a:t>
            </a:r>
            <a:endParaRPr/>
          </a:p>
        </p:txBody>
      </p:sp>
      <p:sp>
        <p:nvSpPr>
          <p:cNvPr id="374" name="Google Shape;374;p29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/>
        </p:nvSpPr>
        <p:spPr>
          <a:xfrm>
            <a:off x="7635080" y="97036"/>
            <a:ext cx="18549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5.2.8 최종 해결 방법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415925" y="66259"/>
            <a:ext cx="3007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</a:t>
            </a:r>
            <a:endParaRPr b="1" sz="16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789272" y="724301"/>
            <a:ext cx="8537609" cy="5409397"/>
          </a:xfrm>
          <a:prstGeom prst="roundRect">
            <a:avLst>
              <a:gd fmla="val 2432" name="adj"/>
            </a:avLst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0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696" y="2238673"/>
            <a:ext cx="3182458" cy="197677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1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4"/>
          <p:cNvCxnSpPr/>
          <p:nvPr/>
        </p:nvCxnSpPr>
        <p:spPr>
          <a:xfrm>
            <a:off x="703511" y="2497196"/>
            <a:ext cx="8496944" cy="0"/>
          </a:xfrm>
          <a:prstGeom prst="straightConnector1">
            <a:avLst/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4"/>
          <p:cNvSpPr txBox="1"/>
          <p:nvPr/>
        </p:nvSpPr>
        <p:spPr>
          <a:xfrm>
            <a:off x="699195" y="2221715"/>
            <a:ext cx="2088232" cy="523220"/>
          </a:xfrm>
          <a:prstGeom prst="rect">
            <a:avLst/>
          </a:prstGeom>
          <a:solidFill>
            <a:srgbClr val="323F4F"/>
          </a:solidFill>
          <a:ln cap="flat" cmpd="sng" w="952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3156093" y="2891989"/>
            <a:ext cx="39388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제출 SHEET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5.2 Problem Based Learning 제출 SHEET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5.3 (공통) 교수-학습지도안 제출 SHEET</a:t>
            </a:r>
            <a:endParaRPr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3178029" y="2069168"/>
            <a:ext cx="31250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PBL 평가 제출 SHEET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/>
          <p:nvPr/>
        </p:nvSpPr>
        <p:spPr>
          <a:xfrm>
            <a:off x="861762" y="2226827"/>
            <a:ext cx="8070208" cy="2768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4195392" y="1642374"/>
            <a:ext cx="140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PBL  프로세스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" name="Google Shape;78;p5"/>
          <p:cNvGraphicFramePr/>
          <p:nvPr/>
        </p:nvGraphicFramePr>
        <p:xfrm>
          <a:off x="806429" y="26569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66225"/>
                <a:gridCol w="998475"/>
                <a:gridCol w="861850"/>
                <a:gridCol w="830325"/>
                <a:gridCol w="788275"/>
                <a:gridCol w="882875"/>
                <a:gridCol w="809300"/>
                <a:gridCol w="1006000"/>
                <a:gridCol w="1037550"/>
              </a:tblGrid>
              <a:tr h="7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(Project)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이슈 관련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자료 탐색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현업 이슈 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및 문제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분석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기술서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계획하기 </a:t>
                      </a:r>
                      <a:endParaRPr b="1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설계하기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프로토타입 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제작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F2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 실행 및 평가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(Problem)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기술서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원인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분석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핵심 원인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선정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해결안 후보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F2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선정</a:t>
                      </a:r>
                      <a:endParaRPr b="1" sz="1200" u="none" cap="none" strike="noStrike">
                        <a:solidFill>
                          <a:srgbClr val="000F2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hMerge="1"/>
                <a:tc vMerge="1"/>
              </a:tr>
            </a:tbl>
          </a:graphicData>
        </a:graphic>
      </p:graphicFrame>
      <p:graphicFrame>
        <p:nvGraphicFramePr>
          <p:cNvPr id="79" name="Google Shape;79;p5"/>
          <p:cNvGraphicFramePr/>
          <p:nvPr/>
        </p:nvGraphicFramePr>
        <p:xfrm>
          <a:off x="3657602" y="26569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4298725"/>
              </a:tblGrid>
              <a:tr h="77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p5"/>
          <p:cNvGraphicFramePr/>
          <p:nvPr/>
        </p:nvGraphicFramePr>
        <p:xfrm>
          <a:off x="1776251" y="2656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881350"/>
              </a:tblGrid>
              <a:tr h="15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6"/>
          <p:cNvGraphicFramePr/>
          <p:nvPr/>
        </p:nvGraphicFramePr>
        <p:xfrm>
          <a:off x="415925" y="911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9074150"/>
              </a:tblGrid>
              <a:tr h="55203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요구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</a:t>
                      </a: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아이들에게 맞는 최적의 교육시설을 찾고 싶다.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</a:t>
                      </a: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엄마들의 주관적인 정보에만 의존하고 않고 학원 정보들을 직접 비교 및 분석하고 싶다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트랜드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코로나19를 전후한 학생의 학업 성취도 수준 격차 발생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현장의 요구 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학원의 디테일한 정보가 필요(강사, 분위기, 시설, 수강료, 후기 등)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꼭 필요한가?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직장맘 또는 한부모 가정의 부모 들의 정보를 얻을 수 있는 모임에 참석하기 어려워 정보를 얻기가 쉽지 않음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(학원투어도 한계가 있음)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아이들의 성향에 맞춘, 맞춤 학원 정보가 필요해(다 좋다고 내 아이도 좋은건 아니야)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주제관련 더 알아야 할 것들 ,,, 이런 자료는 어디서 찾을 수 있는지?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선택에 영향을 미칠 요소들 체크(후기, 정원수, 과목, 비용 등)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우리 팀원들의 공감대가 형성이 된 주제인가?</a:t>
                      </a:r>
                      <a:endParaRPr/>
                    </a:p>
                    <a:p>
                      <a:pPr indent="-304800" lvl="1" marL="54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경험하신분 및 이제 사교육을 진행해야 하는 분들이 계셔서 공감대가 이루어짐 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메스컴에서 일타 강사 수강 및 학원 정보 획득에 대해 많이 다루고 있는 상황임  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충분한 데이터를 갖고 있는가?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나이스교육정보제공포털(open.neis.go.kr) : 전국학원 및 교습소 표준데이터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이것을 해결하면 어떤 효과를 얻을 수 있는가?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 공급/수요 측면에 대한 학업지원과  정보지원을 통해 학업 수준과 특성에 필요한 교육격차 해소기회 제공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1" marL="54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○"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적절한 도움을 제공할 수 있는 전문 학원 Pool 정보 제공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6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6716559" y="97036"/>
            <a:ext cx="27735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5.1.1 이슈(Issue)관련 자료 탐색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236538" y="522990"/>
            <a:ext cx="74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현업과 관련된 문헌조사, 현상조사를 통해 이슈 관련 프로젝트 시나리오 작성 </a:t>
            </a:r>
            <a:endParaRPr/>
          </a:p>
        </p:txBody>
      </p:sp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7"/>
          <p:cNvGraphicFramePr/>
          <p:nvPr/>
        </p:nvGraphicFramePr>
        <p:xfrm>
          <a:off x="415925" y="10904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2868800"/>
                <a:gridCol w="6205350"/>
              </a:tblGrid>
              <a:tr h="117162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무엇이 발생했나? (WHAT)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코로나19를 전후한 학생의 학업 성취도 수준의 격차가 발생함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다수의 학생 및 학부모들이 학원 선택시 주변인의 추천 등을 통하여 선택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선택을 위한 불필요한 많은 시간(학원투어, 상담, 추천 등)과 최종 의사결정의 애로사항이 발생함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6925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어디서 문제가 발생했나? (WHERE)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학교 교육만으로는 본인이 원하는 상급학교에 진학이 어려움.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학교 교육은 기초가 부족한 학생들을 위한 맞춤 교육이 불가능함.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맞벌이로 인한 부모가 아이의 학교 교육을 케어할 수 없는 상황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발생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무자격 강사, 언제 문닫을지 모르는 학원등으로 부터 피해받는 학생발생함,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04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언제 발생했나? (WHEN)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학기 또는 학년이 바뀌는 시점에 학원을 선정하기 위한 부모와 학생의 스트레스 급증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과목 수강 신청시 (월말)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아이가 공교육 시작해야하는 시점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성적표 나오는 시점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이사로 인한 전학 시점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150"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▪"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얼마나 영향을 받았나?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(HOW MUCH)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-기대상태가 영향을 받은 정도-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학원등에 대한 객관성있는 정보 제공이 가능한 플랫폼 서비스 창출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공공데이터를 활용하여 공신력있는 정보제공</a:t>
                      </a:r>
                      <a:b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학원명, 휴원일자, 등록상태, 정원, 분야, 계열 및 과정등을 확인할 수 있으며 수강료 공개여부에 따라 수강료 내용을 확인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7"/>
          <p:cNvSpPr txBox="1"/>
          <p:nvPr/>
        </p:nvSpPr>
        <p:spPr>
          <a:xfrm>
            <a:off x="415925" y="656982"/>
            <a:ext cx="60664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현업과 관련된 문헌조사, 현상조사를 통해 이슈관련 자료 정리</a:t>
            </a:r>
            <a:endParaRPr/>
          </a:p>
        </p:txBody>
      </p:sp>
      <p:sp>
        <p:nvSpPr>
          <p:cNvPr id="97" name="Google Shape;97;p7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6716559" y="97036"/>
            <a:ext cx="27735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5.1.2 이슈(Issue)관련 자료 탐색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6411988" y="97036"/>
            <a:ext cx="30780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5.1.3 현업 이슈(Issue) 및 문제도출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8"/>
          <p:cNvGraphicFramePr/>
          <p:nvPr/>
        </p:nvGraphicFramePr>
        <p:xfrm>
          <a:off x="334925" y="1073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236800"/>
                <a:gridCol w="7999350"/>
              </a:tblGrid>
              <a:tr h="227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현업 이슈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[학부모/학생 측면]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학교 교육은 기초가 부족한 학생들을 위한 맞춤 교육이 불가능하다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나에게 딱 맞는 학원을 쉽고 빠르게 찾고 싶다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익명하에 검증되지 않은 데이터로 인해 의사결정의 어려움이 존재한다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아이가 셔틀 또는 통학 가능한 거주지 주변의 학원정보가 필요하다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영어, 수학 등 특정 과목별로 전문화된 학원을 선택하고 싶다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비대면 수업으로 학업 성취도 수준 차이가 크게 나타났다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학원을 찾기 위해 들여야 하는 노력/비용으로 인해 생업에 영향이 있음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[학원 측면]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바이럴 마케팅의 한계점 도래 (특정 학부모의 입소문이 학원의 존폐 여부를 결정될 수 있음)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소규모 학원등은 대규모 학원의 마케팅이나 광고등으로 인하여 제대로 된 홍보가 어려움.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[학부모/학생 측면]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인맥만으로 정보를 확득할 수 있는 상황으로 부모 입장에서는 아이의 성향을 고려한 적합한 사교육기관을 찾기가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주변에서 추천한 정보에 대한 신뢰도가 낮음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교육기관의 임직원(원장, 강사 포함한 전체)의 범죄사실 여부를 확인하기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학습자마다 교육목표와 성향등 보이지 않는 문제들이 존재하는데, 최적의 학원 선택까지 연결하기 어려움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[학원 측면]</a:t>
                      </a:r>
                      <a:endParaRPr b="1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교육기관의 임직원(원장, 강사 포함한 전체)의 범죄사실 여부를 확인하기 어려움 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학습받는 아이들의 강사 평가정보가 불투명함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▪"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수강생을 구하기 위한 학원 홍보에 자원을 낭비하기 됨</a:t>
                      </a:r>
                      <a:endParaRPr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PBL Type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 based Learning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학습 주제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소개 / 강사 소개 / 커리큘럼 / 수강후기 검색 및 평가 서비스 플랫폼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8"/>
          <p:cNvSpPr txBox="1"/>
          <p:nvPr/>
        </p:nvSpPr>
        <p:spPr>
          <a:xfrm>
            <a:off x="415925" y="628228"/>
            <a:ext cx="74074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탐색된 자료를 토대로 현업이슈, 문제, 학습주제 정하기</a:t>
            </a:r>
            <a:endParaRPr/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/>
        </p:nvSpPr>
        <p:spPr>
          <a:xfrm>
            <a:off x="415925" y="66259"/>
            <a:ext cx="2868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Project Based Learning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6411988" y="97036"/>
            <a:ext cx="30780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5.1.3 현업 이슈(Issue) 및 문제도출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9"/>
          <p:cNvGraphicFramePr/>
          <p:nvPr/>
        </p:nvGraphicFramePr>
        <p:xfrm>
          <a:off x="456200" y="1026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{F93F021C-40AE-430A-BBB5-3179AD4C1034}</a:tableStyleId>
              </a:tblPr>
              <a:tblGrid>
                <a:gridCol w="1373525"/>
                <a:gridCol w="846675"/>
                <a:gridCol w="846675"/>
                <a:gridCol w="846675"/>
                <a:gridCol w="846675"/>
                <a:gridCol w="846675"/>
                <a:gridCol w="846675"/>
                <a:gridCol w="846675"/>
                <a:gridCol w="846675"/>
                <a:gridCol w="846675"/>
              </a:tblGrid>
              <a:tr h="45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평가기준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용이성</a:t>
                      </a:r>
                      <a:endParaRPr sz="9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(가중치=</a:t>
                      </a:r>
                      <a:r>
                        <a:rPr lang="ko-KR" sz="900"/>
                        <a:t>0.2</a:t>
                      </a:r>
                      <a:r>
                        <a:rPr lang="ko-KR" sz="900" u="none" cap="none" strike="noStrike"/>
                        <a:t>)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활용성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(가중치=0.1)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시장성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(가중치=0.2)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정확성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(가중치=0.1)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실행가능성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(가중치=0.1)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중요성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(가중치=0.1)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즉시성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(가중치=0.2)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/>
                        <a:t>가중 점수 총점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solidFill>
                            <a:srgbClr val="0000FF"/>
                          </a:solidFill>
                        </a:rPr>
                        <a:t>우선순위</a:t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7F00"/>
                    </a:solidFill>
                  </a:tcPr>
                </a:tc>
              </a:tr>
              <a:tr h="6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학원들의 통합적인 </a:t>
                      </a:r>
                      <a:r>
                        <a:rPr lang="ko-KR" sz="900"/>
                        <a:t>정보 부족 (과목, 강사, 후기, 위치, 비용 등)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7*(0.2)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6*(0.1)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4.2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0000FF"/>
                          </a:solidFill>
                        </a:rPr>
                        <a:t>1</a:t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데이터 신뢰성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2.9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0000FF"/>
                          </a:solidFill>
                        </a:rPr>
                        <a:t>4</a:t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평가 지표 신뢰성 </a:t>
                      </a:r>
                      <a:endParaRPr sz="9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(제공 데이터의 공정성)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3.0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0000FF"/>
                          </a:solidFill>
                        </a:rPr>
                        <a:t>3</a:t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성향기반 검색 기능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3.0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0000FF"/>
                          </a:solidFill>
                        </a:rPr>
                        <a:t>3</a:t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정보의 최신화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2.9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0000FF"/>
                          </a:solidFill>
                        </a:rPr>
                        <a:t>4</a:t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리뷰에 대한 신뢰도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6*(0.1)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7*(0.2)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4.2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0000FF"/>
                          </a:solidFill>
                        </a:rPr>
                        <a:t>1</a:t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적합한 사교육 기관 추천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1*(0.2)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4*(0.1)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7*(0.1)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3*(0.1)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5*(0.1)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6*(0.2)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/>
                        <a:t>3.7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0000FF"/>
                          </a:solidFill>
                        </a:rPr>
                        <a:t>2</a:t>
                      </a:r>
                      <a:endParaRPr b="1" sz="9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9"/>
          <p:cNvSpPr txBox="1"/>
          <p:nvPr/>
        </p:nvSpPr>
        <p:spPr>
          <a:xfrm>
            <a:off x="415925" y="574054"/>
            <a:ext cx="54730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준거 평정법에 의한 문제 선정</a:t>
            </a:r>
            <a:endParaRPr b="1" sz="16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2969346" y="643220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/30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2022-11-25T02:41:31Z</dcterms:created>
  <dc:creator>오명진</dc:creator>
</cp:coreProperties>
</file>