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9" r:id="rId1"/>
  </p:sldMasterIdLst>
  <p:notesMasterIdLst>
    <p:notesMasterId r:id="rId15"/>
  </p:notesMasterIdLst>
  <p:sldIdLst>
    <p:sldId id="256" r:id="rId2"/>
    <p:sldId id="257" r:id="rId3"/>
    <p:sldId id="318" r:id="rId4"/>
    <p:sldId id="365" r:id="rId5"/>
    <p:sldId id="366" r:id="rId6"/>
    <p:sldId id="367" r:id="rId7"/>
    <p:sldId id="352" r:id="rId8"/>
    <p:sldId id="368" r:id="rId9"/>
    <p:sldId id="363" r:id="rId10"/>
    <p:sldId id="359" r:id="rId11"/>
    <p:sldId id="360" r:id="rId12"/>
    <p:sldId id="369" r:id="rId13"/>
    <p:sldId id="36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99"/>
    <p:restoredTop sz="89121"/>
  </p:normalViewPr>
  <p:slideViewPr>
    <p:cSldViewPr snapToGrid="0" showGuides="1">
      <p:cViewPr varScale="1">
        <p:scale>
          <a:sx n="185" d="100"/>
          <a:sy n="185" d="100"/>
        </p:scale>
        <p:origin x="2696" y="168"/>
      </p:cViewPr>
      <p:guideLst>
        <p:guide orient="horz" pos="2137"/>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876538-BEE5-0645-B08F-15FC3E13DF0C}" type="datetimeFigureOut">
              <a:rPr kumimoji="1" lang="ja-JP" altLang="en-US" smtClean="0"/>
              <a:t>2025/7/24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8F3A4-04E4-6541-86D8-9FF6CBE2BEBF}" type="slidenum">
              <a:rPr kumimoji="1" lang="ja-JP" altLang="en-US" smtClean="0"/>
              <a:t>‹#›</a:t>
            </a:fld>
            <a:endParaRPr kumimoji="1" lang="ja-JP" altLang="en-US"/>
          </a:p>
        </p:txBody>
      </p:sp>
    </p:spTree>
    <p:extLst>
      <p:ext uri="{BB962C8B-B14F-4D97-AF65-F5344CB8AC3E}">
        <p14:creationId xmlns:p14="http://schemas.microsoft.com/office/powerpoint/2010/main" val="21999596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a:t>https://</a:t>
            </a:r>
            <a:r>
              <a:rPr kumimoji="1" lang="en" altLang="ja-JP" err="1"/>
              <a:t>kujirahand.com</a:t>
            </a:r>
            <a:r>
              <a:rPr kumimoji="1" lang="en" altLang="ja-JP"/>
              <a:t>/book/prompt/</a:t>
            </a:r>
            <a:r>
              <a:rPr kumimoji="1" lang="en" altLang="ja-JP" err="1"/>
              <a:t>index.php</a:t>
            </a:r>
            <a:endParaRPr kumimoji="1" lang="ja-JP" altLang="en-US"/>
          </a:p>
        </p:txBody>
      </p:sp>
      <p:sp>
        <p:nvSpPr>
          <p:cNvPr id="4" name="スライド番号プレースホルダー 3"/>
          <p:cNvSpPr>
            <a:spLocks noGrp="1"/>
          </p:cNvSpPr>
          <p:nvPr>
            <p:ph type="sldNum" sz="quarter" idx="5"/>
          </p:nvPr>
        </p:nvSpPr>
        <p:spPr/>
        <p:txBody>
          <a:bodyPr/>
          <a:lstStyle/>
          <a:p>
            <a:fld id="{A428F3A4-04E4-6541-86D8-9FF6CBE2BEBF}" type="slidenum">
              <a:rPr kumimoji="1" lang="ja-JP" altLang="en-US" smtClean="0"/>
              <a:t>1</a:t>
            </a:fld>
            <a:endParaRPr kumimoji="1" lang="ja-JP" altLang="en-US"/>
          </a:p>
        </p:txBody>
      </p:sp>
    </p:spTree>
    <p:extLst>
      <p:ext uri="{BB962C8B-B14F-4D97-AF65-F5344CB8AC3E}">
        <p14:creationId xmlns:p14="http://schemas.microsoft.com/office/powerpoint/2010/main" val="3172598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a:t>https://</a:t>
            </a:r>
            <a:r>
              <a:rPr kumimoji="1" lang="en" altLang="ja-JP" err="1"/>
              <a:t>github.com</a:t>
            </a:r>
            <a:r>
              <a:rPr kumimoji="1" lang="en" altLang="ja-JP"/>
              <a:t>/ktsuchida11/</a:t>
            </a:r>
            <a:r>
              <a:rPr kumimoji="1" lang="en" altLang="ja-JP" err="1"/>
              <a:t>streamlit</a:t>
            </a:r>
            <a:r>
              <a:rPr kumimoji="1" lang="en" altLang="ja-JP"/>
              <a:t>-chat-app</a:t>
            </a:r>
          </a:p>
          <a:p>
            <a:endParaRPr kumimoji="1" lang="ja-JP" altLang="en-US"/>
          </a:p>
        </p:txBody>
      </p:sp>
      <p:sp>
        <p:nvSpPr>
          <p:cNvPr id="4" name="スライド番号プレースホルダー 3"/>
          <p:cNvSpPr>
            <a:spLocks noGrp="1"/>
          </p:cNvSpPr>
          <p:nvPr>
            <p:ph type="sldNum" sz="quarter" idx="5"/>
          </p:nvPr>
        </p:nvSpPr>
        <p:spPr/>
        <p:txBody>
          <a:bodyPr/>
          <a:lstStyle/>
          <a:p>
            <a:fld id="{A428F3A4-04E4-6541-86D8-9FF6CBE2BEBF}" type="slidenum">
              <a:rPr kumimoji="1" lang="ja-JP" altLang="en-US" smtClean="0"/>
              <a:t>2</a:t>
            </a:fld>
            <a:endParaRPr kumimoji="1" lang="ja-JP" altLang="en-US"/>
          </a:p>
        </p:txBody>
      </p:sp>
    </p:spTree>
    <p:extLst>
      <p:ext uri="{BB962C8B-B14F-4D97-AF65-F5344CB8AC3E}">
        <p14:creationId xmlns:p14="http://schemas.microsoft.com/office/powerpoint/2010/main" val="144642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A428F3A4-04E4-6541-86D8-9FF6CBE2BEBF}" type="slidenum">
              <a:rPr kumimoji="1" lang="ja-JP" altLang="en-US" smtClean="0"/>
              <a:t>10</a:t>
            </a:fld>
            <a:endParaRPr kumimoji="1" lang="ja-JP" altLang="en-US"/>
          </a:p>
        </p:txBody>
      </p:sp>
    </p:spTree>
    <p:extLst>
      <p:ext uri="{BB962C8B-B14F-4D97-AF65-F5344CB8AC3E}">
        <p14:creationId xmlns:p14="http://schemas.microsoft.com/office/powerpoint/2010/main" val="563284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1D7F2300-B417-3D40-B9E2-C865D083EFAC}" type="datetimeFigureOut">
              <a:rPr kumimoji="1" lang="ja-JP" altLang="en-US" smtClean="0"/>
              <a:t>2025/7/24</a:t>
            </a:fld>
            <a:endParaRPr kumimoji="1" lang="ja-JP"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6352BCF-E76E-A54C-A479-6788624A6F4D}" type="slidenum">
              <a:rPr kumimoji="1" lang="ja-JP" altLang="en-US" smtClean="0"/>
              <a:t>‹#›</a:t>
            </a:fld>
            <a:endParaRPr kumimoji="1" lang="ja-JP"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566466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D7F2300-B417-3D40-B9E2-C865D083EFAC}" type="datetimeFigureOut">
              <a:rPr kumimoji="1" lang="ja-JP" altLang="en-US" smtClean="0"/>
              <a:t>2025/7/24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3170772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D7F2300-B417-3D40-B9E2-C865D083EFAC}" type="datetimeFigureOut">
              <a:rPr kumimoji="1" lang="ja-JP" altLang="en-US" smtClean="0"/>
              <a:t>2025/7/24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2386480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1D7F2300-B417-3D40-B9E2-C865D083EFAC}" type="datetimeFigureOut">
              <a:rPr kumimoji="1" lang="ja-JP" altLang="en-US" smtClean="0"/>
              <a:t>2025/7/24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16185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1D7F2300-B417-3D40-B9E2-C865D083EFAC}" type="datetimeFigureOut">
              <a:rPr kumimoji="1" lang="ja-JP" altLang="en-US" smtClean="0"/>
              <a:t>2025/7/24</a:t>
            </a:fld>
            <a:endParaRPr kumimoji="1" lang="ja-JP"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kumimoji="1" lang="ja-JP"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6352BCF-E76E-A54C-A479-6788624A6F4D}" type="slidenum">
              <a:rPr kumimoji="1" lang="ja-JP" altLang="en-US" smtClean="0"/>
              <a:t>‹#›</a:t>
            </a:fld>
            <a:endParaRPr kumimoji="1" lang="ja-JP"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3118080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1D7F2300-B417-3D40-B9E2-C865D083EFAC}" type="datetimeFigureOut">
              <a:rPr kumimoji="1" lang="ja-JP" altLang="en-US" smtClean="0"/>
              <a:t>2025/7/24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3348835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D7F2300-B417-3D40-B9E2-C865D083EFAC}" type="datetimeFigureOut">
              <a:rPr kumimoji="1" lang="ja-JP" altLang="en-US" smtClean="0"/>
              <a:t>2025/7/24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237135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1D7F2300-B417-3D40-B9E2-C865D083EFAC}" type="datetimeFigureOut">
              <a:rPr kumimoji="1" lang="ja-JP" altLang="en-US" smtClean="0"/>
              <a:t>2025/7/24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3652655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7F2300-B417-3D40-B9E2-C865D083EFAC}" type="datetimeFigureOut">
              <a:rPr kumimoji="1" lang="ja-JP" altLang="en-US" smtClean="0"/>
              <a:t>2025/7/24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6352BCF-E76E-A54C-A479-6788624A6F4D}" type="slidenum">
              <a:rPr kumimoji="1" lang="ja-JP" altLang="en-US" smtClean="0"/>
              <a:t>‹#›</a:t>
            </a:fld>
            <a:endParaRPr kumimoji="1" lang="ja-JP" altLang="en-US"/>
          </a:p>
        </p:txBody>
      </p:sp>
    </p:spTree>
    <p:extLst>
      <p:ext uri="{BB962C8B-B14F-4D97-AF65-F5344CB8AC3E}">
        <p14:creationId xmlns:p14="http://schemas.microsoft.com/office/powerpoint/2010/main" val="2033180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7F2300-B417-3D40-B9E2-C865D083EFAC}" type="datetimeFigureOut">
              <a:rPr kumimoji="1" lang="ja-JP" altLang="en-US" smtClean="0"/>
              <a:t>2025/7/24</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6352BCF-E76E-A54C-A479-6788624A6F4D}"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20365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D7F2300-B417-3D40-B9E2-C865D083EFAC}" type="datetimeFigureOut">
              <a:rPr kumimoji="1" lang="ja-JP" altLang="en-US" smtClean="0"/>
              <a:t>2025/7/24</a:t>
            </a:fld>
            <a:endParaRPr kumimoji="1" lang="ja-JP"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6352BCF-E76E-A54C-A479-6788624A6F4D}" type="slidenum">
              <a:rPr kumimoji="1" lang="ja-JP" altLang="en-US" smtClean="0"/>
              <a:t>‹#›</a:t>
            </a:fld>
            <a:endParaRPr kumimoji="1" lang="ja-JP"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64511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1D7F2300-B417-3D40-B9E2-C865D083EFAC}" type="datetimeFigureOut">
              <a:rPr kumimoji="1" lang="ja-JP" altLang="en-US" smtClean="0"/>
              <a:t>2025/7/24</a:t>
            </a:fld>
            <a:endParaRPr kumimoji="1" lang="ja-JP"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kumimoji="1" lang="ja-JP"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6352BCF-E76E-A54C-A479-6788624A6F4D}" type="slidenum">
              <a:rPr kumimoji="1" lang="ja-JP" altLang="en-US" smtClean="0"/>
              <a:t>‹#›</a:t>
            </a:fld>
            <a:endParaRPr kumimoji="1" lang="ja-JP"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89156178"/>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Lst>
  <p:txStyles>
    <p:titleStyle>
      <a:lvl1pPr algn="l" defTabSz="914400" rtl="0" eaLnBrk="1" latinLnBrk="0" hangingPunct="1">
        <a:lnSpc>
          <a:spcPct val="89000"/>
        </a:lnSpc>
        <a:spcBef>
          <a:spcPct val="0"/>
        </a:spcBef>
        <a:buNone/>
        <a:defRPr kumimoji="1"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kumimoji="1"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kumimoji="1" sz="1400" kern="1200" baseline="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31E019-DB10-D40A-5025-85AD7E808B15}"/>
              </a:ext>
            </a:extLst>
          </p:cNvPr>
          <p:cNvSpPr>
            <a:spLocks noGrp="1"/>
          </p:cNvSpPr>
          <p:nvPr>
            <p:ph type="ctrTitle"/>
          </p:nvPr>
        </p:nvSpPr>
        <p:spPr/>
        <p:txBody>
          <a:bodyPr/>
          <a:lstStyle/>
          <a:p>
            <a:br>
              <a:rPr lang="en-US" altLang="ja-JP" dirty="0"/>
            </a:br>
            <a:br>
              <a:rPr kumimoji="1" lang="en-US" altLang="ja-JP" dirty="0"/>
            </a:br>
            <a:endParaRPr kumimoji="1" lang="ja-JP" altLang="en-US"/>
          </a:p>
        </p:txBody>
      </p:sp>
      <p:sp>
        <p:nvSpPr>
          <p:cNvPr id="3" name="字幕 2">
            <a:extLst>
              <a:ext uri="{FF2B5EF4-FFF2-40B4-BE49-F238E27FC236}">
                <a16:creationId xmlns:a16="http://schemas.microsoft.com/office/drawing/2014/main" id="{5A8CBCC9-4D14-FB18-1F27-99FB96FA451B}"/>
              </a:ext>
            </a:extLst>
          </p:cNvPr>
          <p:cNvSpPr>
            <a:spLocks noGrp="1"/>
          </p:cNvSpPr>
          <p:nvPr>
            <p:ph type="subTitle" idx="1"/>
          </p:nvPr>
        </p:nvSpPr>
        <p:spPr>
          <a:xfrm>
            <a:off x="2680163" y="2735981"/>
            <a:ext cx="6831673" cy="1386038"/>
          </a:xfrm>
        </p:spPr>
        <p:txBody>
          <a:bodyPr>
            <a:noAutofit/>
          </a:bodyPr>
          <a:lstStyle/>
          <a:p>
            <a:r>
              <a:rPr kumimoji="1" lang="en" altLang="ja-JP" sz="4000" dirty="0" err="1">
                <a:latin typeface="+mj-ea"/>
                <a:ea typeface="+mj-ea"/>
              </a:rPr>
              <a:t>LangChain</a:t>
            </a:r>
            <a:r>
              <a:rPr kumimoji="1" lang="en" altLang="ja-JP" sz="4000" dirty="0">
                <a:latin typeface="+mj-ea"/>
                <a:ea typeface="+mj-ea"/>
              </a:rPr>
              <a:t>/</a:t>
            </a:r>
            <a:r>
              <a:rPr kumimoji="1" lang="en" altLang="ja-JP" sz="4000" dirty="0" err="1">
                <a:latin typeface="+mj-ea"/>
                <a:ea typeface="+mj-ea"/>
              </a:rPr>
              <a:t>LangGraph</a:t>
            </a:r>
            <a:endParaRPr kumimoji="1" lang="en" altLang="ja-JP" sz="4000" dirty="0">
              <a:latin typeface="+mj-ea"/>
              <a:ea typeface="+mj-ea"/>
            </a:endParaRPr>
          </a:p>
          <a:p>
            <a:r>
              <a:rPr lang="en-US" altLang="ja-JP" sz="3600" dirty="0">
                <a:solidFill>
                  <a:schemeClr val="tx1"/>
                </a:solidFill>
                <a:latin typeface="Helvetica" pitchFamily="2" charset="0"/>
              </a:rPr>
              <a:t>Deep Research</a:t>
            </a:r>
            <a:r>
              <a:rPr lang="ja-JP" altLang="en-US" sz="3600">
                <a:solidFill>
                  <a:schemeClr val="tx1"/>
                </a:solidFill>
                <a:latin typeface="Helvetica" pitchFamily="2" charset="0"/>
              </a:rPr>
              <a:t>比較</a:t>
            </a:r>
            <a:endParaRPr lang="en-US" altLang="ja-JP" sz="3600" dirty="0">
              <a:solidFill>
                <a:schemeClr val="tx1"/>
              </a:solidFill>
              <a:latin typeface="Helvetica" pitchFamily="2" charset="0"/>
            </a:endParaRPr>
          </a:p>
          <a:p>
            <a:r>
              <a:rPr lang="en-US" altLang="ja-JP" sz="3600" dirty="0">
                <a:solidFill>
                  <a:schemeClr val="tx1"/>
                </a:solidFill>
                <a:latin typeface="Helvetica" pitchFamily="2" charset="0"/>
              </a:rPr>
              <a:t>MCP</a:t>
            </a:r>
            <a:r>
              <a:rPr lang="ja-JP" altLang="en-US" sz="3600">
                <a:solidFill>
                  <a:schemeClr val="tx1"/>
                </a:solidFill>
                <a:latin typeface="Helvetica" pitchFamily="2" charset="0"/>
              </a:rPr>
              <a:t>実装例</a:t>
            </a:r>
            <a:endParaRPr lang="en-US" altLang="ja-JP" sz="3600" dirty="0">
              <a:solidFill>
                <a:schemeClr val="tx1"/>
              </a:solidFill>
              <a:latin typeface="Helvetica" pitchFamily="2" charset="0"/>
            </a:endParaRPr>
          </a:p>
        </p:txBody>
      </p:sp>
    </p:spTree>
    <p:extLst>
      <p:ext uri="{BB962C8B-B14F-4D97-AF65-F5344CB8AC3E}">
        <p14:creationId xmlns:p14="http://schemas.microsoft.com/office/powerpoint/2010/main" val="2368117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F3CA5-AE30-01BD-7EA8-873C29AB62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D45ED5-B44C-DBFD-16FB-49961886D986}"/>
              </a:ext>
            </a:extLst>
          </p:cNvPr>
          <p:cNvSpPr>
            <a:spLocks noGrp="1"/>
          </p:cNvSpPr>
          <p:nvPr>
            <p:ph type="title"/>
          </p:nvPr>
        </p:nvSpPr>
        <p:spPr/>
        <p:txBody>
          <a:bodyPr>
            <a:normAutofit/>
          </a:bodyPr>
          <a:lstStyle/>
          <a:p>
            <a:r>
              <a:rPr lang="en-US" altLang="ja-JP" dirty="0"/>
              <a:t>MCP</a:t>
            </a:r>
            <a:r>
              <a:rPr lang="ja-JP" altLang="en-US"/>
              <a:t>リソースとは</a:t>
            </a:r>
            <a:br>
              <a:rPr lang="en-US" altLang="ja-JP" dirty="0"/>
            </a:br>
            <a:endParaRPr kumimoji="1" lang="ja-JP" altLang="en-US"/>
          </a:p>
        </p:txBody>
      </p:sp>
      <p:sp>
        <p:nvSpPr>
          <p:cNvPr id="3" name="コンテンツ プレースホルダー 2">
            <a:extLst>
              <a:ext uri="{FF2B5EF4-FFF2-40B4-BE49-F238E27FC236}">
                <a16:creationId xmlns:a16="http://schemas.microsoft.com/office/drawing/2014/main" id="{2F1BE8DD-AB15-C92D-4F11-EC7FBB3224EB}"/>
              </a:ext>
            </a:extLst>
          </p:cNvPr>
          <p:cNvSpPr>
            <a:spLocks noGrp="1"/>
          </p:cNvSpPr>
          <p:nvPr>
            <p:ph idx="1"/>
          </p:nvPr>
        </p:nvSpPr>
        <p:spPr>
          <a:xfrm>
            <a:off x="1371600" y="2285999"/>
            <a:ext cx="9601200" cy="4255477"/>
          </a:xfrm>
        </p:spPr>
        <p:txBody>
          <a:bodyPr>
            <a:normAutofit/>
          </a:bodyPr>
          <a:lstStyle/>
          <a:p>
            <a:r>
              <a:rPr lang="en" altLang="ja-JP" dirty="0"/>
              <a:t>@</a:t>
            </a:r>
            <a:r>
              <a:rPr lang="en" altLang="ja-JP" dirty="0" err="1"/>
              <a:t>mcp.resource</a:t>
            </a:r>
            <a:r>
              <a:rPr lang="en" altLang="ja-JP" dirty="0"/>
              <a:t>()</a:t>
            </a:r>
            <a:r>
              <a:rPr lang="ja-JP" altLang="en-US"/>
              <a:t>デコレータで関数をリソースとして登録します</a:t>
            </a:r>
          </a:p>
          <a:p>
            <a:r>
              <a:rPr lang="en" altLang="ja-JP" dirty="0"/>
              <a:t>MCP</a:t>
            </a:r>
            <a:r>
              <a:rPr lang="ja-JP" altLang="en-US"/>
              <a:t>クライアントが読み取れるデータまたはファイルでリソースは</a:t>
            </a:r>
            <a:r>
              <a:rPr lang="en" altLang="ja-JP" dirty="0"/>
              <a:t>LLM</a:t>
            </a:r>
            <a:r>
              <a:rPr lang="ja-JP" altLang="en-US"/>
              <a:t>の文脈にコンテキストデータを提供するためのものです</a:t>
            </a:r>
            <a:endParaRPr lang="en-US" altLang="ja-JP" dirty="0"/>
          </a:p>
          <a:p>
            <a:r>
              <a:rPr lang="en" altLang="ja-JP" dirty="0"/>
              <a:t>Resource</a:t>
            </a:r>
            <a:r>
              <a:rPr lang="ja-JP" altLang="en-US"/>
              <a:t>は</a:t>
            </a:r>
            <a:r>
              <a:rPr lang="en" altLang="ja-JP" dirty="0"/>
              <a:t>URI</a:t>
            </a:r>
            <a:r>
              <a:rPr lang="ja-JP" altLang="en-US"/>
              <a:t>を指定することしかできません</a:t>
            </a:r>
          </a:p>
          <a:p>
            <a:pPr marL="0" indent="0">
              <a:buNone/>
            </a:pPr>
            <a:endParaRPr lang="en-US" altLang="ja-JP" dirty="0"/>
          </a:p>
        </p:txBody>
      </p:sp>
    </p:spTree>
    <p:extLst>
      <p:ext uri="{BB962C8B-B14F-4D97-AF65-F5344CB8AC3E}">
        <p14:creationId xmlns:p14="http://schemas.microsoft.com/office/powerpoint/2010/main" val="2478237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714C9-FB3B-141F-6D37-AF3E59060A8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118CFC2-D94D-F7B1-4CBD-02FD16B7E8C9}"/>
              </a:ext>
            </a:extLst>
          </p:cNvPr>
          <p:cNvSpPr>
            <a:spLocks noGrp="1"/>
          </p:cNvSpPr>
          <p:nvPr>
            <p:ph type="title"/>
          </p:nvPr>
        </p:nvSpPr>
        <p:spPr/>
        <p:txBody>
          <a:bodyPr/>
          <a:lstStyle/>
          <a:p>
            <a:r>
              <a:rPr kumimoji="1" lang="en-US" altLang="ja-JP" sz="4400" dirty="0"/>
              <a:t>MCP</a:t>
            </a:r>
            <a:r>
              <a:rPr kumimoji="1" lang="ja-JP" altLang="en-US" sz="4400"/>
              <a:t>プロンプトとは</a:t>
            </a:r>
            <a:endParaRPr kumimoji="1" lang="ja-JP" altLang="en-US"/>
          </a:p>
        </p:txBody>
      </p:sp>
      <p:sp>
        <p:nvSpPr>
          <p:cNvPr id="3" name="コンテンツ プレースホルダー 2">
            <a:extLst>
              <a:ext uri="{FF2B5EF4-FFF2-40B4-BE49-F238E27FC236}">
                <a16:creationId xmlns:a16="http://schemas.microsoft.com/office/drawing/2014/main" id="{89A20750-6269-C347-4C81-D4827FDF953D}"/>
              </a:ext>
            </a:extLst>
          </p:cNvPr>
          <p:cNvSpPr>
            <a:spLocks noGrp="1"/>
          </p:cNvSpPr>
          <p:nvPr>
            <p:ph idx="1"/>
          </p:nvPr>
        </p:nvSpPr>
        <p:spPr>
          <a:xfrm>
            <a:off x="1371600" y="2171700"/>
            <a:ext cx="9601200" cy="4299438"/>
          </a:xfrm>
        </p:spPr>
        <p:txBody>
          <a:bodyPr>
            <a:normAutofit lnSpcReduction="10000"/>
          </a:bodyPr>
          <a:lstStyle/>
          <a:p>
            <a:r>
              <a:rPr lang="en" altLang="ja-JP" dirty="0"/>
              <a:t>@</a:t>
            </a:r>
            <a:r>
              <a:rPr lang="en" altLang="ja-JP" dirty="0" err="1"/>
              <a:t>mcp.prompt</a:t>
            </a:r>
            <a:r>
              <a:rPr lang="en" altLang="ja-JP" dirty="0"/>
              <a:t>()</a:t>
            </a:r>
            <a:r>
              <a:rPr lang="ja-JP" altLang="en-US"/>
              <a:t>デコレータで関数をプロンプトテンプレートとして登録します</a:t>
            </a:r>
          </a:p>
          <a:p>
            <a:r>
              <a:rPr lang="ja-JP" altLang="en-US"/>
              <a:t>ユーザーはこれらのテンプレートを呼び出して</a:t>
            </a:r>
            <a:r>
              <a:rPr lang="en" altLang="ja-JP" dirty="0"/>
              <a:t>LLM</a:t>
            </a:r>
            <a:r>
              <a:rPr lang="ja-JP" altLang="en-US"/>
              <a:t>との対話を開始できます</a:t>
            </a:r>
            <a:endParaRPr lang="en-US" altLang="ja-JP" dirty="0"/>
          </a:p>
          <a:p>
            <a:r>
              <a:rPr lang="en" altLang="ja-JP" dirty="0"/>
              <a:t>MCP</a:t>
            </a:r>
            <a:r>
              <a:rPr lang="ja-JP" altLang="en-US"/>
              <a:t>プロンプトは、その</a:t>
            </a:r>
            <a:r>
              <a:rPr lang="en" altLang="ja-JP" dirty="0"/>
              <a:t>MCP</a:t>
            </a:r>
            <a:r>
              <a:rPr lang="ja-JP" altLang="en-US"/>
              <a:t>サーバーを使うための例示や指針</a:t>
            </a:r>
            <a:endParaRPr lang="en-US" altLang="ja-JP" dirty="0"/>
          </a:p>
          <a:p>
            <a:r>
              <a:rPr lang="ja-JP" altLang="en-US"/>
              <a:t>プロンプトに引数を設定して返却してくれる</a:t>
            </a:r>
            <a:endParaRPr lang="en-US" altLang="ja-JP" dirty="0"/>
          </a:p>
          <a:p>
            <a:pPr lvl="1"/>
            <a:r>
              <a:rPr lang="ja-JP" altLang="en-US" i="0"/>
              <a:t>地域一覧を取得する</a:t>
            </a:r>
            <a:r>
              <a:rPr lang="en" altLang="ja-JP" i="0" dirty="0"/>
              <a:t>MCP</a:t>
            </a:r>
            <a:r>
              <a:rPr lang="ja-JP" altLang="en-US" i="0"/>
              <a:t>プロンプト</a:t>
            </a:r>
          </a:p>
          <a:p>
            <a:pPr lvl="2"/>
            <a:r>
              <a:rPr lang="ja-JP" altLang="en-US"/>
              <a:t>引数は無し</a:t>
            </a:r>
          </a:p>
          <a:p>
            <a:pPr lvl="2"/>
            <a:r>
              <a:rPr lang="ja-JP" altLang="en-US"/>
              <a:t>テンプレートは「対応している地域一覧を教えて」</a:t>
            </a:r>
          </a:p>
          <a:p>
            <a:pPr lvl="1"/>
            <a:r>
              <a:rPr lang="ja-JP" altLang="en-US" i="0"/>
              <a:t>地域の天気を取得する</a:t>
            </a:r>
            <a:r>
              <a:rPr lang="en" altLang="ja-JP" i="0" dirty="0"/>
              <a:t>MCP</a:t>
            </a:r>
            <a:r>
              <a:rPr lang="ja-JP" altLang="en-US" i="0"/>
              <a:t>プロンプト</a:t>
            </a:r>
          </a:p>
          <a:p>
            <a:pPr lvl="2"/>
            <a:r>
              <a:rPr lang="ja-JP" altLang="en-US"/>
              <a:t>引数は地域名</a:t>
            </a:r>
            <a:endParaRPr lang="en-US" altLang="ja-JP" dirty="0"/>
          </a:p>
          <a:p>
            <a:pPr lvl="2"/>
            <a:r>
              <a:rPr lang="ja-JP" altLang="en-US"/>
              <a:t>テンプレートは「</a:t>
            </a:r>
            <a:r>
              <a:rPr lang="en-US" altLang="ja-JP" dirty="0"/>
              <a:t>{{</a:t>
            </a:r>
            <a:r>
              <a:rPr lang="ja-JP" altLang="en-US"/>
              <a:t>地域名</a:t>
            </a:r>
            <a:r>
              <a:rPr lang="en-US" altLang="ja-JP" dirty="0"/>
              <a:t>}}</a:t>
            </a:r>
            <a:r>
              <a:rPr lang="ja-JP" altLang="en-US"/>
              <a:t>の天気を教えて」</a:t>
            </a:r>
          </a:p>
          <a:p>
            <a:pPr marL="0" indent="0">
              <a:buNone/>
            </a:pPr>
            <a:br>
              <a:rPr lang="ja-JP" altLang="en-US"/>
            </a:br>
            <a:endParaRPr lang="ja-JP" altLang="en-US"/>
          </a:p>
          <a:p>
            <a:endParaRPr lang="ja-JP" altLang="en-US"/>
          </a:p>
          <a:p>
            <a:pPr lvl="1"/>
            <a:endParaRPr lang="en" altLang="ja-JP" dirty="0"/>
          </a:p>
          <a:p>
            <a:pPr lvl="1"/>
            <a:endParaRPr lang="en" altLang="ja-JP" dirty="0"/>
          </a:p>
          <a:p>
            <a:pPr lvl="1"/>
            <a:endParaRPr lang="en-US" altLang="ja-JP" dirty="0"/>
          </a:p>
          <a:p>
            <a:pPr lvl="2"/>
            <a:endParaRPr kumimoji="1" lang="en-US" altLang="ja-JP" dirty="0"/>
          </a:p>
        </p:txBody>
      </p:sp>
    </p:spTree>
    <p:extLst>
      <p:ext uri="{BB962C8B-B14F-4D97-AF65-F5344CB8AC3E}">
        <p14:creationId xmlns:p14="http://schemas.microsoft.com/office/powerpoint/2010/main" val="194430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7EF35D-ABF6-413E-DD4C-47102D6459AF}"/>
              </a:ext>
            </a:extLst>
          </p:cNvPr>
          <p:cNvSpPr>
            <a:spLocks noGrp="1"/>
          </p:cNvSpPr>
          <p:nvPr>
            <p:ph type="title"/>
          </p:nvPr>
        </p:nvSpPr>
        <p:spPr/>
        <p:txBody>
          <a:bodyPr/>
          <a:lstStyle/>
          <a:p>
            <a:r>
              <a:rPr kumimoji="1" lang="en-US" altLang="ja-JP" dirty="0"/>
              <a:t>MCP </a:t>
            </a:r>
            <a:r>
              <a:rPr kumimoji="1" lang="ja-JP" altLang="en-US"/>
              <a:t>コンテキスト</a:t>
            </a:r>
          </a:p>
        </p:txBody>
      </p:sp>
      <p:sp>
        <p:nvSpPr>
          <p:cNvPr id="3" name="コンテンツ プレースホルダー 2">
            <a:extLst>
              <a:ext uri="{FF2B5EF4-FFF2-40B4-BE49-F238E27FC236}">
                <a16:creationId xmlns:a16="http://schemas.microsoft.com/office/drawing/2014/main" id="{05CAFD5F-2F8F-35AC-9192-C92A1AC301A1}"/>
              </a:ext>
            </a:extLst>
          </p:cNvPr>
          <p:cNvSpPr>
            <a:spLocks noGrp="1"/>
          </p:cNvSpPr>
          <p:nvPr>
            <p:ph idx="1"/>
          </p:nvPr>
        </p:nvSpPr>
        <p:spPr/>
        <p:txBody>
          <a:bodyPr>
            <a:normAutofit fontScale="85000" lnSpcReduction="20000"/>
          </a:bodyPr>
          <a:lstStyle/>
          <a:p>
            <a:r>
              <a:rPr lang="ja-JP" altLang="en-US"/>
              <a:t>基盤となる</a:t>
            </a:r>
            <a:r>
              <a:rPr lang="en" altLang="ja-JP" dirty="0"/>
              <a:t>MCP</a:t>
            </a:r>
            <a:r>
              <a:rPr lang="ja-JP" altLang="en-US"/>
              <a:t>セッションやアクセスサーバの機能とのインターフェース</a:t>
            </a:r>
            <a:endParaRPr lang="en-US" altLang="ja-JP" dirty="0"/>
          </a:p>
          <a:p>
            <a:pPr lvl="1"/>
            <a:r>
              <a:rPr lang="ja-JP" altLang="en-US" b="1"/>
              <a:t>ログ記録</a:t>
            </a:r>
            <a:endParaRPr lang="en-US" altLang="ja-JP" b="1" dirty="0"/>
          </a:p>
          <a:p>
            <a:pPr lvl="2"/>
            <a:r>
              <a:rPr lang="ja-JP" altLang="en-US"/>
              <a:t>デバッグ、情報、警告、エラーメッセージをクライアントに送信します。</a:t>
            </a:r>
            <a:endParaRPr lang="en-US" altLang="ja-JP" dirty="0"/>
          </a:p>
          <a:p>
            <a:pPr lvl="1"/>
            <a:r>
              <a:rPr lang="ja-JP" altLang="en-US" b="1"/>
              <a:t>進行状況レポート</a:t>
            </a:r>
            <a:endParaRPr lang="en-US" altLang="ja-JP" b="1" dirty="0"/>
          </a:p>
          <a:p>
            <a:pPr lvl="2"/>
            <a:r>
              <a:rPr lang="ja-JP" altLang="en-US"/>
              <a:t>長時間実行操作の進行状況をクライアントに通知します。</a:t>
            </a:r>
            <a:endParaRPr lang="en-US" altLang="ja-JP" dirty="0"/>
          </a:p>
          <a:p>
            <a:pPr lvl="1"/>
            <a:r>
              <a:rPr lang="ja-JP" altLang="en-US" b="1"/>
              <a:t>リソースアクセス</a:t>
            </a:r>
            <a:endParaRPr lang="en-US" altLang="ja-JP" b="1" dirty="0"/>
          </a:p>
          <a:p>
            <a:pPr lvl="2"/>
            <a:r>
              <a:rPr lang="ja-JP" altLang="en-US"/>
              <a:t>サーバに登録されているリソースからデータを読み込みます。</a:t>
            </a:r>
            <a:endParaRPr lang="en-US" altLang="ja-JP" dirty="0"/>
          </a:p>
          <a:p>
            <a:pPr lvl="1"/>
            <a:r>
              <a:rPr lang="en" altLang="ja-JP" b="1" dirty="0"/>
              <a:t>LLM</a:t>
            </a:r>
            <a:r>
              <a:rPr lang="ja-JP" altLang="en-US" b="1"/>
              <a:t>サンプリング</a:t>
            </a:r>
            <a:endParaRPr lang="en-US" altLang="ja-JP" b="1" dirty="0"/>
          </a:p>
          <a:p>
            <a:pPr lvl="2"/>
            <a:r>
              <a:rPr lang="ja-JP" altLang="en-US"/>
              <a:t>提供されたメッセージに基づいてクライアントの </a:t>
            </a:r>
            <a:r>
              <a:rPr lang="en" altLang="ja-JP" dirty="0"/>
              <a:t>LLM </a:t>
            </a:r>
            <a:r>
              <a:rPr lang="ja-JP" altLang="en-US"/>
              <a:t>にテキスト生成を要求します。</a:t>
            </a:r>
            <a:endParaRPr lang="en-US" altLang="ja-JP" dirty="0"/>
          </a:p>
          <a:p>
            <a:pPr lvl="1"/>
            <a:r>
              <a:rPr lang="ja-JP" altLang="en-US" b="1"/>
              <a:t>リクエスト情報</a:t>
            </a:r>
            <a:endParaRPr lang="en-US" altLang="ja-JP" b="1" dirty="0"/>
          </a:p>
          <a:p>
            <a:pPr lvl="2"/>
            <a:r>
              <a:rPr lang="ja-JP" altLang="en-US"/>
              <a:t>現在のリクエストに関するメタデータにアクセスします。</a:t>
            </a:r>
            <a:endParaRPr lang="en-US" altLang="ja-JP" dirty="0"/>
          </a:p>
          <a:p>
            <a:pPr lvl="1"/>
            <a:r>
              <a:rPr lang="ja-JP" altLang="en-US" b="1"/>
              <a:t>サーバアクセス</a:t>
            </a:r>
            <a:endParaRPr lang="en-US" altLang="ja-JP" b="1" dirty="0"/>
          </a:p>
          <a:p>
            <a:pPr lvl="2"/>
            <a:r>
              <a:rPr lang="ja-JP" altLang="en-US"/>
              <a:t>必要に応じて、基盤となる </a:t>
            </a:r>
            <a:r>
              <a:rPr lang="en" altLang="ja-JP" dirty="0" err="1"/>
              <a:t>FastMCP</a:t>
            </a:r>
            <a:r>
              <a:rPr lang="en" altLang="ja-JP" dirty="0"/>
              <a:t> </a:t>
            </a:r>
            <a:r>
              <a:rPr lang="ja-JP" altLang="en-US"/>
              <a:t>サーバインスタンスにアクセスします。</a:t>
            </a:r>
            <a:endParaRPr kumimoji="1" lang="ja-JP" altLang="en-US"/>
          </a:p>
        </p:txBody>
      </p:sp>
    </p:spTree>
    <p:extLst>
      <p:ext uri="{BB962C8B-B14F-4D97-AF65-F5344CB8AC3E}">
        <p14:creationId xmlns:p14="http://schemas.microsoft.com/office/powerpoint/2010/main" val="89379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F214AB-4797-9E52-6174-DBC3689DB5D6}"/>
              </a:ext>
            </a:extLst>
          </p:cNvPr>
          <p:cNvSpPr>
            <a:spLocks noGrp="1"/>
          </p:cNvSpPr>
          <p:nvPr>
            <p:ph type="title"/>
          </p:nvPr>
        </p:nvSpPr>
        <p:spPr/>
        <p:txBody>
          <a:bodyPr/>
          <a:lstStyle/>
          <a:p>
            <a:r>
              <a:rPr kumimoji="1" lang="en-US" altLang="ja-JP" dirty="0"/>
              <a:t>MCP</a:t>
            </a:r>
            <a:r>
              <a:rPr kumimoji="1" lang="ja-JP" altLang="en-US"/>
              <a:t>実装の留意点</a:t>
            </a:r>
          </a:p>
        </p:txBody>
      </p:sp>
      <p:sp>
        <p:nvSpPr>
          <p:cNvPr id="3" name="コンテンツ プレースホルダー 2">
            <a:extLst>
              <a:ext uri="{FF2B5EF4-FFF2-40B4-BE49-F238E27FC236}">
                <a16:creationId xmlns:a16="http://schemas.microsoft.com/office/drawing/2014/main" id="{1F4B18CD-35EC-6FAD-8CB7-8F98E65A90AD}"/>
              </a:ext>
            </a:extLst>
          </p:cNvPr>
          <p:cNvSpPr>
            <a:spLocks noGrp="1"/>
          </p:cNvSpPr>
          <p:nvPr>
            <p:ph idx="1"/>
          </p:nvPr>
        </p:nvSpPr>
        <p:spPr/>
        <p:txBody>
          <a:bodyPr/>
          <a:lstStyle/>
          <a:p>
            <a:r>
              <a:rPr kumimoji="1" lang="en-US" altLang="ja-JP" dirty="0"/>
              <a:t>MCP Server</a:t>
            </a:r>
            <a:r>
              <a:rPr kumimoji="1" lang="ja-JP" altLang="en-US"/>
              <a:t>に生成</a:t>
            </a:r>
            <a:r>
              <a:rPr kumimoji="1" lang="en-US" altLang="ja-JP" dirty="0"/>
              <a:t>AI</a:t>
            </a:r>
            <a:r>
              <a:rPr kumimoji="1" lang="ja-JP" altLang="en-US"/>
              <a:t>を使った場合にタイムアウトに注意しなければならない</a:t>
            </a:r>
            <a:endParaRPr kumimoji="1" lang="en-US" altLang="ja-JP" dirty="0"/>
          </a:p>
          <a:p>
            <a:r>
              <a:rPr kumimoji="1" lang="en-US" altLang="ja-JP" dirty="0"/>
              <a:t>MCP Inspector</a:t>
            </a:r>
            <a:r>
              <a:rPr lang="en-US" altLang="ja-JP" dirty="0"/>
              <a:t> </a:t>
            </a:r>
            <a:r>
              <a:rPr lang="ja-JP" altLang="en-US"/>
              <a:t>は</a:t>
            </a:r>
            <a:r>
              <a:rPr lang="en-US" altLang="ja-JP" dirty="0"/>
              <a:t> Python</a:t>
            </a:r>
            <a:r>
              <a:rPr lang="ja-JP" altLang="en-US"/>
              <a:t>の</a:t>
            </a:r>
            <a:r>
              <a:rPr lang="en-US" altLang="ja-JP" dirty="0"/>
              <a:t>print</a:t>
            </a:r>
            <a:r>
              <a:rPr lang="ja-JP" altLang="en-US"/>
              <a:t>関数内の記述や</a:t>
            </a:r>
            <a:r>
              <a:rPr lang="en-US" altLang="ja-JP" dirty="0"/>
              <a:t>Description</a:t>
            </a:r>
            <a:r>
              <a:rPr lang="ja-JP" altLang="en-US"/>
              <a:t>の</a:t>
            </a:r>
            <a:r>
              <a:rPr lang="en-US" altLang="ja-JP" dirty="0"/>
              <a:t>Json</a:t>
            </a:r>
            <a:r>
              <a:rPr lang="ja-JP" altLang="en-US"/>
              <a:t>記述と相性が悪くエラーで起動しないことがある</a:t>
            </a:r>
            <a:endParaRPr lang="en-US" altLang="ja-JP" dirty="0"/>
          </a:p>
          <a:p>
            <a:r>
              <a:rPr kumimoji="1" lang="en-US" altLang="ja-JP" dirty="0"/>
              <a:t>MCP Server</a:t>
            </a:r>
            <a:r>
              <a:rPr kumimoji="1" lang="ja-JP" altLang="en-US"/>
              <a:t>と個別に接続するとポートなどの問題もあるため、複数接続する場合は</a:t>
            </a:r>
            <a:r>
              <a:rPr kumimoji="1" lang="en-US" altLang="ja-JP" dirty="0"/>
              <a:t>MCP</a:t>
            </a:r>
            <a:r>
              <a:rPr kumimoji="1" lang="ja-JP" altLang="en-US"/>
              <a:t>ゲートウェイがあるのでそれを噛ませた方が良いかも</a:t>
            </a:r>
            <a:endParaRPr kumimoji="1" lang="en-US" altLang="ja-JP" dirty="0"/>
          </a:p>
          <a:p>
            <a:pPr lvl="1"/>
            <a:r>
              <a:rPr lang="en-US" altLang="ja-JP" dirty="0"/>
              <a:t>https://</a:t>
            </a:r>
            <a:r>
              <a:rPr lang="en-US" altLang="ja-JP" dirty="0" err="1"/>
              <a:t>qiita.com</a:t>
            </a:r>
            <a:r>
              <a:rPr lang="en-US" altLang="ja-JP" dirty="0"/>
              <a:t>/</a:t>
            </a:r>
            <a:r>
              <a:rPr lang="en-US" altLang="ja-JP" dirty="0" err="1"/>
              <a:t>potofo</a:t>
            </a:r>
            <a:r>
              <a:rPr lang="en-US" altLang="ja-JP" dirty="0"/>
              <a:t>/items/90d592d622405b7d9edc</a:t>
            </a:r>
            <a:endParaRPr kumimoji="1" lang="en-US" altLang="ja-JP" dirty="0"/>
          </a:p>
        </p:txBody>
      </p:sp>
    </p:spTree>
    <p:extLst>
      <p:ext uri="{BB962C8B-B14F-4D97-AF65-F5344CB8AC3E}">
        <p14:creationId xmlns:p14="http://schemas.microsoft.com/office/powerpoint/2010/main" val="1790958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7BA504-8818-1AAD-3B3D-69E47C7AE3CE}"/>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CEFE315A-4FA6-ED4A-F560-B15D6774FD7B}"/>
              </a:ext>
            </a:extLst>
          </p:cNvPr>
          <p:cNvSpPr>
            <a:spLocks noGrp="1"/>
          </p:cNvSpPr>
          <p:nvPr>
            <p:ph idx="1"/>
          </p:nvPr>
        </p:nvSpPr>
        <p:spPr>
          <a:xfrm>
            <a:off x="1371600" y="2400299"/>
            <a:ext cx="9601200" cy="4035669"/>
          </a:xfrm>
        </p:spPr>
        <p:txBody>
          <a:bodyPr>
            <a:normAutofit/>
          </a:bodyPr>
          <a:lstStyle/>
          <a:p>
            <a:r>
              <a:rPr lang="en-US" altLang="ja-JP" dirty="0">
                <a:solidFill>
                  <a:schemeClr val="tx1"/>
                </a:solidFill>
                <a:latin typeface="YuGothic"/>
              </a:rPr>
              <a:t>Deep Research</a:t>
            </a:r>
            <a:r>
              <a:rPr lang="ja-JP" altLang="en-US">
                <a:solidFill>
                  <a:schemeClr val="tx1"/>
                </a:solidFill>
                <a:latin typeface="YuGothic"/>
              </a:rPr>
              <a:t>とは</a:t>
            </a:r>
            <a:endParaRPr lang="en-US" altLang="ja-JP" dirty="0">
              <a:solidFill>
                <a:schemeClr val="tx1"/>
              </a:solidFill>
              <a:latin typeface="YuGothic"/>
            </a:endParaRPr>
          </a:p>
          <a:p>
            <a:r>
              <a:rPr lang="ja-JP" altLang="en-US"/>
              <a:t>比較する</a:t>
            </a:r>
            <a:r>
              <a:rPr lang="en-US" altLang="ja-JP" dirty="0"/>
              <a:t>Deep Research</a:t>
            </a:r>
          </a:p>
          <a:p>
            <a:r>
              <a:rPr kumimoji="1" lang="en-US" altLang="ja-JP" sz="2000" dirty="0"/>
              <a:t>MCP</a:t>
            </a:r>
            <a:r>
              <a:rPr kumimoji="1" lang="ja-JP" altLang="en-US" sz="2000"/>
              <a:t>の</a:t>
            </a:r>
            <a:r>
              <a:rPr lang="ja-JP" altLang="en-US"/>
              <a:t>機能の深掘り</a:t>
            </a:r>
            <a:endParaRPr kumimoji="1" lang="en-US" altLang="ja-JP" sz="2000" dirty="0"/>
          </a:p>
          <a:p>
            <a:r>
              <a:rPr lang="en-US" altLang="ja-JP" dirty="0"/>
              <a:t>MCP</a:t>
            </a:r>
            <a:r>
              <a:rPr lang="ja-JP" altLang="en-US"/>
              <a:t>の留意点</a:t>
            </a:r>
            <a:endParaRPr kumimoji="1" lang="ja-JP" altLang="en-US" sz="2000"/>
          </a:p>
          <a:p>
            <a:endParaRPr lang="en-US" altLang="ja-JP" dirty="0">
              <a:solidFill>
                <a:schemeClr val="tx1"/>
              </a:solidFill>
              <a:latin typeface="YuGothic"/>
            </a:endParaRPr>
          </a:p>
          <a:p>
            <a:endParaRPr lang="en-US" altLang="ja-JP" dirty="0">
              <a:solidFill>
                <a:schemeClr val="tx1"/>
              </a:solidFill>
              <a:latin typeface="YuGothic"/>
            </a:endParaRPr>
          </a:p>
          <a:p>
            <a:endParaRPr lang="en-US" altLang="ja-JP" dirty="0"/>
          </a:p>
          <a:p>
            <a:pPr lvl="1"/>
            <a:endParaRPr lang="en-US" altLang="ja-JP" dirty="0"/>
          </a:p>
          <a:p>
            <a:pPr lvl="1"/>
            <a:endParaRPr lang="en-US" altLang="ja-JP" dirty="0"/>
          </a:p>
        </p:txBody>
      </p:sp>
    </p:spTree>
    <p:extLst>
      <p:ext uri="{BB962C8B-B14F-4D97-AF65-F5344CB8AC3E}">
        <p14:creationId xmlns:p14="http://schemas.microsoft.com/office/powerpoint/2010/main" val="3701948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682BD3-D225-0CEC-F69F-60A006FA3A55}"/>
              </a:ext>
            </a:extLst>
          </p:cNvPr>
          <p:cNvSpPr>
            <a:spLocks noGrp="1"/>
          </p:cNvSpPr>
          <p:nvPr>
            <p:ph type="title"/>
          </p:nvPr>
        </p:nvSpPr>
        <p:spPr/>
        <p:txBody>
          <a:bodyPr/>
          <a:lstStyle/>
          <a:p>
            <a:r>
              <a:rPr lang="en-US" altLang="ja-JP" dirty="0" err="1"/>
              <a:t>DeepResarch</a:t>
            </a:r>
            <a:r>
              <a:rPr kumimoji="1" lang="ja-JP" altLang="en-US"/>
              <a:t>とは</a:t>
            </a:r>
          </a:p>
        </p:txBody>
      </p:sp>
      <p:sp>
        <p:nvSpPr>
          <p:cNvPr id="3" name="コンテンツ プレースホルダー 2">
            <a:extLst>
              <a:ext uri="{FF2B5EF4-FFF2-40B4-BE49-F238E27FC236}">
                <a16:creationId xmlns:a16="http://schemas.microsoft.com/office/drawing/2014/main" id="{551AE7AE-77E4-45D9-79C3-5211C6DF9970}"/>
              </a:ext>
            </a:extLst>
          </p:cNvPr>
          <p:cNvSpPr>
            <a:spLocks noGrp="1"/>
          </p:cNvSpPr>
          <p:nvPr>
            <p:ph idx="1"/>
          </p:nvPr>
        </p:nvSpPr>
        <p:spPr>
          <a:xfrm>
            <a:off x="1371600" y="2302835"/>
            <a:ext cx="9601200" cy="3581400"/>
          </a:xfrm>
        </p:spPr>
        <p:txBody>
          <a:bodyPr>
            <a:normAutofit/>
          </a:bodyPr>
          <a:lstStyle/>
          <a:p>
            <a:pPr fontAlgn="ctr"/>
            <a:r>
              <a:rPr lang="en" altLang="ja-JP" dirty="0"/>
              <a:t>AI</a:t>
            </a:r>
            <a:r>
              <a:rPr lang="ja-JP" altLang="en-US"/>
              <a:t>の高度な解析能力を活用して、ユーザーの意図を深く理解し、質の高い情報と洞察を提供する次世代のリサーチ手法</a:t>
            </a:r>
            <a:endParaRPr lang="en-US" altLang="ja-JP" dirty="0"/>
          </a:p>
          <a:p>
            <a:r>
              <a:rPr lang="ja-JP" altLang="en-US" b="1"/>
              <a:t>特徴は</a:t>
            </a:r>
            <a:endParaRPr lang="en-US" altLang="ja-JP" b="1" dirty="0"/>
          </a:p>
          <a:p>
            <a:pPr lvl="1"/>
            <a:r>
              <a:rPr lang="en-US" altLang="ja-JP" b="1" dirty="0"/>
              <a:t>1. </a:t>
            </a:r>
            <a:r>
              <a:rPr lang="ja-JP" altLang="en-US" b="1"/>
              <a:t>文脈の深い理解</a:t>
            </a:r>
          </a:p>
          <a:p>
            <a:pPr lvl="1"/>
            <a:r>
              <a:rPr lang="en-US" altLang="ja-JP" b="1" dirty="0"/>
              <a:t>2. </a:t>
            </a:r>
            <a:r>
              <a:rPr lang="ja-JP" altLang="en-US" b="1"/>
              <a:t>高度なデータ解析能力</a:t>
            </a:r>
          </a:p>
          <a:p>
            <a:pPr lvl="1"/>
            <a:r>
              <a:rPr lang="en-US" altLang="ja-JP" b="1" dirty="0"/>
              <a:t>3. </a:t>
            </a:r>
            <a:r>
              <a:rPr lang="ja-JP" altLang="en-US" b="1"/>
              <a:t>複数の情報源の統合</a:t>
            </a:r>
          </a:p>
          <a:p>
            <a:pPr lvl="1"/>
            <a:r>
              <a:rPr lang="en-US" altLang="ja-JP" b="1" dirty="0"/>
              <a:t>4. </a:t>
            </a:r>
            <a:r>
              <a:rPr lang="ja-JP" altLang="en-US" b="1"/>
              <a:t>リアルタイムな情報更新</a:t>
            </a:r>
          </a:p>
          <a:p>
            <a:pPr lvl="1"/>
            <a:r>
              <a:rPr lang="en-US" altLang="ja-JP" b="1" dirty="0"/>
              <a:t>5.</a:t>
            </a:r>
            <a:r>
              <a:rPr lang="ja-JP" altLang="en-US" b="1"/>
              <a:t>信頼性評価と出典明記</a:t>
            </a:r>
          </a:p>
          <a:p>
            <a:pPr fontAlgn="ctr"/>
            <a:endParaRPr lang="en-US" altLang="ja-JP" dirty="0"/>
          </a:p>
        </p:txBody>
      </p:sp>
    </p:spTree>
    <p:extLst>
      <p:ext uri="{BB962C8B-B14F-4D97-AF65-F5344CB8AC3E}">
        <p14:creationId xmlns:p14="http://schemas.microsoft.com/office/powerpoint/2010/main" val="355975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88A302-CC9B-9B22-520B-03E24AB7AE5E}"/>
              </a:ext>
            </a:extLst>
          </p:cNvPr>
          <p:cNvSpPr>
            <a:spLocks noGrp="1"/>
          </p:cNvSpPr>
          <p:nvPr>
            <p:ph type="title"/>
          </p:nvPr>
        </p:nvSpPr>
        <p:spPr/>
        <p:txBody>
          <a:bodyPr>
            <a:normAutofit fontScale="90000"/>
          </a:bodyPr>
          <a:lstStyle/>
          <a:p>
            <a:r>
              <a:rPr lang="ja-JP" altLang="en-US" b="1"/>
              <a:t>従来の</a:t>
            </a:r>
            <a:r>
              <a:rPr lang="en" altLang="ja-JP" b="1" dirty="0"/>
              <a:t>Web</a:t>
            </a:r>
            <a:r>
              <a:rPr lang="ja-JP" altLang="en-US" b="1"/>
              <a:t>検索や</a:t>
            </a:r>
            <a:r>
              <a:rPr lang="en" altLang="ja-JP" b="1" dirty="0"/>
              <a:t>AI</a:t>
            </a:r>
            <a:r>
              <a:rPr lang="ja-JP" altLang="en-US" b="1"/>
              <a:t>検索との違い</a:t>
            </a:r>
            <a:br>
              <a:rPr lang="ja-JP" altLang="en-US" b="1"/>
            </a:br>
            <a:br>
              <a:rPr lang="ja-JP" altLang="en-US"/>
            </a:br>
            <a:br>
              <a:rPr lang="ja-JP" altLang="en-US"/>
            </a:br>
            <a:endParaRPr kumimoji="1" lang="ja-JP" altLang="en-US"/>
          </a:p>
        </p:txBody>
      </p:sp>
      <p:graphicFrame>
        <p:nvGraphicFramePr>
          <p:cNvPr id="4" name="コンテンツ プレースホルダー 3">
            <a:extLst>
              <a:ext uri="{FF2B5EF4-FFF2-40B4-BE49-F238E27FC236}">
                <a16:creationId xmlns:a16="http://schemas.microsoft.com/office/drawing/2014/main" id="{76D41034-83D2-C713-9065-5AFEDD50EBED}"/>
              </a:ext>
            </a:extLst>
          </p:cNvPr>
          <p:cNvGraphicFramePr>
            <a:graphicFrameLocks noGrp="1"/>
          </p:cNvGraphicFramePr>
          <p:nvPr>
            <p:ph idx="1"/>
            <p:extLst>
              <p:ext uri="{D42A27DB-BD31-4B8C-83A1-F6EECF244321}">
                <p14:modId xmlns:p14="http://schemas.microsoft.com/office/powerpoint/2010/main" val="989685858"/>
              </p:ext>
            </p:extLst>
          </p:nvPr>
        </p:nvGraphicFramePr>
        <p:xfrm>
          <a:off x="1371600" y="2039815"/>
          <a:ext cx="9601197" cy="3827588"/>
        </p:xfrm>
        <a:graphic>
          <a:graphicData uri="http://schemas.openxmlformats.org/drawingml/2006/table">
            <a:tbl>
              <a:tblPr firstRow="1" bandRow="1">
                <a:tableStyleId>{5C22544A-7EE6-4342-B048-85BDC9FD1C3A}</a:tableStyleId>
              </a:tblPr>
              <a:tblGrid>
                <a:gridCol w="2145323">
                  <a:extLst>
                    <a:ext uri="{9D8B030D-6E8A-4147-A177-3AD203B41FA5}">
                      <a16:colId xmlns:a16="http://schemas.microsoft.com/office/drawing/2014/main" val="3620867866"/>
                    </a:ext>
                  </a:extLst>
                </a:gridCol>
                <a:gridCol w="3528646">
                  <a:extLst>
                    <a:ext uri="{9D8B030D-6E8A-4147-A177-3AD203B41FA5}">
                      <a16:colId xmlns:a16="http://schemas.microsoft.com/office/drawing/2014/main" val="4255692606"/>
                    </a:ext>
                  </a:extLst>
                </a:gridCol>
                <a:gridCol w="3927228">
                  <a:extLst>
                    <a:ext uri="{9D8B030D-6E8A-4147-A177-3AD203B41FA5}">
                      <a16:colId xmlns:a16="http://schemas.microsoft.com/office/drawing/2014/main" val="2997133416"/>
                    </a:ext>
                  </a:extLst>
                </a:gridCol>
              </a:tblGrid>
              <a:tr h="735072">
                <a:tc>
                  <a:txBody>
                    <a:bodyPr/>
                    <a:lstStyle/>
                    <a:p>
                      <a:endParaRPr kumimoji="1" lang="ja-JP" altLang="en-US"/>
                    </a:p>
                  </a:txBody>
                  <a:tcPr/>
                </a:tc>
                <a:tc>
                  <a:txBody>
                    <a:bodyPr/>
                    <a:lstStyle/>
                    <a:p>
                      <a:r>
                        <a:rPr kumimoji="1" lang="ja-JP" altLang="en-US"/>
                        <a:t>従来の</a:t>
                      </a:r>
                      <a:r>
                        <a:rPr kumimoji="1" lang="en-US" altLang="ja-JP" dirty="0"/>
                        <a:t>Web</a:t>
                      </a:r>
                      <a:r>
                        <a:rPr kumimoji="1" lang="ja-JP" altLang="en-US"/>
                        <a:t>・</a:t>
                      </a:r>
                      <a:r>
                        <a:rPr kumimoji="1" lang="en-US" altLang="ja-JP" dirty="0"/>
                        <a:t>AI</a:t>
                      </a:r>
                      <a:r>
                        <a:rPr kumimoji="1" lang="ja-JP" altLang="en-US"/>
                        <a:t>検索</a:t>
                      </a:r>
                    </a:p>
                  </a:txBody>
                  <a:tcPr/>
                </a:tc>
                <a:tc>
                  <a:txBody>
                    <a:bodyPr/>
                    <a:lstStyle/>
                    <a:p>
                      <a:r>
                        <a:rPr kumimoji="1" lang="en-US" altLang="ja-JP" dirty="0"/>
                        <a:t>Deep Research</a:t>
                      </a:r>
                      <a:endParaRPr kumimoji="1" lang="ja-JP" altLang="en-US"/>
                    </a:p>
                  </a:txBody>
                  <a:tcPr/>
                </a:tc>
                <a:extLst>
                  <a:ext uri="{0D108BD9-81ED-4DB2-BD59-A6C34878D82A}">
                    <a16:rowId xmlns:a16="http://schemas.microsoft.com/office/drawing/2014/main" val="1071308843"/>
                  </a:ext>
                </a:extLst>
              </a:tr>
              <a:tr h="441788">
                <a:tc>
                  <a:txBody>
                    <a:bodyPr/>
                    <a:lstStyle/>
                    <a:p>
                      <a:r>
                        <a:rPr kumimoji="1" lang="ja-JP" altLang="en-US"/>
                        <a:t>情報取得方法</a:t>
                      </a:r>
                    </a:p>
                  </a:txBody>
                  <a:tcPr/>
                </a:tc>
                <a:tc>
                  <a:txBody>
                    <a:bodyPr/>
                    <a:lstStyle/>
                    <a:p>
                      <a:r>
                        <a:rPr kumimoji="1" lang="ja-JP" altLang="en-US"/>
                        <a:t>検索結果をそのまま表示</a:t>
                      </a:r>
                    </a:p>
                  </a:txBody>
                  <a:tcPr/>
                </a:tc>
                <a:tc>
                  <a:txBody>
                    <a:bodyPr/>
                    <a:lstStyle/>
                    <a:p>
                      <a:r>
                        <a:rPr kumimoji="1" lang="en-US" altLang="ja-JP" dirty="0"/>
                        <a:t>AI</a:t>
                      </a:r>
                      <a:r>
                        <a:rPr kumimoji="1" lang="ja-JP" altLang="en-US"/>
                        <a:t>が多様な情報源を評価・統合</a:t>
                      </a:r>
                    </a:p>
                  </a:txBody>
                  <a:tcPr/>
                </a:tc>
                <a:extLst>
                  <a:ext uri="{0D108BD9-81ED-4DB2-BD59-A6C34878D82A}">
                    <a16:rowId xmlns:a16="http://schemas.microsoft.com/office/drawing/2014/main" val="3117312089"/>
                  </a:ext>
                </a:extLst>
              </a:tr>
              <a:tr h="441788">
                <a:tc>
                  <a:txBody>
                    <a:bodyPr/>
                    <a:lstStyle/>
                    <a:p>
                      <a:r>
                        <a:rPr kumimoji="1" lang="ja-JP" altLang="en-US"/>
                        <a:t>検索精度</a:t>
                      </a:r>
                    </a:p>
                  </a:txBody>
                  <a:tcPr/>
                </a:tc>
                <a:tc>
                  <a:txBody>
                    <a:bodyPr/>
                    <a:lstStyle/>
                    <a:p>
                      <a:r>
                        <a:rPr kumimoji="1" lang="ja-JP" altLang="en-US"/>
                        <a:t>キーワード依存</a:t>
                      </a:r>
                    </a:p>
                  </a:txBody>
                  <a:tcPr/>
                </a:tc>
                <a:tc>
                  <a:txBody>
                    <a:bodyPr/>
                    <a:lstStyle/>
                    <a:p>
                      <a:r>
                        <a:rPr kumimoji="1" lang="ja-JP" altLang="en-US"/>
                        <a:t>文脈理解・複雑な問題にも対応</a:t>
                      </a:r>
                    </a:p>
                  </a:txBody>
                  <a:tcPr/>
                </a:tc>
                <a:extLst>
                  <a:ext uri="{0D108BD9-81ED-4DB2-BD59-A6C34878D82A}">
                    <a16:rowId xmlns:a16="http://schemas.microsoft.com/office/drawing/2014/main" val="691403594"/>
                  </a:ext>
                </a:extLst>
              </a:tr>
              <a:tr h="441788">
                <a:tc>
                  <a:txBody>
                    <a:bodyPr/>
                    <a:lstStyle/>
                    <a:p>
                      <a:r>
                        <a:rPr kumimoji="1" lang="ja-JP" altLang="en-US"/>
                        <a:t>回答確認</a:t>
                      </a:r>
                    </a:p>
                  </a:txBody>
                  <a:tcPr/>
                </a:tc>
                <a:tc>
                  <a:txBody>
                    <a:bodyPr/>
                    <a:lstStyle/>
                    <a:p>
                      <a:r>
                        <a:rPr kumimoji="1" lang="ja-JP" altLang="en-US"/>
                        <a:t>ユーザーが自分で読む</a:t>
                      </a:r>
                    </a:p>
                  </a:txBody>
                  <a:tcPr/>
                </a:tc>
                <a:tc>
                  <a:txBody>
                    <a:bodyPr/>
                    <a:lstStyle/>
                    <a:p>
                      <a:r>
                        <a:rPr kumimoji="1" lang="en-US" altLang="ja-JP" dirty="0"/>
                        <a:t>AI</a:t>
                      </a:r>
                      <a:r>
                        <a:rPr kumimoji="1" lang="ja-JP" altLang="en-US"/>
                        <a:t>が要約・リポート形式で出力</a:t>
                      </a:r>
                    </a:p>
                  </a:txBody>
                  <a:tcPr/>
                </a:tc>
                <a:extLst>
                  <a:ext uri="{0D108BD9-81ED-4DB2-BD59-A6C34878D82A}">
                    <a16:rowId xmlns:a16="http://schemas.microsoft.com/office/drawing/2014/main" val="2809264027"/>
                  </a:ext>
                </a:extLst>
              </a:tr>
              <a:tr h="441788">
                <a:tc>
                  <a:txBody>
                    <a:bodyPr/>
                    <a:lstStyle/>
                    <a:p>
                      <a:r>
                        <a:rPr kumimoji="1" lang="ja-JP" altLang="en-US"/>
                        <a:t>信頼性判断</a:t>
                      </a:r>
                    </a:p>
                  </a:txBody>
                  <a:tcPr/>
                </a:tc>
                <a:tc>
                  <a:txBody>
                    <a:bodyPr/>
                    <a:lstStyle/>
                    <a:p>
                      <a:r>
                        <a:rPr kumimoji="1" lang="ja-JP" altLang="en-US"/>
                        <a:t>ユーザが判断</a:t>
                      </a:r>
                    </a:p>
                  </a:txBody>
                  <a:tcPr/>
                </a:tc>
                <a:tc>
                  <a:txBody>
                    <a:bodyPr/>
                    <a:lstStyle/>
                    <a:p>
                      <a:r>
                        <a:rPr kumimoji="1" lang="en-US" altLang="ja-JP" dirty="0"/>
                        <a:t>AI</a:t>
                      </a:r>
                      <a:r>
                        <a:rPr kumimoji="1" lang="ja-JP" altLang="en-US"/>
                        <a:t>が信頼性をチェック</a:t>
                      </a:r>
                    </a:p>
                  </a:txBody>
                  <a:tcPr/>
                </a:tc>
                <a:extLst>
                  <a:ext uri="{0D108BD9-81ED-4DB2-BD59-A6C34878D82A}">
                    <a16:rowId xmlns:a16="http://schemas.microsoft.com/office/drawing/2014/main" val="2305185930"/>
                  </a:ext>
                </a:extLst>
              </a:tr>
              <a:tr h="441788">
                <a:tc>
                  <a:txBody>
                    <a:bodyPr/>
                    <a:lstStyle/>
                    <a:p>
                      <a:r>
                        <a:rPr kumimoji="1" lang="ja-JP" altLang="en-US"/>
                        <a:t>応答速度</a:t>
                      </a:r>
                    </a:p>
                  </a:txBody>
                  <a:tcPr/>
                </a:tc>
                <a:tc>
                  <a:txBody>
                    <a:bodyPr/>
                    <a:lstStyle/>
                    <a:p>
                      <a:r>
                        <a:rPr kumimoji="1" lang="ja-JP" altLang="en-US"/>
                        <a:t>即時から数十秒</a:t>
                      </a:r>
                    </a:p>
                  </a:txBody>
                  <a:tcPr/>
                </a:tc>
                <a:tc>
                  <a:txBody>
                    <a:bodyPr/>
                    <a:lstStyle/>
                    <a:p>
                      <a:r>
                        <a:rPr kumimoji="1" lang="ja-JP" altLang="en-US"/>
                        <a:t>数分から数十分ほどかかる</a:t>
                      </a:r>
                    </a:p>
                  </a:txBody>
                  <a:tcPr/>
                </a:tc>
                <a:extLst>
                  <a:ext uri="{0D108BD9-81ED-4DB2-BD59-A6C34878D82A}">
                    <a16:rowId xmlns:a16="http://schemas.microsoft.com/office/drawing/2014/main" val="2482505118"/>
                  </a:ext>
                </a:extLst>
              </a:tr>
              <a:tr h="441788">
                <a:tc>
                  <a:txBody>
                    <a:bodyPr/>
                    <a:lstStyle/>
                    <a:p>
                      <a:r>
                        <a:rPr kumimoji="1" lang="ja-JP" altLang="en-US"/>
                        <a:t>対応範囲</a:t>
                      </a:r>
                    </a:p>
                  </a:txBody>
                  <a:tcPr/>
                </a:tc>
                <a:tc>
                  <a:txBody>
                    <a:bodyPr/>
                    <a:lstStyle/>
                    <a:p>
                      <a:r>
                        <a:rPr kumimoji="1" lang="ja-JP" altLang="en-US"/>
                        <a:t>一般的な質問</a:t>
                      </a:r>
                    </a:p>
                  </a:txBody>
                  <a:tcPr/>
                </a:tc>
                <a:tc>
                  <a:txBody>
                    <a:bodyPr/>
                    <a:lstStyle/>
                    <a:p>
                      <a:r>
                        <a:rPr kumimoji="1" lang="ja-JP" altLang="en-US"/>
                        <a:t>専門的・複雑なリサーチも可能</a:t>
                      </a:r>
                    </a:p>
                  </a:txBody>
                  <a:tcPr/>
                </a:tc>
                <a:extLst>
                  <a:ext uri="{0D108BD9-81ED-4DB2-BD59-A6C34878D82A}">
                    <a16:rowId xmlns:a16="http://schemas.microsoft.com/office/drawing/2014/main" val="1436656058"/>
                  </a:ext>
                </a:extLst>
              </a:tr>
              <a:tr h="441788">
                <a:tc>
                  <a:txBody>
                    <a:bodyPr/>
                    <a:lstStyle/>
                    <a:p>
                      <a:r>
                        <a:rPr kumimoji="1" lang="ja-JP" altLang="en-US"/>
                        <a:t>出力内容</a:t>
                      </a:r>
                      <a:endParaRPr kumimoji="1" lang="en-US" altLang="ja-JP" dirty="0"/>
                    </a:p>
                  </a:txBody>
                  <a:tcPr/>
                </a:tc>
                <a:tc>
                  <a:txBody>
                    <a:bodyPr/>
                    <a:lstStyle/>
                    <a:p>
                      <a:r>
                        <a:rPr kumimoji="1" lang="ja-JP" altLang="en-US"/>
                        <a:t>短文・リンク中心</a:t>
                      </a:r>
                    </a:p>
                  </a:txBody>
                  <a:tcPr/>
                </a:tc>
                <a:tc>
                  <a:txBody>
                    <a:bodyPr/>
                    <a:lstStyle/>
                    <a:p>
                      <a:r>
                        <a:rPr kumimoji="1" lang="ja-JP" altLang="en-US"/>
                        <a:t>包括的なリポート、図表や引用付き</a:t>
                      </a:r>
                    </a:p>
                  </a:txBody>
                  <a:tcPr/>
                </a:tc>
                <a:extLst>
                  <a:ext uri="{0D108BD9-81ED-4DB2-BD59-A6C34878D82A}">
                    <a16:rowId xmlns:a16="http://schemas.microsoft.com/office/drawing/2014/main" val="959479072"/>
                  </a:ext>
                </a:extLst>
              </a:tr>
            </a:tbl>
          </a:graphicData>
        </a:graphic>
      </p:graphicFrame>
    </p:spTree>
    <p:extLst>
      <p:ext uri="{BB962C8B-B14F-4D97-AF65-F5344CB8AC3E}">
        <p14:creationId xmlns:p14="http://schemas.microsoft.com/office/powerpoint/2010/main" val="4253693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26CF946-49A0-F5F4-2793-F7EBCC02982E}"/>
              </a:ext>
            </a:extLst>
          </p:cNvPr>
          <p:cNvSpPr>
            <a:spLocks noGrp="1"/>
          </p:cNvSpPr>
          <p:nvPr>
            <p:ph type="title"/>
          </p:nvPr>
        </p:nvSpPr>
        <p:spPr/>
        <p:txBody>
          <a:bodyPr/>
          <a:lstStyle/>
          <a:p>
            <a:r>
              <a:rPr kumimoji="1" lang="ja-JP" altLang="en-US"/>
              <a:t>比較する</a:t>
            </a:r>
            <a:r>
              <a:rPr kumimoji="1" lang="en-US" altLang="ja-JP" dirty="0"/>
              <a:t>Deep Research 1</a:t>
            </a:r>
            <a:endParaRPr kumimoji="1" lang="ja-JP" altLang="en-US"/>
          </a:p>
        </p:txBody>
      </p:sp>
      <p:sp>
        <p:nvSpPr>
          <p:cNvPr id="3" name="コンテンツ プレースホルダー 2">
            <a:extLst>
              <a:ext uri="{FF2B5EF4-FFF2-40B4-BE49-F238E27FC236}">
                <a16:creationId xmlns:a16="http://schemas.microsoft.com/office/drawing/2014/main" id="{D53BF8E3-82DF-31D0-1DD7-57FC26809138}"/>
              </a:ext>
            </a:extLst>
          </p:cNvPr>
          <p:cNvSpPr>
            <a:spLocks noGrp="1"/>
          </p:cNvSpPr>
          <p:nvPr>
            <p:ph idx="1"/>
          </p:nvPr>
        </p:nvSpPr>
        <p:spPr/>
        <p:txBody>
          <a:bodyPr>
            <a:normAutofit/>
          </a:bodyPr>
          <a:lstStyle/>
          <a:p>
            <a:r>
              <a:rPr kumimoji="1" lang="ja-JP" altLang="en-US"/>
              <a:t>各社それぞれ出している</a:t>
            </a:r>
            <a:endParaRPr kumimoji="1" lang="en-US" altLang="ja-JP" dirty="0"/>
          </a:p>
          <a:p>
            <a:pPr lvl="1"/>
            <a:r>
              <a:rPr kumimoji="1" lang="en-US" altLang="ja-JP" dirty="0"/>
              <a:t>OpenAI</a:t>
            </a:r>
            <a:r>
              <a:rPr kumimoji="1" lang="ja-JP" altLang="en-US"/>
              <a:t> </a:t>
            </a:r>
            <a:r>
              <a:rPr kumimoji="1" lang="en-US" altLang="ja-JP" dirty="0"/>
              <a:t>Web</a:t>
            </a:r>
            <a:r>
              <a:rPr kumimoji="1" lang="ja-JP" altLang="en-US"/>
              <a:t>サービス</a:t>
            </a:r>
            <a:endParaRPr kumimoji="1" lang="en-US" altLang="ja-JP" dirty="0"/>
          </a:p>
          <a:p>
            <a:pPr lvl="1"/>
            <a:r>
              <a:rPr lang="en-US" altLang="ja-JP" dirty="0"/>
              <a:t>Gemini Web</a:t>
            </a:r>
            <a:r>
              <a:rPr lang="ja-JP" altLang="en-US"/>
              <a:t>サービス</a:t>
            </a:r>
            <a:endParaRPr lang="en-US" altLang="ja-JP" dirty="0"/>
          </a:p>
          <a:p>
            <a:pPr lvl="1"/>
            <a:r>
              <a:rPr lang="en" altLang="ja-JP" b="1" i="0" dirty="0" err="1"/>
              <a:t>Genspark</a:t>
            </a:r>
            <a:r>
              <a:rPr lang="en" altLang="ja-JP" b="1" i="0" dirty="0"/>
              <a:t> Web</a:t>
            </a:r>
            <a:r>
              <a:rPr lang="ja-JP" altLang="en-US" b="1" i="0"/>
              <a:t> サービス</a:t>
            </a:r>
            <a:endParaRPr lang="en-US" altLang="ja-JP" b="1" i="0" dirty="0"/>
          </a:p>
          <a:p>
            <a:pPr lvl="2"/>
            <a:r>
              <a:rPr lang="en" altLang="ja-JP" dirty="0" err="1"/>
              <a:t>MainFunc</a:t>
            </a:r>
            <a:r>
              <a:rPr lang="ja-JP" altLang="en-US"/>
              <a:t>社が開発した</a:t>
            </a:r>
            <a:r>
              <a:rPr lang="en" altLang="ja-JP" dirty="0"/>
              <a:t>AI</a:t>
            </a:r>
            <a:r>
              <a:rPr lang="ja-JP" altLang="en-US"/>
              <a:t>検索エンジンです。</a:t>
            </a:r>
            <a:r>
              <a:rPr lang="en" altLang="ja-JP" dirty="0"/>
              <a:t>AI</a:t>
            </a:r>
            <a:r>
              <a:rPr lang="ja-JP" altLang="en-US"/>
              <a:t>エージェント技術を搭載し、ユーザーの検索意図を推測して複数の情報源から情報を集約、独自のカスタムページ（</a:t>
            </a:r>
            <a:r>
              <a:rPr lang="en" altLang="ja-JP" dirty="0" err="1"/>
              <a:t>Sparkpage</a:t>
            </a:r>
            <a:r>
              <a:rPr lang="ja-JP" altLang="en"/>
              <a:t>）</a:t>
            </a:r>
            <a:r>
              <a:rPr lang="ja-JP" altLang="en-US"/>
              <a:t>を生成して回答を提示します</a:t>
            </a:r>
            <a:endParaRPr kumimoji="1" lang="en-US" altLang="ja-JP" dirty="0"/>
          </a:p>
        </p:txBody>
      </p:sp>
    </p:spTree>
    <p:extLst>
      <p:ext uri="{BB962C8B-B14F-4D97-AF65-F5344CB8AC3E}">
        <p14:creationId xmlns:p14="http://schemas.microsoft.com/office/powerpoint/2010/main" val="180856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3E96B-4AEA-D683-1000-8E065345DF6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DFA0413-09A1-0066-DC2A-12F8B703FFB4}"/>
              </a:ext>
            </a:extLst>
          </p:cNvPr>
          <p:cNvSpPr>
            <a:spLocks noGrp="1"/>
          </p:cNvSpPr>
          <p:nvPr>
            <p:ph type="title"/>
          </p:nvPr>
        </p:nvSpPr>
        <p:spPr/>
        <p:txBody>
          <a:bodyPr/>
          <a:lstStyle/>
          <a:p>
            <a:r>
              <a:rPr kumimoji="1" lang="ja-JP" altLang="en-US"/>
              <a:t>比較する</a:t>
            </a:r>
            <a:r>
              <a:rPr kumimoji="1" lang="en-US" altLang="ja-JP" dirty="0"/>
              <a:t> Deep Research 2</a:t>
            </a:r>
            <a:endParaRPr kumimoji="1" lang="ja-JP" altLang="en-US"/>
          </a:p>
        </p:txBody>
      </p:sp>
      <p:sp>
        <p:nvSpPr>
          <p:cNvPr id="3" name="コンテンツ プレースホルダー 2">
            <a:extLst>
              <a:ext uri="{FF2B5EF4-FFF2-40B4-BE49-F238E27FC236}">
                <a16:creationId xmlns:a16="http://schemas.microsoft.com/office/drawing/2014/main" id="{A32CE006-8DF2-30C3-1598-9A305ECE23E6}"/>
              </a:ext>
            </a:extLst>
          </p:cNvPr>
          <p:cNvSpPr>
            <a:spLocks noGrp="1"/>
          </p:cNvSpPr>
          <p:nvPr>
            <p:ph idx="1"/>
          </p:nvPr>
        </p:nvSpPr>
        <p:spPr>
          <a:xfrm>
            <a:off x="1371600" y="2286000"/>
            <a:ext cx="9601200" cy="4220308"/>
          </a:xfrm>
        </p:spPr>
        <p:txBody>
          <a:bodyPr>
            <a:normAutofit fontScale="92500" lnSpcReduction="20000"/>
          </a:bodyPr>
          <a:lstStyle/>
          <a:p>
            <a:r>
              <a:rPr kumimoji="1" lang="ja-JP" altLang="en-US"/>
              <a:t>プログラム用も出している</a:t>
            </a:r>
            <a:endParaRPr kumimoji="1" lang="en-US" altLang="ja-JP" dirty="0"/>
          </a:p>
          <a:p>
            <a:pPr lvl="1"/>
            <a:r>
              <a:rPr lang="en-US" altLang="ja-JP" dirty="0"/>
              <a:t>Open Deep Research</a:t>
            </a:r>
            <a:r>
              <a:rPr lang="ja-JP" altLang="en-US"/>
              <a:t> </a:t>
            </a:r>
            <a:r>
              <a:rPr lang="en-US" altLang="ja-JP" dirty="0"/>
              <a:t>(LangGraph)</a:t>
            </a:r>
          </a:p>
          <a:p>
            <a:pPr lvl="2"/>
            <a:r>
              <a:rPr lang="en-US" altLang="ja-JP" dirty="0"/>
              <a:t>Open AI</a:t>
            </a:r>
            <a:r>
              <a:rPr lang="ja-JP" altLang="en-US"/>
              <a:t>が公開したオープンソースの</a:t>
            </a:r>
            <a:r>
              <a:rPr lang="en-US" altLang="ja-JP" dirty="0"/>
              <a:t>Deep </a:t>
            </a:r>
            <a:r>
              <a:rPr lang="en-US" altLang="ja-JP" dirty="0" err="1"/>
              <a:t>Resarch</a:t>
            </a:r>
            <a:endParaRPr lang="en-US" altLang="ja-JP" dirty="0"/>
          </a:p>
          <a:p>
            <a:pPr lvl="2"/>
            <a:r>
              <a:rPr lang="ja-JP" altLang="en-US"/>
              <a:t>プランナー、リサーチャー、レポートライターに役割が別れている</a:t>
            </a:r>
            <a:endParaRPr lang="en-US" altLang="ja-JP" dirty="0"/>
          </a:p>
          <a:p>
            <a:pPr lvl="3"/>
            <a:r>
              <a:rPr lang="en-US" altLang="ja-JP" dirty="0"/>
              <a:t>https://</a:t>
            </a:r>
            <a:r>
              <a:rPr lang="en-US" altLang="ja-JP" dirty="0" err="1"/>
              <a:t>pypi.org</a:t>
            </a:r>
            <a:r>
              <a:rPr lang="en-US" altLang="ja-JP"/>
              <a:t>/project/open-deep-research/</a:t>
            </a:r>
            <a:endParaRPr lang="en-US" altLang="ja-JP" dirty="0"/>
          </a:p>
          <a:p>
            <a:endParaRPr lang="en-US" altLang="ja-JP" dirty="0"/>
          </a:p>
          <a:p>
            <a:endParaRPr lang="en-US" altLang="ja-JP" dirty="0"/>
          </a:p>
          <a:p>
            <a:pPr lvl="2"/>
            <a:endParaRPr lang="en-US" altLang="ja-JP" dirty="0"/>
          </a:p>
          <a:p>
            <a:pPr lvl="1"/>
            <a:endParaRPr lang="en-US" altLang="ja-JP" dirty="0"/>
          </a:p>
          <a:p>
            <a:pPr lvl="1"/>
            <a:r>
              <a:rPr lang="en-US" altLang="ja-JP" dirty="0"/>
              <a:t>OpenAI</a:t>
            </a:r>
            <a:r>
              <a:rPr lang="ja-JP" altLang="en-US"/>
              <a:t> </a:t>
            </a:r>
            <a:r>
              <a:rPr lang="en-US" altLang="ja-JP" dirty="0"/>
              <a:t>Response API</a:t>
            </a:r>
            <a:r>
              <a:rPr lang="ja-JP" altLang="en-US"/>
              <a:t> </a:t>
            </a:r>
            <a:r>
              <a:rPr lang="en-US" altLang="ja-JP" dirty="0"/>
              <a:t>Deep Research API</a:t>
            </a:r>
            <a:r>
              <a:rPr lang="ja-JP" altLang="en-US"/>
              <a:t> </a:t>
            </a:r>
            <a:r>
              <a:rPr lang="en-US" altLang="ja-JP" dirty="0"/>
              <a:t>(</a:t>
            </a:r>
            <a:r>
              <a:rPr lang="en-US" altLang="ja-JP" dirty="0" err="1"/>
              <a:t>LangChain</a:t>
            </a:r>
            <a:r>
              <a:rPr lang="en-US" altLang="ja-JP" dirty="0"/>
              <a:t>)</a:t>
            </a:r>
          </a:p>
          <a:p>
            <a:pPr lvl="2"/>
            <a:r>
              <a:rPr kumimoji="1" lang="ja-JP" altLang="en-US"/>
              <a:t>モデルとして指定する</a:t>
            </a:r>
            <a:r>
              <a:rPr lang="ja-JP" altLang="en-US"/>
              <a:t>だけで利用できる</a:t>
            </a:r>
            <a:endParaRPr lang="en-US" altLang="ja-JP" dirty="0"/>
          </a:p>
          <a:p>
            <a:pPr lvl="2"/>
            <a:r>
              <a:rPr kumimoji="1" lang="ja-JP" altLang="en-US"/>
              <a:t>プロンプトがプレーンなのでそのままだとそこまでよくないので今回はライタープロンプトを</a:t>
            </a:r>
            <a:r>
              <a:rPr kumimoji="1" lang="en-US" altLang="ja-JP" dirty="0"/>
              <a:t>Open Deep Research</a:t>
            </a:r>
            <a:r>
              <a:rPr kumimoji="1" lang="ja-JP" altLang="en-US"/>
              <a:t>から移植</a:t>
            </a:r>
            <a:endParaRPr kumimoji="1" lang="en-US" altLang="ja-JP" dirty="0"/>
          </a:p>
          <a:p>
            <a:pPr lvl="2"/>
            <a:r>
              <a:rPr kumimoji="1" lang="en-US" altLang="ja-JP" dirty="0" err="1"/>
              <a:t>Langfuse</a:t>
            </a:r>
            <a:r>
              <a:rPr kumimoji="1" lang="ja-JP" altLang="en-US"/>
              <a:t>を使う場合に少し</a:t>
            </a:r>
            <a:r>
              <a:rPr lang="ja-JP" altLang="en-US"/>
              <a:t>呼び出し方が変わってしまう</a:t>
            </a:r>
            <a:r>
              <a:rPr lang="en-US" altLang="ja-JP" dirty="0"/>
              <a:t>…</a:t>
            </a:r>
            <a:endParaRPr kumimoji="1" lang="en-US" altLang="ja-JP" dirty="0"/>
          </a:p>
          <a:p>
            <a:pPr marL="987552" lvl="2" indent="0">
              <a:buNone/>
            </a:pPr>
            <a:endParaRPr kumimoji="1" lang="ja-JP" altLang="en-US"/>
          </a:p>
        </p:txBody>
      </p:sp>
      <p:pic>
        <p:nvPicPr>
          <p:cNvPr id="1026" name="Picture 2" descr="full_diagram">
            <a:extLst>
              <a:ext uri="{FF2B5EF4-FFF2-40B4-BE49-F238E27FC236}">
                <a16:creationId xmlns:a16="http://schemas.microsoft.com/office/drawing/2014/main" id="{D11D83AA-154D-63FB-BCC3-B04541CAFD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1168" y="3687590"/>
            <a:ext cx="6307193" cy="135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713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745239-38D7-7F12-300E-19C9C33D7B46}"/>
              </a:ext>
            </a:extLst>
          </p:cNvPr>
          <p:cNvSpPr>
            <a:spLocks noGrp="1"/>
          </p:cNvSpPr>
          <p:nvPr>
            <p:ph type="title"/>
          </p:nvPr>
        </p:nvSpPr>
        <p:spPr/>
        <p:txBody>
          <a:bodyPr/>
          <a:lstStyle/>
          <a:p>
            <a:r>
              <a:rPr kumimoji="1" lang="en-US" altLang="ja-JP" dirty="0"/>
              <a:t>MCP</a:t>
            </a:r>
            <a:r>
              <a:rPr kumimoji="1" lang="ja-JP" altLang="en-US"/>
              <a:t>の機能</a:t>
            </a:r>
          </a:p>
        </p:txBody>
      </p:sp>
      <p:sp>
        <p:nvSpPr>
          <p:cNvPr id="3" name="コンテンツ プレースホルダー 2">
            <a:extLst>
              <a:ext uri="{FF2B5EF4-FFF2-40B4-BE49-F238E27FC236}">
                <a16:creationId xmlns:a16="http://schemas.microsoft.com/office/drawing/2014/main" id="{FE46CA05-1C2B-A51A-EB11-73B840ECD138}"/>
              </a:ext>
            </a:extLst>
          </p:cNvPr>
          <p:cNvSpPr>
            <a:spLocks noGrp="1"/>
          </p:cNvSpPr>
          <p:nvPr>
            <p:ph idx="1"/>
          </p:nvPr>
        </p:nvSpPr>
        <p:spPr>
          <a:xfrm>
            <a:off x="1371600" y="2286000"/>
            <a:ext cx="9601200" cy="4185138"/>
          </a:xfrm>
        </p:spPr>
        <p:txBody>
          <a:bodyPr>
            <a:normAutofit/>
          </a:bodyPr>
          <a:lstStyle/>
          <a:p>
            <a:r>
              <a:rPr lang="en-US" altLang="ja-JP" i="0" dirty="0"/>
              <a:t>MCP</a:t>
            </a:r>
            <a:r>
              <a:rPr lang="ja-JP" altLang="en-US" i="0"/>
              <a:t>サーバの機能は以下の４つがある</a:t>
            </a:r>
            <a:endParaRPr lang="en-US" altLang="ja-JP" i="0" dirty="0"/>
          </a:p>
          <a:p>
            <a:pPr lvl="1"/>
            <a:r>
              <a:rPr lang="ja-JP" altLang="en-US" i="0"/>
              <a:t>「ツール」は</a:t>
            </a:r>
            <a:r>
              <a:rPr lang="en" altLang="ja-JP" i="0" dirty="0"/>
              <a:t>LLM</a:t>
            </a:r>
            <a:r>
              <a:rPr lang="ja-JP" altLang="en-US" i="0"/>
              <a:t>に公開される</a:t>
            </a:r>
            <a:r>
              <a:rPr lang="en" altLang="ja-JP" i="0" dirty="0"/>
              <a:t>Python</a:t>
            </a:r>
            <a:r>
              <a:rPr lang="ja-JP" altLang="en-US" i="0"/>
              <a:t>関数になる</a:t>
            </a:r>
            <a:endParaRPr lang="en-US" altLang="ja-JP" i="0" dirty="0"/>
          </a:p>
          <a:p>
            <a:pPr lvl="1"/>
            <a:r>
              <a:rPr lang="ja-JP" altLang="en-US" i="0"/>
              <a:t>「</a:t>
            </a:r>
            <a:r>
              <a:rPr lang="ja-JP" altLang="en-US" b="1" i="0"/>
              <a:t>リソース</a:t>
            </a:r>
            <a:r>
              <a:rPr lang="ja-JP" altLang="en-US" i="0"/>
              <a:t>」は読み取れるデータまたはファイルを表</a:t>
            </a:r>
            <a:endParaRPr lang="en-US" altLang="ja-JP" i="0" dirty="0"/>
          </a:p>
          <a:p>
            <a:pPr lvl="1"/>
            <a:r>
              <a:rPr lang="ja-JP" altLang="en-US" i="0"/>
              <a:t>「プロンプト」は、</a:t>
            </a:r>
            <a:r>
              <a:rPr lang="en" altLang="ja-JP" i="0" dirty="0"/>
              <a:t>LLM</a:t>
            </a:r>
            <a:r>
              <a:rPr lang="ja-JP" altLang="en-US" i="0"/>
              <a:t>が構造化された目的のある応答を生成するのに役立つ再利用可能なメッセージテンプレート</a:t>
            </a:r>
            <a:endParaRPr lang="en-US" altLang="ja-JP" i="0" dirty="0"/>
          </a:p>
          <a:p>
            <a:pPr lvl="1"/>
            <a:r>
              <a:rPr lang="ja-JP" altLang="en-US" i="0"/>
              <a:t>コンテキスト</a:t>
            </a:r>
            <a:endParaRPr lang="en-US" altLang="ja-JP" dirty="0"/>
          </a:p>
        </p:txBody>
      </p:sp>
    </p:spTree>
    <p:extLst>
      <p:ext uri="{BB962C8B-B14F-4D97-AF65-F5344CB8AC3E}">
        <p14:creationId xmlns:p14="http://schemas.microsoft.com/office/powerpoint/2010/main" val="896341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60181F-B7A9-C5DC-54F0-E80ACD07E281}"/>
              </a:ext>
            </a:extLst>
          </p:cNvPr>
          <p:cNvSpPr>
            <a:spLocks noGrp="1"/>
          </p:cNvSpPr>
          <p:nvPr>
            <p:ph type="title"/>
          </p:nvPr>
        </p:nvSpPr>
        <p:spPr/>
        <p:txBody>
          <a:bodyPr/>
          <a:lstStyle/>
          <a:p>
            <a:r>
              <a:rPr kumimoji="1" lang="en-US" altLang="ja-JP" dirty="0"/>
              <a:t>MCP </a:t>
            </a:r>
            <a:r>
              <a:rPr lang="ja-JP" altLang="en-US"/>
              <a:t>機能の深掘り</a:t>
            </a:r>
            <a:endParaRPr kumimoji="1" lang="ja-JP" altLang="en-US"/>
          </a:p>
        </p:txBody>
      </p:sp>
      <p:sp>
        <p:nvSpPr>
          <p:cNvPr id="3" name="コンテンツ プレースホルダー 2">
            <a:extLst>
              <a:ext uri="{FF2B5EF4-FFF2-40B4-BE49-F238E27FC236}">
                <a16:creationId xmlns:a16="http://schemas.microsoft.com/office/drawing/2014/main" id="{507B9E2A-75E7-CDAA-55A3-3A334246D725}"/>
              </a:ext>
            </a:extLst>
          </p:cNvPr>
          <p:cNvSpPr>
            <a:spLocks noGrp="1"/>
          </p:cNvSpPr>
          <p:nvPr>
            <p:ph idx="1"/>
          </p:nvPr>
        </p:nvSpPr>
        <p:spPr/>
        <p:txBody>
          <a:bodyPr/>
          <a:lstStyle/>
          <a:p>
            <a:r>
              <a:rPr lang="en-US" altLang="ja-JP" dirty="0"/>
              <a:t>MCP</a:t>
            </a:r>
            <a:r>
              <a:rPr lang="ja-JP" altLang="en-US"/>
              <a:t>には以下の機能がある</a:t>
            </a:r>
            <a:endParaRPr kumimoji="1" lang="en-US" altLang="ja-JP" dirty="0"/>
          </a:p>
          <a:p>
            <a:pPr lvl="1"/>
            <a:r>
              <a:rPr lang="ja-JP" altLang="en-US"/>
              <a:t>ツール　前回</a:t>
            </a:r>
            <a:r>
              <a:rPr lang="en-US" altLang="ja-JP" dirty="0"/>
              <a:t> </a:t>
            </a:r>
            <a:r>
              <a:rPr lang="en-US" altLang="ja-JP" dirty="0" err="1"/>
              <a:t>ReactAgent</a:t>
            </a:r>
            <a:r>
              <a:rPr lang="ja-JP" altLang="en-US"/>
              <a:t>に取り込んで</a:t>
            </a:r>
            <a:r>
              <a:rPr lang="en-US" altLang="ja-JP" dirty="0"/>
              <a:t>Agent</a:t>
            </a:r>
            <a:r>
              <a:rPr lang="ja-JP" altLang="en-US"/>
              <a:t>で動かした</a:t>
            </a:r>
            <a:endParaRPr lang="en-US" altLang="ja-JP" dirty="0"/>
          </a:p>
          <a:p>
            <a:pPr lvl="1"/>
            <a:r>
              <a:rPr kumimoji="1" lang="ja-JP" altLang="en-US"/>
              <a:t>リソース</a:t>
            </a:r>
            <a:endParaRPr kumimoji="1" lang="en-US" altLang="ja-JP" dirty="0"/>
          </a:p>
          <a:p>
            <a:pPr lvl="1"/>
            <a:r>
              <a:rPr lang="ja-JP" altLang="en-US"/>
              <a:t>プロンプト</a:t>
            </a:r>
            <a:endParaRPr lang="en-US" altLang="ja-JP" dirty="0"/>
          </a:p>
          <a:p>
            <a:pPr lvl="1"/>
            <a:r>
              <a:rPr kumimoji="1" lang="ja-JP" altLang="en-US"/>
              <a:t>コンテキスト</a:t>
            </a:r>
          </a:p>
        </p:txBody>
      </p:sp>
    </p:spTree>
    <p:extLst>
      <p:ext uri="{BB962C8B-B14F-4D97-AF65-F5344CB8AC3E}">
        <p14:creationId xmlns:p14="http://schemas.microsoft.com/office/powerpoint/2010/main" val="2849762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3ADCF7-CD43-9FD8-E548-310D98F26768}"/>
              </a:ext>
            </a:extLst>
          </p:cNvPr>
          <p:cNvSpPr>
            <a:spLocks noGrp="1"/>
          </p:cNvSpPr>
          <p:nvPr>
            <p:ph type="title"/>
          </p:nvPr>
        </p:nvSpPr>
        <p:spPr/>
        <p:txBody>
          <a:bodyPr/>
          <a:lstStyle/>
          <a:p>
            <a:r>
              <a:rPr lang="en-US" altLang="ja-JP" dirty="0"/>
              <a:t>MCP</a:t>
            </a:r>
            <a:r>
              <a:rPr lang="ja-JP" altLang="en-US"/>
              <a:t>ツール</a:t>
            </a:r>
            <a:r>
              <a:rPr kumimoji="1" lang="ja-JP" altLang="en-US"/>
              <a:t>とは</a:t>
            </a:r>
          </a:p>
        </p:txBody>
      </p:sp>
      <p:sp>
        <p:nvSpPr>
          <p:cNvPr id="3" name="コンテンツ プレースホルダー 2">
            <a:extLst>
              <a:ext uri="{FF2B5EF4-FFF2-40B4-BE49-F238E27FC236}">
                <a16:creationId xmlns:a16="http://schemas.microsoft.com/office/drawing/2014/main" id="{433E34C4-9E11-AF9E-CF6D-31161877B14C}"/>
              </a:ext>
            </a:extLst>
          </p:cNvPr>
          <p:cNvSpPr>
            <a:spLocks noGrp="1"/>
          </p:cNvSpPr>
          <p:nvPr>
            <p:ph idx="1"/>
          </p:nvPr>
        </p:nvSpPr>
        <p:spPr>
          <a:xfrm>
            <a:off x="1371600" y="1828800"/>
            <a:ext cx="9601200" cy="4724400"/>
          </a:xfrm>
        </p:spPr>
        <p:txBody>
          <a:bodyPr>
            <a:normAutofit/>
          </a:bodyPr>
          <a:lstStyle/>
          <a:p>
            <a:r>
              <a:rPr lang="en" altLang="ja-JP" dirty="0"/>
              <a:t> @</a:t>
            </a:r>
            <a:r>
              <a:rPr lang="en" altLang="ja-JP" dirty="0" err="1"/>
              <a:t>mcp.tool</a:t>
            </a:r>
            <a:r>
              <a:rPr lang="en" altLang="ja-JP" dirty="0"/>
              <a:t> </a:t>
            </a:r>
            <a:r>
              <a:rPr lang="ja-JP" altLang="en-US"/>
              <a:t>デコレータで関数をリソースとして登録します</a:t>
            </a:r>
            <a:endParaRPr lang="en" altLang="ja-JP" dirty="0"/>
          </a:p>
          <a:p>
            <a:r>
              <a:rPr lang="en" altLang="ja-JP" dirty="0"/>
              <a:t>MCP</a:t>
            </a:r>
            <a:r>
              <a:rPr lang="ja-JP" altLang="en-US"/>
              <a:t>ツールはプロトコルを介して</a:t>
            </a:r>
            <a:r>
              <a:rPr lang="en" altLang="ja-JP" dirty="0"/>
              <a:t>LLM</a:t>
            </a:r>
            <a:r>
              <a:rPr lang="ja-JP" altLang="en-US"/>
              <a:t>に公開される</a:t>
            </a:r>
            <a:r>
              <a:rPr lang="en" altLang="ja-JP" dirty="0"/>
              <a:t>Python</a:t>
            </a:r>
            <a:r>
              <a:rPr lang="ja-JP" altLang="en-US"/>
              <a:t>関数</a:t>
            </a:r>
            <a:endParaRPr lang="en-US" altLang="ja-JP" dirty="0"/>
          </a:p>
          <a:p>
            <a:r>
              <a:rPr lang="en" altLang="ja-JP" dirty="0"/>
              <a:t>LLM</a:t>
            </a:r>
            <a:r>
              <a:rPr lang="ja-JP" altLang="en-US"/>
              <a:t>が外部システムと連携し、「コードの実行」や「データへのアクセス」を可能にする</a:t>
            </a:r>
          </a:p>
        </p:txBody>
      </p:sp>
    </p:spTree>
    <p:extLst>
      <p:ext uri="{BB962C8B-B14F-4D97-AF65-F5344CB8AC3E}">
        <p14:creationId xmlns:p14="http://schemas.microsoft.com/office/powerpoint/2010/main" val="2929388825"/>
      </p:ext>
    </p:extLst>
  </p:cSld>
  <p:clrMapOvr>
    <a:masterClrMapping/>
  </p:clrMapOvr>
</p:sld>
</file>

<file path=ppt/theme/theme1.xml><?xml version="1.0" encoding="utf-8"?>
<a:theme xmlns:a="http://schemas.openxmlformats.org/drawingml/2006/main" name="トリミング">
  <a:themeElements>
    <a:clrScheme name="トリミング">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トリミング">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トリミン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{04640E5A-9792-9245-B904-552AA842B14A}tf10001072</Template>
  <TotalTime>219106</TotalTime>
  <Words>869</Words>
  <Application>Microsoft Macintosh PowerPoint</Application>
  <PresentationFormat>ワイド画面</PresentationFormat>
  <Paragraphs>123</Paragraphs>
  <Slides>13</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YuGothic</vt:lpstr>
      <vt:lpstr>游ゴシック</vt:lpstr>
      <vt:lpstr>Arial</vt:lpstr>
      <vt:lpstr>Franklin Gothic Book</vt:lpstr>
      <vt:lpstr>Helvetica</vt:lpstr>
      <vt:lpstr>トリミング</vt:lpstr>
      <vt:lpstr>  </vt:lpstr>
      <vt:lpstr>目次</vt:lpstr>
      <vt:lpstr>DeepResarchとは</vt:lpstr>
      <vt:lpstr>従来のWeb検索やAI検索との違い   </vt:lpstr>
      <vt:lpstr>比較するDeep Research 1</vt:lpstr>
      <vt:lpstr>比較する Deep Research 2</vt:lpstr>
      <vt:lpstr>MCPの機能</vt:lpstr>
      <vt:lpstr>MCP 機能の深掘り</vt:lpstr>
      <vt:lpstr>MCPツールとは</vt:lpstr>
      <vt:lpstr>MCPリソースとは </vt:lpstr>
      <vt:lpstr>MCPプロンプトとは</vt:lpstr>
      <vt:lpstr>MCP コンテキスト</vt:lpstr>
      <vt:lpstr>MCP実装の留意点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金融AI 成功パターン</dc:title>
  <dc:creator>晃司 土田</dc:creator>
  <cp:lastModifiedBy>晃司 土田</cp:lastModifiedBy>
  <cp:revision>63</cp:revision>
  <dcterms:created xsi:type="dcterms:W3CDTF">2023-10-09T08:19:56Z</dcterms:created>
  <dcterms:modified xsi:type="dcterms:W3CDTF">2025-07-27T08:31:11Z</dcterms:modified>
</cp:coreProperties>
</file>