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9" r:id="rId1"/>
  </p:sldMasterIdLst>
  <p:notesMasterIdLst>
    <p:notesMasterId r:id="rId14"/>
  </p:notesMasterIdLst>
  <p:sldIdLst>
    <p:sldId id="256" r:id="rId2"/>
    <p:sldId id="257" r:id="rId3"/>
    <p:sldId id="318" r:id="rId4"/>
    <p:sldId id="365" r:id="rId5"/>
    <p:sldId id="368" r:id="rId6"/>
    <p:sldId id="373" r:id="rId7"/>
    <p:sldId id="369" r:id="rId8"/>
    <p:sldId id="370" r:id="rId9"/>
    <p:sldId id="372" r:id="rId10"/>
    <p:sldId id="371" r:id="rId11"/>
    <p:sldId id="374" r:id="rId12"/>
    <p:sldId id="37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9133"/>
  </p:normalViewPr>
  <p:slideViewPr>
    <p:cSldViewPr snapToGrid="0" showGuides="1">
      <p:cViewPr varScale="1">
        <p:scale>
          <a:sx n="149" d="100"/>
          <a:sy n="149" d="100"/>
        </p:scale>
        <p:origin x="1520" y="184"/>
      </p:cViewPr>
      <p:guideLst>
        <p:guide orient="horz" pos="2137"/>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876538-BEE5-0645-B08F-15FC3E13DF0C}" type="datetimeFigureOut">
              <a:rPr kumimoji="1" lang="ja-JP" altLang="en-US" smtClean="0"/>
              <a:t>2025/8/29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8F3A4-04E4-6541-86D8-9FF6CBE2BEBF}" type="slidenum">
              <a:rPr kumimoji="1" lang="ja-JP" altLang="en-US" smtClean="0"/>
              <a:t>‹#›</a:t>
            </a:fld>
            <a:endParaRPr kumimoji="1" lang="ja-JP" altLang="en-US"/>
          </a:p>
        </p:txBody>
      </p:sp>
    </p:spTree>
    <p:extLst>
      <p:ext uri="{BB962C8B-B14F-4D97-AF65-F5344CB8AC3E}">
        <p14:creationId xmlns:p14="http://schemas.microsoft.com/office/powerpoint/2010/main" val="21999596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428F3A4-04E4-6541-86D8-9FF6CBE2BEBF}" type="slidenum">
              <a:rPr kumimoji="1" lang="ja-JP" altLang="en-US" smtClean="0"/>
              <a:t>1</a:t>
            </a:fld>
            <a:endParaRPr kumimoji="1" lang="ja-JP" altLang="en-US"/>
          </a:p>
        </p:txBody>
      </p:sp>
    </p:spTree>
    <p:extLst>
      <p:ext uri="{BB962C8B-B14F-4D97-AF65-F5344CB8AC3E}">
        <p14:creationId xmlns:p14="http://schemas.microsoft.com/office/powerpoint/2010/main" val="3172598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a:t>https://</a:t>
            </a:r>
            <a:r>
              <a:rPr kumimoji="1" lang="en" altLang="ja-JP" err="1"/>
              <a:t>github.com</a:t>
            </a:r>
            <a:r>
              <a:rPr kumimoji="1" lang="en" altLang="ja-JP"/>
              <a:t>/ktsuchida11/</a:t>
            </a:r>
            <a:r>
              <a:rPr kumimoji="1" lang="en" altLang="ja-JP" err="1"/>
              <a:t>streamlit</a:t>
            </a:r>
            <a:r>
              <a:rPr kumimoji="1" lang="en" altLang="ja-JP"/>
              <a:t>-chat-app</a:t>
            </a:r>
          </a:p>
          <a:p>
            <a:endParaRPr kumimoji="1" lang="ja-JP" altLang="en-US"/>
          </a:p>
        </p:txBody>
      </p:sp>
      <p:sp>
        <p:nvSpPr>
          <p:cNvPr id="4" name="スライド番号プレースホルダー 3"/>
          <p:cNvSpPr>
            <a:spLocks noGrp="1"/>
          </p:cNvSpPr>
          <p:nvPr>
            <p:ph type="sldNum" sz="quarter" idx="5"/>
          </p:nvPr>
        </p:nvSpPr>
        <p:spPr/>
        <p:txBody>
          <a:bodyPr/>
          <a:lstStyle/>
          <a:p>
            <a:fld id="{A428F3A4-04E4-6541-86D8-9FF6CBE2BEBF}" type="slidenum">
              <a:rPr kumimoji="1" lang="ja-JP" altLang="en-US" smtClean="0"/>
              <a:t>2</a:t>
            </a:fld>
            <a:endParaRPr kumimoji="1" lang="ja-JP" altLang="en-US"/>
          </a:p>
        </p:txBody>
      </p:sp>
    </p:spTree>
    <p:extLst>
      <p:ext uri="{BB962C8B-B14F-4D97-AF65-F5344CB8AC3E}">
        <p14:creationId xmlns:p14="http://schemas.microsoft.com/office/powerpoint/2010/main" val="144642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428F3A4-04E4-6541-86D8-9FF6CBE2BEBF}" type="slidenum">
              <a:rPr kumimoji="1" lang="ja-JP" altLang="en-US" smtClean="0"/>
              <a:t>8</a:t>
            </a:fld>
            <a:endParaRPr kumimoji="1" lang="ja-JP" altLang="en-US"/>
          </a:p>
        </p:txBody>
      </p:sp>
    </p:spTree>
    <p:extLst>
      <p:ext uri="{BB962C8B-B14F-4D97-AF65-F5344CB8AC3E}">
        <p14:creationId xmlns:p14="http://schemas.microsoft.com/office/powerpoint/2010/main" val="2811626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https://</a:t>
            </a:r>
            <a:r>
              <a:rPr kumimoji="1" lang="en" altLang="ja-JP" dirty="0" err="1"/>
              <a:t>github.com</a:t>
            </a:r>
            <a:r>
              <a:rPr kumimoji="1" lang="en" altLang="ja-JP" dirty="0"/>
              <a:t>/</a:t>
            </a:r>
            <a:r>
              <a:rPr kumimoji="1" lang="en" altLang="ja-JP" dirty="0" err="1"/>
              <a:t>hemanth</a:t>
            </a:r>
            <a:r>
              <a:rPr kumimoji="1" lang="en" altLang="ja-JP" dirty="0"/>
              <a:t>/</a:t>
            </a:r>
            <a:r>
              <a:rPr kumimoji="1" lang="en" altLang="ja-JP" dirty="0" err="1"/>
              <a:t>mcp</a:t>
            </a:r>
            <a:r>
              <a:rPr kumimoji="1" lang="en" altLang="ja-JP" dirty="0"/>
              <a:t>-elicitation</a:t>
            </a:r>
            <a:endParaRPr kumimoji="1" lang="ja-JP" altLang="en-US"/>
          </a:p>
        </p:txBody>
      </p:sp>
      <p:sp>
        <p:nvSpPr>
          <p:cNvPr id="4" name="スライド番号プレースホルダー 3"/>
          <p:cNvSpPr>
            <a:spLocks noGrp="1"/>
          </p:cNvSpPr>
          <p:nvPr>
            <p:ph type="sldNum" sz="quarter" idx="5"/>
          </p:nvPr>
        </p:nvSpPr>
        <p:spPr/>
        <p:txBody>
          <a:bodyPr/>
          <a:lstStyle/>
          <a:p>
            <a:fld id="{A428F3A4-04E4-6541-86D8-9FF6CBE2BEBF}" type="slidenum">
              <a:rPr kumimoji="1" lang="ja-JP" altLang="en-US" smtClean="0"/>
              <a:t>9</a:t>
            </a:fld>
            <a:endParaRPr kumimoji="1" lang="ja-JP" altLang="en-US"/>
          </a:p>
        </p:txBody>
      </p:sp>
    </p:spTree>
    <p:extLst>
      <p:ext uri="{BB962C8B-B14F-4D97-AF65-F5344CB8AC3E}">
        <p14:creationId xmlns:p14="http://schemas.microsoft.com/office/powerpoint/2010/main" val="1826943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https://</a:t>
            </a:r>
            <a:r>
              <a:rPr kumimoji="1" lang="en" altLang="ja-JP" dirty="0" err="1"/>
              <a:t>gofastmcp.com</a:t>
            </a:r>
            <a:r>
              <a:rPr kumimoji="1" lang="en" altLang="ja-JP" dirty="0"/>
              <a:t>/servers/auth/authentication</a:t>
            </a:r>
          </a:p>
          <a:p>
            <a:r>
              <a:rPr lang="en" altLang="ja-JP" dirty="0"/>
              <a:t>https://</a:t>
            </a:r>
            <a:r>
              <a:rPr lang="en" altLang="ja-JP" dirty="0" err="1"/>
              <a:t>zenn.dev</a:t>
            </a:r>
            <a:r>
              <a:rPr lang="en" altLang="ja-JP" dirty="0"/>
              <a:t>/</a:t>
            </a:r>
            <a:r>
              <a:rPr lang="en" altLang="ja-JP" dirty="0" err="1"/>
              <a:t>manase</a:t>
            </a:r>
            <a:r>
              <a:rPr lang="en" altLang="ja-JP" dirty="0"/>
              <a:t>/scraps/054da0c5804d0b</a:t>
            </a:r>
          </a:p>
          <a:p>
            <a:r>
              <a:rPr lang="en" altLang="ja-JP" dirty="0"/>
              <a:t>https://</a:t>
            </a:r>
            <a:r>
              <a:rPr lang="en" altLang="ja-JP" dirty="0" err="1"/>
              <a:t>blog.logto.io</a:t>
            </a:r>
            <a:r>
              <a:rPr lang="en" altLang="ja-JP" dirty="0"/>
              <a:t>/ja/mcp-auth-spec-review-2025-03-26</a:t>
            </a:r>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A428F3A4-04E4-6541-86D8-9FF6CBE2BEBF}" type="slidenum">
              <a:rPr kumimoji="1" lang="ja-JP" altLang="en-US" smtClean="0"/>
              <a:t>10</a:t>
            </a:fld>
            <a:endParaRPr kumimoji="1" lang="ja-JP" altLang="en-US"/>
          </a:p>
        </p:txBody>
      </p:sp>
    </p:spTree>
    <p:extLst>
      <p:ext uri="{BB962C8B-B14F-4D97-AF65-F5344CB8AC3E}">
        <p14:creationId xmlns:p14="http://schemas.microsoft.com/office/powerpoint/2010/main" val="2745656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https://</a:t>
            </a:r>
            <a:r>
              <a:rPr kumimoji="1" lang="en" altLang="ja-JP" dirty="0" err="1"/>
              <a:t>techblog.cccmkhd.co.jp</a:t>
            </a:r>
            <a:r>
              <a:rPr kumimoji="1" lang="en" altLang="ja-JP" dirty="0"/>
              <a:t>/entry/2025/07/01/140952</a:t>
            </a:r>
            <a:endParaRPr kumimoji="1" lang="ja-JP" altLang="en-US"/>
          </a:p>
        </p:txBody>
      </p:sp>
      <p:sp>
        <p:nvSpPr>
          <p:cNvPr id="4" name="スライド番号プレースホルダー 3"/>
          <p:cNvSpPr>
            <a:spLocks noGrp="1"/>
          </p:cNvSpPr>
          <p:nvPr>
            <p:ph type="sldNum" sz="quarter" idx="5"/>
          </p:nvPr>
        </p:nvSpPr>
        <p:spPr/>
        <p:txBody>
          <a:bodyPr/>
          <a:lstStyle/>
          <a:p>
            <a:fld id="{A428F3A4-04E4-6541-86D8-9FF6CBE2BEBF}" type="slidenum">
              <a:rPr kumimoji="1" lang="ja-JP" altLang="en-US" smtClean="0"/>
              <a:t>11</a:t>
            </a:fld>
            <a:endParaRPr kumimoji="1" lang="ja-JP" altLang="en-US"/>
          </a:p>
        </p:txBody>
      </p:sp>
    </p:spTree>
    <p:extLst>
      <p:ext uri="{BB962C8B-B14F-4D97-AF65-F5344CB8AC3E}">
        <p14:creationId xmlns:p14="http://schemas.microsoft.com/office/powerpoint/2010/main" val="3503860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dirty="0"/>
              <a:t>https://</a:t>
            </a:r>
            <a:r>
              <a:rPr kumimoji="1" lang="en" altLang="ja-JP" dirty="0" err="1"/>
              <a:t>zenn.dev</a:t>
            </a:r>
            <a:r>
              <a:rPr kumimoji="1" lang="en" altLang="ja-JP" dirty="0"/>
              <a:t>/</a:t>
            </a:r>
            <a:r>
              <a:rPr kumimoji="1" lang="en" altLang="ja-JP" dirty="0" err="1"/>
              <a:t>pharmax</a:t>
            </a:r>
            <a:r>
              <a:rPr kumimoji="1" lang="en" altLang="ja-JP" dirty="0"/>
              <a:t>/articles/26be245e159590</a:t>
            </a:r>
          </a:p>
          <a:p>
            <a:r>
              <a:rPr kumimoji="1" lang="en" altLang="ja-JP" dirty="0"/>
              <a:t>https://</a:t>
            </a:r>
            <a:r>
              <a:rPr kumimoji="1" lang="en" altLang="ja-JP" dirty="0" err="1"/>
              <a:t>zenn.dev</a:t>
            </a:r>
            <a:r>
              <a:rPr kumimoji="1" lang="en" altLang="ja-JP" dirty="0"/>
              <a:t>/</a:t>
            </a:r>
            <a:r>
              <a:rPr kumimoji="1" lang="en" altLang="ja-JP" dirty="0" err="1"/>
              <a:t>hakoten</a:t>
            </a:r>
            <a:r>
              <a:rPr kumimoji="1" lang="en" altLang="ja-JP" dirty="0"/>
              <a:t>/articles/5790e567da4b3a</a:t>
            </a:r>
            <a:endParaRPr kumimoji="1" lang="ja-JP" altLang="en-US"/>
          </a:p>
        </p:txBody>
      </p:sp>
      <p:sp>
        <p:nvSpPr>
          <p:cNvPr id="4" name="スライド番号プレースホルダー 3"/>
          <p:cNvSpPr>
            <a:spLocks noGrp="1"/>
          </p:cNvSpPr>
          <p:nvPr>
            <p:ph type="sldNum" sz="quarter" idx="5"/>
          </p:nvPr>
        </p:nvSpPr>
        <p:spPr/>
        <p:txBody>
          <a:bodyPr/>
          <a:lstStyle/>
          <a:p>
            <a:fld id="{A428F3A4-04E4-6541-86D8-9FF6CBE2BEBF}" type="slidenum">
              <a:rPr kumimoji="1" lang="ja-JP" altLang="en-US" smtClean="0"/>
              <a:t>12</a:t>
            </a:fld>
            <a:endParaRPr kumimoji="1" lang="ja-JP" altLang="en-US"/>
          </a:p>
        </p:txBody>
      </p:sp>
    </p:spTree>
    <p:extLst>
      <p:ext uri="{BB962C8B-B14F-4D97-AF65-F5344CB8AC3E}">
        <p14:creationId xmlns:p14="http://schemas.microsoft.com/office/powerpoint/2010/main" val="425852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D7F2300-B417-3D40-B9E2-C865D083EFAC}" type="datetimeFigureOut">
              <a:rPr kumimoji="1" lang="ja-JP" altLang="en-US" smtClean="0"/>
              <a:t>2025/8/29</a:t>
            </a:fld>
            <a:endParaRPr kumimoji="1" lang="ja-JP"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6352BCF-E76E-A54C-A479-6788624A6F4D}" type="slidenum">
              <a:rPr kumimoji="1" lang="ja-JP" altLang="en-US" smtClean="0"/>
              <a:t>‹#›</a:t>
            </a:fld>
            <a:endParaRPr kumimoji="1" lang="ja-JP"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566466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D7F2300-B417-3D40-B9E2-C865D083EFAC}" type="datetimeFigureOut">
              <a:rPr kumimoji="1" lang="ja-JP" altLang="en-US" smtClean="0"/>
              <a:t>2025/8/29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317077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D7F2300-B417-3D40-B9E2-C865D083EFAC}" type="datetimeFigureOut">
              <a:rPr kumimoji="1" lang="ja-JP" altLang="en-US" smtClean="0"/>
              <a:t>2025/8/29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238648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D7F2300-B417-3D40-B9E2-C865D083EFAC}" type="datetimeFigureOut">
              <a:rPr kumimoji="1" lang="ja-JP" altLang="en-US" smtClean="0"/>
              <a:t>2025/8/29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16185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D7F2300-B417-3D40-B9E2-C865D083EFAC}" type="datetimeFigureOut">
              <a:rPr kumimoji="1" lang="ja-JP" altLang="en-US" smtClean="0"/>
              <a:t>2025/8/29</a:t>
            </a:fld>
            <a:endParaRPr kumimoji="1" lang="ja-JP"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6352BCF-E76E-A54C-A479-6788624A6F4D}" type="slidenum">
              <a:rPr kumimoji="1" lang="ja-JP" altLang="en-US" smtClean="0"/>
              <a:t>‹#›</a:t>
            </a:fld>
            <a:endParaRPr kumimoji="1" lang="ja-JP"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311808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D7F2300-B417-3D40-B9E2-C865D083EFAC}" type="datetimeFigureOut">
              <a:rPr kumimoji="1" lang="ja-JP" altLang="en-US" smtClean="0"/>
              <a:t>2025/8/29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334883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D7F2300-B417-3D40-B9E2-C865D083EFAC}" type="datetimeFigureOut">
              <a:rPr kumimoji="1" lang="ja-JP" altLang="en-US" smtClean="0"/>
              <a:t>2025/8/29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237135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D7F2300-B417-3D40-B9E2-C865D083EFAC}" type="datetimeFigureOut">
              <a:rPr kumimoji="1" lang="ja-JP" altLang="en-US" smtClean="0"/>
              <a:t>2025/8/29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365265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F2300-B417-3D40-B9E2-C865D083EFAC}" type="datetimeFigureOut">
              <a:rPr kumimoji="1" lang="ja-JP" altLang="en-US" smtClean="0"/>
              <a:t>2025/8/29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203318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7F2300-B417-3D40-B9E2-C865D083EFAC}" type="datetimeFigureOut">
              <a:rPr kumimoji="1" lang="ja-JP" altLang="en-US" smtClean="0"/>
              <a:t>2025/8/29</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6352BCF-E76E-A54C-A479-6788624A6F4D}"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036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7F2300-B417-3D40-B9E2-C865D083EFAC}" type="datetimeFigureOut">
              <a:rPr kumimoji="1" lang="ja-JP" altLang="en-US" smtClean="0"/>
              <a:t>2025/8/29</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6352BCF-E76E-A54C-A479-6788624A6F4D}"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4511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D7F2300-B417-3D40-B9E2-C865D083EFAC}" type="datetimeFigureOut">
              <a:rPr kumimoji="1" lang="ja-JP" altLang="en-US" smtClean="0"/>
              <a:t>2025/8/29</a:t>
            </a:fld>
            <a:endParaRPr kumimoji="1" lang="ja-JP"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6352BCF-E76E-A54C-A479-6788624A6F4D}" type="slidenum">
              <a:rPr kumimoji="1" lang="ja-JP" altLang="en-US" smtClean="0"/>
              <a:t>‹#›</a:t>
            </a:fld>
            <a:endParaRPr kumimoji="1" lang="ja-JP"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9156178"/>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31E019-DB10-D40A-5025-85AD7E808B15}"/>
              </a:ext>
            </a:extLst>
          </p:cNvPr>
          <p:cNvSpPr>
            <a:spLocks noGrp="1"/>
          </p:cNvSpPr>
          <p:nvPr>
            <p:ph type="ctrTitle"/>
          </p:nvPr>
        </p:nvSpPr>
        <p:spPr/>
        <p:txBody>
          <a:bodyPr/>
          <a:lstStyle/>
          <a:p>
            <a:br>
              <a:rPr lang="en-US" altLang="ja-JP" dirty="0"/>
            </a:br>
            <a:br>
              <a:rPr kumimoji="1" lang="en-US" altLang="ja-JP" dirty="0"/>
            </a:br>
            <a:endParaRPr kumimoji="1" lang="ja-JP" altLang="en-US"/>
          </a:p>
        </p:txBody>
      </p:sp>
      <p:sp>
        <p:nvSpPr>
          <p:cNvPr id="3" name="字幕 2">
            <a:extLst>
              <a:ext uri="{FF2B5EF4-FFF2-40B4-BE49-F238E27FC236}">
                <a16:creationId xmlns:a16="http://schemas.microsoft.com/office/drawing/2014/main" id="{5A8CBCC9-4D14-FB18-1F27-99FB96FA451B}"/>
              </a:ext>
            </a:extLst>
          </p:cNvPr>
          <p:cNvSpPr>
            <a:spLocks noGrp="1"/>
          </p:cNvSpPr>
          <p:nvPr>
            <p:ph type="subTitle" idx="1"/>
          </p:nvPr>
        </p:nvSpPr>
        <p:spPr>
          <a:xfrm>
            <a:off x="2680163" y="2735981"/>
            <a:ext cx="6831673" cy="1386038"/>
          </a:xfrm>
        </p:spPr>
        <p:txBody>
          <a:bodyPr>
            <a:noAutofit/>
          </a:bodyPr>
          <a:lstStyle/>
          <a:p>
            <a:r>
              <a:rPr kumimoji="1" lang="en" altLang="ja-JP" sz="4000" dirty="0" err="1">
                <a:latin typeface="+mj-ea"/>
                <a:ea typeface="+mj-ea"/>
              </a:rPr>
              <a:t>LangChain</a:t>
            </a:r>
            <a:r>
              <a:rPr kumimoji="1" lang="en" altLang="ja-JP" sz="4000" dirty="0">
                <a:latin typeface="+mj-ea"/>
                <a:ea typeface="+mj-ea"/>
              </a:rPr>
              <a:t>/LangGraph</a:t>
            </a:r>
            <a:endParaRPr lang="en-US" altLang="ja-JP" sz="3600" dirty="0">
              <a:solidFill>
                <a:schemeClr val="tx1"/>
              </a:solidFill>
              <a:latin typeface="Helvetica" pitchFamily="2" charset="0"/>
            </a:endParaRPr>
          </a:p>
          <a:p>
            <a:r>
              <a:rPr lang="ja-JP" altLang="en-US" sz="3600">
                <a:solidFill>
                  <a:schemeClr val="tx1"/>
                </a:solidFill>
                <a:latin typeface="Helvetica" pitchFamily="2" charset="0"/>
              </a:rPr>
              <a:t>マルチエージェント構築</a:t>
            </a:r>
            <a:endParaRPr lang="en-US" altLang="ja-JP" sz="3600" dirty="0">
              <a:solidFill>
                <a:schemeClr val="tx1"/>
              </a:solidFill>
              <a:latin typeface="Helvetica" pitchFamily="2" charset="0"/>
            </a:endParaRPr>
          </a:p>
        </p:txBody>
      </p:sp>
    </p:spTree>
    <p:extLst>
      <p:ext uri="{BB962C8B-B14F-4D97-AF65-F5344CB8AC3E}">
        <p14:creationId xmlns:p14="http://schemas.microsoft.com/office/powerpoint/2010/main" val="2368117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3B99C5-BEDB-2043-9C43-2090E35D75F8}"/>
              </a:ext>
            </a:extLst>
          </p:cNvPr>
          <p:cNvSpPr>
            <a:spLocks noGrp="1"/>
          </p:cNvSpPr>
          <p:nvPr>
            <p:ph type="title"/>
          </p:nvPr>
        </p:nvSpPr>
        <p:spPr/>
        <p:txBody>
          <a:bodyPr/>
          <a:lstStyle/>
          <a:p>
            <a:r>
              <a:rPr kumimoji="1" lang="en-US" altLang="ja-JP" dirty="0"/>
              <a:t>MCP</a:t>
            </a:r>
            <a:r>
              <a:rPr kumimoji="1" lang="ja-JP" altLang="en-US"/>
              <a:t>の認証</a:t>
            </a:r>
          </a:p>
        </p:txBody>
      </p:sp>
      <p:sp>
        <p:nvSpPr>
          <p:cNvPr id="3" name="コンテンツ プレースホルダー 2">
            <a:extLst>
              <a:ext uri="{FF2B5EF4-FFF2-40B4-BE49-F238E27FC236}">
                <a16:creationId xmlns:a16="http://schemas.microsoft.com/office/drawing/2014/main" id="{B721C4D6-1D57-E319-5246-165C7AFA24D2}"/>
              </a:ext>
            </a:extLst>
          </p:cNvPr>
          <p:cNvSpPr>
            <a:spLocks noGrp="1"/>
          </p:cNvSpPr>
          <p:nvPr>
            <p:ph idx="1"/>
          </p:nvPr>
        </p:nvSpPr>
        <p:spPr/>
        <p:txBody>
          <a:bodyPr>
            <a:normAutofit/>
          </a:bodyPr>
          <a:lstStyle/>
          <a:p>
            <a:r>
              <a:rPr kumimoji="1" lang="ja-JP" altLang="en-US"/>
              <a:t>方式</a:t>
            </a:r>
            <a:endParaRPr kumimoji="1" lang="en-US" altLang="ja-JP" dirty="0"/>
          </a:p>
          <a:p>
            <a:pPr lvl="1"/>
            <a:r>
              <a:rPr kumimoji="1" lang="ja-JP" altLang="en-US"/>
              <a:t>トークンを予め発行して渡す、トークン透過</a:t>
            </a:r>
            <a:endParaRPr kumimoji="1" lang="en-US" altLang="ja-JP" dirty="0"/>
          </a:p>
          <a:p>
            <a:pPr lvl="1"/>
            <a:r>
              <a:rPr lang="en-US" altLang="ja-JP" dirty="0" err="1"/>
              <a:t>Oauth</a:t>
            </a:r>
            <a:r>
              <a:rPr lang="ja-JP" altLang="en-US"/>
              <a:t>２</a:t>
            </a:r>
            <a:r>
              <a:rPr lang="en-US" altLang="ja-JP" dirty="0"/>
              <a:t>/OIDC</a:t>
            </a:r>
            <a:r>
              <a:rPr lang="ja-JP" altLang="en-US"/>
              <a:t>などの外部認証を利用してトークンを取得する</a:t>
            </a:r>
            <a:endParaRPr lang="en-US" altLang="ja-JP" dirty="0"/>
          </a:p>
          <a:p>
            <a:pPr lvl="1"/>
            <a:r>
              <a:rPr lang="ja-JP" altLang="en-US"/>
              <a:t>など</a:t>
            </a:r>
            <a:endParaRPr lang="en-US" altLang="ja-JP" dirty="0"/>
          </a:p>
          <a:p>
            <a:r>
              <a:rPr lang="en-US" altLang="ja-JP" dirty="0" err="1"/>
              <a:t>FastAPIMCP</a:t>
            </a:r>
            <a:r>
              <a:rPr lang="ja-JP" altLang="en-US"/>
              <a:t>対応しているが、</a:t>
            </a:r>
            <a:r>
              <a:rPr lang="en-US" altLang="ja-JP" dirty="0" err="1"/>
              <a:t>FastMCP</a:t>
            </a:r>
            <a:r>
              <a:rPr lang="ja-JP" altLang="en-US"/>
              <a:t>はあまり対応できていない</a:t>
            </a:r>
            <a:endParaRPr lang="en-US" altLang="ja-JP" dirty="0"/>
          </a:p>
          <a:p>
            <a:pPr lvl="1"/>
            <a:r>
              <a:rPr lang="en-US" altLang="ja-JP" dirty="0" err="1"/>
              <a:t>FastMCP</a:t>
            </a:r>
            <a:r>
              <a:rPr lang="ja-JP" altLang="en-US"/>
              <a:t>の次の次のバージョンで大きく機能が追加される様子</a:t>
            </a:r>
            <a:endParaRPr lang="en" altLang="ja-JP" dirty="0"/>
          </a:p>
          <a:p>
            <a:pPr marL="0" indent="0">
              <a:buNone/>
            </a:pPr>
            <a:endParaRPr lang="en" altLang="ja-JP" dirty="0"/>
          </a:p>
        </p:txBody>
      </p:sp>
    </p:spTree>
    <p:extLst>
      <p:ext uri="{BB962C8B-B14F-4D97-AF65-F5344CB8AC3E}">
        <p14:creationId xmlns:p14="http://schemas.microsoft.com/office/powerpoint/2010/main" val="154445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6A2047-C5A3-C22A-F0D7-5A519874BF77}"/>
              </a:ext>
            </a:extLst>
          </p:cNvPr>
          <p:cNvSpPr>
            <a:spLocks noGrp="1"/>
          </p:cNvSpPr>
          <p:nvPr>
            <p:ph type="title"/>
          </p:nvPr>
        </p:nvSpPr>
        <p:spPr/>
        <p:txBody>
          <a:bodyPr/>
          <a:lstStyle/>
          <a:p>
            <a:r>
              <a:rPr kumimoji="1" lang="ja-JP" altLang="en-US"/>
              <a:t>マルチエージェント</a:t>
            </a:r>
          </a:p>
        </p:txBody>
      </p:sp>
      <p:sp>
        <p:nvSpPr>
          <p:cNvPr id="3" name="コンテンツ プレースホルダー 2">
            <a:extLst>
              <a:ext uri="{FF2B5EF4-FFF2-40B4-BE49-F238E27FC236}">
                <a16:creationId xmlns:a16="http://schemas.microsoft.com/office/drawing/2014/main" id="{D2F7DD00-B3C7-83A1-6EE9-2051E56F67E3}"/>
              </a:ext>
            </a:extLst>
          </p:cNvPr>
          <p:cNvSpPr>
            <a:spLocks noGrp="1"/>
          </p:cNvSpPr>
          <p:nvPr>
            <p:ph idx="1"/>
          </p:nvPr>
        </p:nvSpPr>
        <p:spPr/>
        <p:txBody>
          <a:bodyPr/>
          <a:lstStyle/>
          <a:p>
            <a:r>
              <a:rPr kumimoji="1" lang="ja-JP" altLang="en-US"/>
              <a:t>マルチエージェントを実装するライブラリ</a:t>
            </a:r>
            <a:endParaRPr kumimoji="1" lang="en-US" altLang="ja-JP" dirty="0"/>
          </a:p>
          <a:p>
            <a:pPr lvl="1"/>
            <a:r>
              <a:rPr lang="en-US" altLang="ja-JP" dirty="0"/>
              <a:t>OpenAI Agent SDK</a:t>
            </a:r>
          </a:p>
          <a:p>
            <a:pPr lvl="1"/>
            <a:r>
              <a:rPr lang="en-US" altLang="ja-JP" dirty="0"/>
              <a:t>LangGraph</a:t>
            </a:r>
          </a:p>
          <a:p>
            <a:pPr lvl="2"/>
            <a:r>
              <a:rPr lang="ja-JP" altLang="en-US"/>
              <a:t>など</a:t>
            </a:r>
            <a:endParaRPr kumimoji="1" lang="en-US" altLang="ja-JP" dirty="0"/>
          </a:p>
          <a:p>
            <a:r>
              <a:rPr kumimoji="1" lang="en-US" altLang="ja-JP" dirty="0"/>
              <a:t>LangGraph</a:t>
            </a:r>
            <a:r>
              <a:rPr kumimoji="1" lang="ja-JP" altLang="en-US"/>
              <a:t>の組み込み関数を利用してマルチエージェントを実装</a:t>
            </a:r>
            <a:endParaRPr kumimoji="1" lang="en-US" altLang="ja-JP" dirty="0"/>
          </a:p>
          <a:p>
            <a:pPr lvl="1"/>
            <a:r>
              <a:rPr lang="en-US" altLang="ja-JP" dirty="0" err="1"/>
              <a:t>c</a:t>
            </a:r>
            <a:r>
              <a:rPr kumimoji="1" lang="en-US" altLang="ja-JP" dirty="0" err="1"/>
              <a:t>reate_supervisor</a:t>
            </a:r>
            <a:r>
              <a:rPr kumimoji="1" lang="en-US" altLang="ja-JP" dirty="0"/>
              <a:t> </a:t>
            </a:r>
            <a:r>
              <a:rPr kumimoji="1" lang="ja-JP" altLang="en-US"/>
              <a:t>を使って複数の</a:t>
            </a:r>
            <a:r>
              <a:rPr kumimoji="1" lang="en-US" altLang="ja-JP" dirty="0"/>
              <a:t>Agent</a:t>
            </a:r>
            <a:r>
              <a:rPr kumimoji="1" lang="ja-JP" altLang="en-US"/>
              <a:t>を束ねてタスクをこなせるようにします</a:t>
            </a:r>
            <a:endParaRPr kumimoji="1" lang="en-US" altLang="ja-JP" dirty="0"/>
          </a:p>
        </p:txBody>
      </p:sp>
    </p:spTree>
    <p:extLst>
      <p:ext uri="{BB962C8B-B14F-4D97-AF65-F5344CB8AC3E}">
        <p14:creationId xmlns:p14="http://schemas.microsoft.com/office/powerpoint/2010/main" val="81552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58B52-81D7-B04C-3BFB-7D26242DB289}"/>
              </a:ext>
            </a:extLst>
          </p:cNvPr>
          <p:cNvSpPr>
            <a:spLocks noGrp="1"/>
          </p:cNvSpPr>
          <p:nvPr>
            <p:ph type="title"/>
          </p:nvPr>
        </p:nvSpPr>
        <p:spPr/>
        <p:txBody>
          <a:bodyPr/>
          <a:lstStyle/>
          <a:p>
            <a:r>
              <a:rPr kumimoji="1" lang="ja-JP" altLang="en-US"/>
              <a:t>エージェントの記憶</a:t>
            </a:r>
          </a:p>
        </p:txBody>
      </p:sp>
      <p:sp>
        <p:nvSpPr>
          <p:cNvPr id="3" name="コンテンツ プレースホルダー 2">
            <a:extLst>
              <a:ext uri="{FF2B5EF4-FFF2-40B4-BE49-F238E27FC236}">
                <a16:creationId xmlns:a16="http://schemas.microsoft.com/office/drawing/2014/main" id="{3FEAA10C-4964-E086-C6C4-72CE0D617A43}"/>
              </a:ext>
            </a:extLst>
          </p:cNvPr>
          <p:cNvSpPr>
            <a:spLocks noGrp="1"/>
          </p:cNvSpPr>
          <p:nvPr>
            <p:ph idx="1"/>
          </p:nvPr>
        </p:nvSpPr>
        <p:spPr>
          <a:xfrm>
            <a:off x="1371600" y="1699846"/>
            <a:ext cx="10093570" cy="5052646"/>
          </a:xfrm>
        </p:spPr>
        <p:txBody>
          <a:bodyPr>
            <a:normAutofit fontScale="92500" lnSpcReduction="20000"/>
          </a:bodyPr>
          <a:lstStyle/>
          <a:p>
            <a:r>
              <a:rPr kumimoji="1" lang="ja-JP" altLang="en-US"/>
              <a:t>過去のやり取りを記憶してくと過去のレポートの指摘て点や利用者のパーソナルな情報を保持してレスポンスを暗黙的に維持することができる</a:t>
            </a:r>
            <a:endParaRPr lang="en-US" altLang="ja-JP" dirty="0"/>
          </a:p>
          <a:p>
            <a:r>
              <a:rPr kumimoji="1" lang="ja-JP" altLang="en-US"/>
              <a:t>今までは、</a:t>
            </a:r>
            <a:endParaRPr kumimoji="1" lang="en-US" altLang="ja-JP" dirty="0"/>
          </a:p>
          <a:p>
            <a:pPr lvl="1"/>
            <a:r>
              <a:rPr kumimoji="1" lang="ja-JP" altLang="en-US"/>
              <a:t>メモリやセッションに保持する短期的な記憶の実行が多かった</a:t>
            </a:r>
            <a:endParaRPr kumimoji="1" lang="en-US" altLang="ja-JP" dirty="0"/>
          </a:p>
          <a:p>
            <a:pPr lvl="1"/>
            <a:r>
              <a:rPr lang="ja-JP" altLang="en-US"/>
              <a:t>あとは力技の永続化（リクエスト・レスポンスと保存、取り出して活用する仕組みを自作）</a:t>
            </a:r>
            <a:endParaRPr lang="en-US" altLang="ja-JP" dirty="0"/>
          </a:p>
          <a:p>
            <a:r>
              <a:rPr kumimoji="1" lang="ja-JP" altLang="en-US"/>
              <a:t>上記を解消するライブラができて、マルチエージェントへの実装も容易になったので紹介</a:t>
            </a:r>
            <a:endParaRPr kumimoji="1" lang="en-US" altLang="ja-JP" dirty="0"/>
          </a:p>
          <a:p>
            <a:pPr lvl="1"/>
            <a:r>
              <a:rPr lang="en" altLang="ja-JP" i="0" dirty="0"/>
              <a:t>Checkpoint</a:t>
            </a:r>
            <a:r>
              <a:rPr lang="ja-JP" altLang="en-US" i="0"/>
              <a:t>と</a:t>
            </a:r>
            <a:r>
              <a:rPr lang="en-US" altLang="ja-JP" i="0" dirty="0"/>
              <a:t>Store</a:t>
            </a:r>
          </a:p>
          <a:p>
            <a:pPr lvl="2"/>
            <a:r>
              <a:rPr lang="en" altLang="ja-JP" dirty="0" err="1"/>
              <a:t>Checkpointer</a:t>
            </a:r>
            <a:r>
              <a:rPr lang="ja-JP" altLang="en-US"/>
              <a:t>は、特定のグラフの状態をスナップショットとして保存し、必要に応じてその状態を復元する機能</a:t>
            </a:r>
            <a:endParaRPr lang="en-US" altLang="ja-JP" dirty="0"/>
          </a:p>
          <a:p>
            <a:pPr lvl="2"/>
            <a:r>
              <a:rPr lang="en" altLang="ja-JP" dirty="0"/>
              <a:t>Store</a:t>
            </a:r>
            <a:r>
              <a:rPr lang="ja-JP" altLang="en-US"/>
              <a:t>は複数のスレッドを横断した永続化が可能で、アプリケーションやユーザーのデータを保存し、必要なタイミングでアクセスする</a:t>
            </a:r>
            <a:endParaRPr lang="en" altLang="ja-JP" i="0" dirty="0"/>
          </a:p>
          <a:p>
            <a:pPr lvl="1"/>
            <a:r>
              <a:rPr lang="en" altLang="ja-JP" i="0" dirty="0" err="1"/>
              <a:t>LangMem</a:t>
            </a:r>
            <a:r>
              <a:rPr lang="en" altLang="ja-JP" i="0" dirty="0"/>
              <a:t> </a:t>
            </a:r>
            <a:r>
              <a:rPr lang="en" altLang="ja-JP" i="0" dirty="0" err="1"/>
              <a:t>LagGraph</a:t>
            </a:r>
            <a:r>
              <a:rPr lang="ja-JP" altLang="en-US" i="0"/>
              <a:t>の機能</a:t>
            </a:r>
            <a:endParaRPr lang="en-US" altLang="ja-JP" i="0" dirty="0"/>
          </a:p>
          <a:p>
            <a:pPr lvl="2"/>
            <a:r>
              <a:rPr lang="en" altLang="ja-JP" dirty="0" err="1"/>
              <a:t>create_manage_memory_tool</a:t>
            </a:r>
            <a:r>
              <a:rPr lang="en" altLang="ja-JP" dirty="0"/>
              <a:t>:</a:t>
            </a:r>
            <a:r>
              <a:rPr lang="ja-JP" altLang="en-US"/>
              <a:t>メモリの作成・更新・削除を管理する永続化メモリ操作ツール</a:t>
            </a:r>
            <a:endParaRPr lang="en" altLang="ja-JP" dirty="0"/>
          </a:p>
          <a:p>
            <a:pPr lvl="2"/>
            <a:r>
              <a:rPr lang="en" altLang="ja-JP" dirty="0" err="1"/>
              <a:t>create_search_memory_tool</a:t>
            </a:r>
            <a:r>
              <a:rPr lang="en" altLang="ja-JP" dirty="0"/>
              <a:t>:</a:t>
            </a:r>
            <a:r>
              <a:rPr lang="ja-JP" altLang="en-US"/>
              <a:t>セマンティック検索</a:t>
            </a:r>
            <a:r>
              <a:rPr lang="en-US" altLang="ja-JP" dirty="0"/>
              <a:t>/</a:t>
            </a:r>
            <a:r>
              <a:rPr lang="ja-JP" altLang="en-US"/>
              <a:t>完全一致で保存済みメモリを検索する情報検索ツール</a:t>
            </a:r>
            <a:endParaRPr lang="en-US" altLang="ja-JP" i="0" dirty="0"/>
          </a:p>
          <a:p>
            <a:pPr lvl="2"/>
            <a:endParaRPr kumimoji="1" lang="en-US" altLang="ja-JP" dirty="0"/>
          </a:p>
        </p:txBody>
      </p:sp>
    </p:spTree>
    <p:extLst>
      <p:ext uri="{BB962C8B-B14F-4D97-AF65-F5344CB8AC3E}">
        <p14:creationId xmlns:p14="http://schemas.microsoft.com/office/powerpoint/2010/main" val="220183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BA504-8818-1AAD-3B3D-69E47C7AE3CE}"/>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EFE315A-4FA6-ED4A-F560-B15D6774FD7B}"/>
              </a:ext>
            </a:extLst>
          </p:cNvPr>
          <p:cNvSpPr>
            <a:spLocks noGrp="1"/>
          </p:cNvSpPr>
          <p:nvPr>
            <p:ph idx="1"/>
          </p:nvPr>
        </p:nvSpPr>
        <p:spPr>
          <a:xfrm>
            <a:off x="1371600" y="2400299"/>
            <a:ext cx="9601200" cy="4035669"/>
          </a:xfrm>
        </p:spPr>
        <p:txBody>
          <a:bodyPr>
            <a:normAutofit/>
          </a:bodyPr>
          <a:lstStyle/>
          <a:p>
            <a:r>
              <a:rPr lang="ja-JP" altLang="en-US">
                <a:solidFill>
                  <a:schemeClr val="tx1"/>
                </a:solidFill>
                <a:latin typeface="YuGothic"/>
              </a:rPr>
              <a:t>前回のおさらい</a:t>
            </a:r>
            <a:endParaRPr lang="en-US" altLang="ja-JP" dirty="0">
              <a:solidFill>
                <a:schemeClr val="tx1"/>
              </a:solidFill>
              <a:latin typeface="YuGothic"/>
            </a:endParaRPr>
          </a:p>
          <a:p>
            <a:r>
              <a:rPr lang="en-US" altLang="ja-JP" dirty="0"/>
              <a:t>MCP</a:t>
            </a:r>
            <a:r>
              <a:rPr lang="ja-JP" altLang="en-US"/>
              <a:t>の機能の深掘り２</a:t>
            </a:r>
            <a:endParaRPr lang="en-US" altLang="ja-JP" dirty="0"/>
          </a:p>
          <a:p>
            <a:pPr lvl="1"/>
            <a:r>
              <a:rPr lang="en-US" altLang="ja-JP" dirty="0"/>
              <a:t>MCP</a:t>
            </a:r>
            <a:r>
              <a:rPr lang="ja-JP" altLang="en-US"/>
              <a:t>の種類</a:t>
            </a:r>
            <a:endParaRPr lang="en-US" altLang="ja-JP" dirty="0"/>
          </a:p>
          <a:p>
            <a:pPr lvl="1"/>
            <a:r>
              <a:rPr lang="ja-JP" altLang="en-US"/>
              <a:t>ライブラリの種類</a:t>
            </a:r>
            <a:endParaRPr lang="en-US" altLang="ja-JP" dirty="0"/>
          </a:p>
          <a:p>
            <a:pPr lvl="1"/>
            <a:r>
              <a:rPr lang="ja-JP" altLang="en-US"/>
              <a:t>認証</a:t>
            </a:r>
            <a:endParaRPr lang="en-US" altLang="ja-JP" dirty="0"/>
          </a:p>
          <a:p>
            <a:r>
              <a:rPr lang="ja-JP" altLang="en-US"/>
              <a:t>マルチエージェント</a:t>
            </a:r>
            <a:endParaRPr lang="en-US" altLang="ja-JP" dirty="0"/>
          </a:p>
          <a:p>
            <a:r>
              <a:rPr lang="ja-JP" altLang="en-US"/>
              <a:t>エージェント</a:t>
            </a:r>
            <a:r>
              <a:rPr kumimoji="1" lang="ja-JP" altLang="en-US" sz="2000"/>
              <a:t>の記憶</a:t>
            </a:r>
            <a:endParaRPr kumimoji="1" lang="en-US" altLang="ja-JP" sz="2000" dirty="0"/>
          </a:p>
          <a:p>
            <a:endParaRPr lang="en-US" altLang="ja-JP" dirty="0">
              <a:solidFill>
                <a:schemeClr val="tx1"/>
              </a:solidFill>
              <a:latin typeface="YuGothic"/>
            </a:endParaRPr>
          </a:p>
          <a:p>
            <a:endParaRPr lang="en-US" altLang="ja-JP" dirty="0">
              <a:solidFill>
                <a:schemeClr val="tx1"/>
              </a:solidFill>
              <a:latin typeface="YuGothic"/>
            </a:endParaRPr>
          </a:p>
          <a:p>
            <a:endParaRPr lang="en-US" altLang="ja-JP" dirty="0"/>
          </a:p>
          <a:p>
            <a:pPr lvl="1"/>
            <a:endParaRPr lang="en-US" altLang="ja-JP" dirty="0"/>
          </a:p>
          <a:p>
            <a:pPr lvl="1"/>
            <a:endParaRPr lang="en-US" altLang="ja-JP" dirty="0"/>
          </a:p>
        </p:txBody>
      </p:sp>
    </p:spTree>
    <p:extLst>
      <p:ext uri="{BB962C8B-B14F-4D97-AF65-F5344CB8AC3E}">
        <p14:creationId xmlns:p14="http://schemas.microsoft.com/office/powerpoint/2010/main" val="370194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682BD3-D225-0CEC-F69F-60A006FA3A55}"/>
              </a:ext>
            </a:extLst>
          </p:cNvPr>
          <p:cNvSpPr>
            <a:spLocks noGrp="1"/>
          </p:cNvSpPr>
          <p:nvPr>
            <p:ph type="title"/>
          </p:nvPr>
        </p:nvSpPr>
        <p:spPr/>
        <p:txBody>
          <a:bodyPr/>
          <a:lstStyle/>
          <a:p>
            <a:r>
              <a:rPr lang="en-US" altLang="ja-JP" dirty="0" err="1"/>
              <a:t>DeepResarch</a:t>
            </a:r>
            <a:r>
              <a:rPr kumimoji="1" lang="ja-JP" altLang="en-US"/>
              <a:t>とは</a:t>
            </a:r>
          </a:p>
        </p:txBody>
      </p:sp>
      <p:sp>
        <p:nvSpPr>
          <p:cNvPr id="3" name="コンテンツ プレースホルダー 2">
            <a:extLst>
              <a:ext uri="{FF2B5EF4-FFF2-40B4-BE49-F238E27FC236}">
                <a16:creationId xmlns:a16="http://schemas.microsoft.com/office/drawing/2014/main" id="{551AE7AE-77E4-45D9-79C3-5211C6DF9970}"/>
              </a:ext>
            </a:extLst>
          </p:cNvPr>
          <p:cNvSpPr>
            <a:spLocks noGrp="1"/>
          </p:cNvSpPr>
          <p:nvPr>
            <p:ph idx="1"/>
          </p:nvPr>
        </p:nvSpPr>
        <p:spPr>
          <a:xfrm>
            <a:off x="1371600" y="2302835"/>
            <a:ext cx="9601200" cy="3581400"/>
          </a:xfrm>
        </p:spPr>
        <p:txBody>
          <a:bodyPr>
            <a:normAutofit/>
          </a:bodyPr>
          <a:lstStyle/>
          <a:p>
            <a:pPr fontAlgn="ctr"/>
            <a:r>
              <a:rPr lang="en" altLang="ja-JP" dirty="0"/>
              <a:t>AI</a:t>
            </a:r>
            <a:r>
              <a:rPr lang="ja-JP" altLang="en-US"/>
              <a:t>の高度な解析能力を活用して、ユーザーの意図を深く理解し、質の高い情報と洞察を提供する次世代のリサーチ手法</a:t>
            </a:r>
            <a:endParaRPr lang="en-US" altLang="ja-JP" dirty="0"/>
          </a:p>
          <a:p>
            <a:r>
              <a:rPr lang="ja-JP" altLang="en-US" b="1"/>
              <a:t>特徴は</a:t>
            </a:r>
            <a:endParaRPr lang="en-US" altLang="ja-JP" b="1" dirty="0"/>
          </a:p>
          <a:p>
            <a:pPr lvl="1"/>
            <a:r>
              <a:rPr lang="en-US" altLang="ja-JP" b="1" dirty="0"/>
              <a:t>1. </a:t>
            </a:r>
            <a:r>
              <a:rPr lang="ja-JP" altLang="en-US" b="1"/>
              <a:t>文脈の深い理解</a:t>
            </a:r>
          </a:p>
          <a:p>
            <a:pPr lvl="1"/>
            <a:r>
              <a:rPr lang="en-US" altLang="ja-JP" b="1" dirty="0"/>
              <a:t>2. </a:t>
            </a:r>
            <a:r>
              <a:rPr lang="ja-JP" altLang="en-US" b="1"/>
              <a:t>高度なデータ解析能力</a:t>
            </a:r>
          </a:p>
          <a:p>
            <a:pPr lvl="1"/>
            <a:r>
              <a:rPr lang="en-US" altLang="ja-JP" b="1" dirty="0"/>
              <a:t>3. </a:t>
            </a:r>
            <a:r>
              <a:rPr lang="ja-JP" altLang="en-US" b="1"/>
              <a:t>複数の情報源の統合</a:t>
            </a:r>
          </a:p>
          <a:p>
            <a:pPr lvl="1"/>
            <a:r>
              <a:rPr lang="en-US" altLang="ja-JP" b="1" dirty="0"/>
              <a:t>4. </a:t>
            </a:r>
            <a:r>
              <a:rPr lang="ja-JP" altLang="en-US" b="1"/>
              <a:t>リアルタイムな情報更新</a:t>
            </a:r>
          </a:p>
          <a:p>
            <a:pPr lvl="1"/>
            <a:r>
              <a:rPr lang="en-US" altLang="ja-JP" b="1" dirty="0"/>
              <a:t>5.</a:t>
            </a:r>
            <a:r>
              <a:rPr lang="ja-JP" altLang="en-US" b="1"/>
              <a:t>信頼性評価と出典明記</a:t>
            </a:r>
          </a:p>
          <a:p>
            <a:pPr fontAlgn="ctr"/>
            <a:r>
              <a:rPr lang="en-US" altLang="ja-JP" dirty="0"/>
              <a:t>Open Deep Research</a:t>
            </a:r>
            <a:r>
              <a:rPr lang="ja-JP" altLang="en-US"/>
              <a:t>と各社の</a:t>
            </a:r>
            <a:r>
              <a:rPr lang="en-US" altLang="ja-JP" dirty="0"/>
              <a:t>Deep Research</a:t>
            </a:r>
            <a:r>
              <a:rPr lang="ja-JP" altLang="en-US"/>
              <a:t>とを比較</a:t>
            </a:r>
            <a:endParaRPr lang="en-US" altLang="ja-JP" dirty="0"/>
          </a:p>
        </p:txBody>
      </p:sp>
    </p:spTree>
    <p:extLst>
      <p:ext uri="{BB962C8B-B14F-4D97-AF65-F5344CB8AC3E}">
        <p14:creationId xmlns:p14="http://schemas.microsoft.com/office/powerpoint/2010/main" val="355975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88A302-CC9B-9B22-520B-03E24AB7AE5E}"/>
              </a:ext>
            </a:extLst>
          </p:cNvPr>
          <p:cNvSpPr>
            <a:spLocks noGrp="1"/>
          </p:cNvSpPr>
          <p:nvPr>
            <p:ph type="title"/>
          </p:nvPr>
        </p:nvSpPr>
        <p:spPr/>
        <p:txBody>
          <a:bodyPr>
            <a:normAutofit fontScale="90000"/>
          </a:bodyPr>
          <a:lstStyle/>
          <a:p>
            <a:r>
              <a:rPr lang="ja-JP" altLang="en-US" b="1"/>
              <a:t>従来の</a:t>
            </a:r>
            <a:r>
              <a:rPr lang="en" altLang="ja-JP" b="1" dirty="0"/>
              <a:t>Web</a:t>
            </a:r>
            <a:r>
              <a:rPr lang="ja-JP" altLang="en-US" b="1"/>
              <a:t>検索や</a:t>
            </a:r>
            <a:r>
              <a:rPr lang="en" altLang="ja-JP" b="1" dirty="0"/>
              <a:t>AI</a:t>
            </a:r>
            <a:r>
              <a:rPr lang="ja-JP" altLang="en-US" b="1"/>
              <a:t>検索との違い</a:t>
            </a:r>
            <a:br>
              <a:rPr lang="ja-JP" altLang="en-US" b="1"/>
            </a:br>
            <a:br>
              <a:rPr lang="ja-JP" altLang="en-US"/>
            </a:br>
            <a:br>
              <a:rPr lang="ja-JP" altLang="en-US"/>
            </a:br>
            <a:endParaRPr kumimoji="1" lang="ja-JP" altLang="en-US"/>
          </a:p>
        </p:txBody>
      </p:sp>
      <p:graphicFrame>
        <p:nvGraphicFramePr>
          <p:cNvPr id="4" name="コンテンツ プレースホルダー 3">
            <a:extLst>
              <a:ext uri="{FF2B5EF4-FFF2-40B4-BE49-F238E27FC236}">
                <a16:creationId xmlns:a16="http://schemas.microsoft.com/office/drawing/2014/main" id="{76D41034-83D2-C713-9065-5AFEDD50EBED}"/>
              </a:ext>
            </a:extLst>
          </p:cNvPr>
          <p:cNvGraphicFramePr>
            <a:graphicFrameLocks noGrp="1"/>
          </p:cNvGraphicFramePr>
          <p:nvPr>
            <p:ph idx="1"/>
            <p:extLst>
              <p:ext uri="{D42A27DB-BD31-4B8C-83A1-F6EECF244321}">
                <p14:modId xmlns:p14="http://schemas.microsoft.com/office/powerpoint/2010/main" val="989685858"/>
              </p:ext>
            </p:extLst>
          </p:nvPr>
        </p:nvGraphicFramePr>
        <p:xfrm>
          <a:off x="1371600" y="2039815"/>
          <a:ext cx="9601197" cy="3827588"/>
        </p:xfrm>
        <a:graphic>
          <a:graphicData uri="http://schemas.openxmlformats.org/drawingml/2006/table">
            <a:tbl>
              <a:tblPr firstRow="1" bandRow="1">
                <a:tableStyleId>{5C22544A-7EE6-4342-B048-85BDC9FD1C3A}</a:tableStyleId>
              </a:tblPr>
              <a:tblGrid>
                <a:gridCol w="2145323">
                  <a:extLst>
                    <a:ext uri="{9D8B030D-6E8A-4147-A177-3AD203B41FA5}">
                      <a16:colId xmlns:a16="http://schemas.microsoft.com/office/drawing/2014/main" val="3620867866"/>
                    </a:ext>
                  </a:extLst>
                </a:gridCol>
                <a:gridCol w="3528646">
                  <a:extLst>
                    <a:ext uri="{9D8B030D-6E8A-4147-A177-3AD203B41FA5}">
                      <a16:colId xmlns:a16="http://schemas.microsoft.com/office/drawing/2014/main" val="4255692606"/>
                    </a:ext>
                  </a:extLst>
                </a:gridCol>
                <a:gridCol w="3927228">
                  <a:extLst>
                    <a:ext uri="{9D8B030D-6E8A-4147-A177-3AD203B41FA5}">
                      <a16:colId xmlns:a16="http://schemas.microsoft.com/office/drawing/2014/main" val="2997133416"/>
                    </a:ext>
                  </a:extLst>
                </a:gridCol>
              </a:tblGrid>
              <a:tr h="735072">
                <a:tc>
                  <a:txBody>
                    <a:bodyPr/>
                    <a:lstStyle/>
                    <a:p>
                      <a:endParaRPr kumimoji="1" lang="ja-JP" altLang="en-US"/>
                    </a:p>
                  </a:txBody>
                  <a:tcPr/>
                </a:tc>
                <a:tc>
                  <a:txBody>
                    <a:bodyPr/>
                    <a:lstStyle/>
                    <a:p>
                      <a:r>
                        <a:rPr kumimoji="1" lang="ja-JP" altLang="en-US"/>
                        <a:t>従来の</a:t>
                      </a:r>
                      <a:r>
                        <a:rPr kumimoji="1" lang="en-US" altLang="ja-JP" dirty="0"/>
                        <a:t>Web</a:t>
                      </a:r>
                      <a:r>
                        <a:rPr kumimoji="1" lang="ja-JP" altLang="en-US"/>
                        <a:t>・</a:t>
                      </a:r>
                      <a:r>
                        <a:rPr kumimoji="1" lang="en-US" altLang="ja-JP" dirty="0"/>
                        <a:t>AI</a:t>
                      </a:r>
                      <a:r>
                        <a:rPr kumimoji="1" lang="ja-JP" altLang="en-US"/>
                        <a:t>検索</a:t>
                      </a:r>
                    </a:p>
                  </a:txBody>
                  <a:tcPr/>
                </a:tc>
                <a:tc>
                  <a:txBody>
                    <a:bodyPr/>
                    <a:lstStyle/>
                    <a:p>
                      <a:r>
                        <a:rPr kumimoji="1" lang="en-US" altLang="ja-JP" dirty="0"/>
                        <a:t>Deep Research</a:t>
                      </a:r>
                      <a:endParaRPr kumimoji="1" lang="ja-JP" altLang="en-US"/>
                    </a:p>
                  </a:txBody>
                  <a:tcPr/>
                </a:tc>
                <a:extLst>
                  <a:ext uri="{0D108BD9-81ED-4DB2-BD59-A6C34878D82A}">
                    <a16:rowId xmlns:a16="http://schemas.microsoft.com/office/drawing/2014/main" val="1071308843"/>
                  </a:ext>
                </a:extLst>
              </a:tr>
              <a:tr h="441788">
                <a:tc>
                  <a:txBody>
                    <a:bodyPr/>
                    <a:lstStyle/>
                    <a:p>
                      <a:r>
                        <a:rPr kumimoji="1" lang="ja-JP" altLang="en-US"/>
                        <a:t>情報取得方法</a:t>
                      </a:r>
                    </a:p>
                  </a:txBody>
                  <a:tcPr/>
                </a:tc>
                <a:tc>
                  <a:txBody>
                    <a:bodyPr/>
                    <a:lstStyle/>
                    <a:p>
                      <a:r>
                        <a:rPr kumimoji="1" lang="ja-JP" altLang="en-US"/>
                        <a:t>検索結果をそのまま表示</a:t>
                      </a:r>
                    </a:p>
                  </a:txBody>
                  <a:tcPr/>
                </a:tc>
                <a:tc>
                  <a:txBody>
                    <a:bodyPr/>
                    <a:lstStyle/>
                    <a:p>
                      <a:r>
                        <a:rPr kumimoji="1" lang="en-US" altLang="ja-JP" dirty="0"/>
                        <a:t>AI</a:t>
                      </a:r>
                      <a:r>
                        <a:rPr kumimoji="1" lang="ja-JP" altLang="en-US"/>
                        <a:t>が多様な情報源を評価・統合</a:t>
                      </a:r>
                    </a:p>
                  </a:txBody>
                  <a:tcPr/>
                </a:tc>
                <a:extLst>
                  <a:ext uri="{0D108BD9-81ED-4DB2-BD59-A6C34878D82A}">
                    <a16:rowId xmlns:a16="http://schemas.microsoft.com/office/drawing/2014/main" val="3117312089"/>
                  </a:ext>
                </a:extLst>
              </a:tr>
              <a:tr h="441788">
                <a:tc>
                  <a:txBody>
                    <a:bodyPr/>
                    <a:lstStyle/>
                    <a:p>
                      <a:r>
                        <a:rPr kumimoji="1" lang="ja-JP" altLang="en-US"/>
                        <a:t>検索精度</a:t>
                      </a:r>
                    </a:p>
                  </a:txBody>
                  <a:tcPr/>
                </a:tc>
                <a:tc>
                  <a:txBody>
                    <a:bodyPr/>
                    <a:lstStyle/>
                    <a:p>
                      <a:r>
                        <a:rPr kumimoji="1" lang="ja-JP" altLang="en-US"/>
                        <a:t>キーワード依存</a:t>
                      </a:r>
                    </a:p>
                  </a:txBody>
                  <a:tcPr/>
                </a:tc>
                <a:tc>
                  <a:txBody>
                    <a:bodyPr/>
                    <a:lstStyle/>
                    <a:p>
                      <a:r>
                        <a:rPr kumimoji="1" lang="ja-JP" altLang="en-US"/>
                        <a:t>文脈理解・複雑な問題にも対応</a:t>
                      </a:r>
                    </a:p>
                  </a:txBody>
                  <a:tcPr/>
                </a:tc>
                <a:extLst>
                  <a:ext uri="{0D108BD9-81ED-4DB2-BD59-A6C34878D82A}">
                    <a16:rowId xmlns:a16="http://schemas.microsoft.com/office/drawing/2014/main" val="691403594"/>
                  </a:ext>
                </a:extLst>
              </a:tr>
              <a:tr h="441788">
                <a:tc>
                  <a:txBody>
                    <a:bodyPr/>
                    <a:lstStyle/>
                    <a:p>
                      <a:r>
                        <a:rPr kumimoji="1" lang="ja-JP" altLang="en-US"/>
                        <a:t>回答確認</a:t>
                      </a:r>
                    </a:p>
                  </a:txBody>
                  <a:tcPr/>
                </a:tc>
                <a:tc>
                  <a:txBody>
                    <a:bodyPr/>
                    <a:lstStyle/>
                    <a:p>
                      <a:r>
                        <a:rPr kumimoji="1" lang="ja-JP" altLang="en-US"/>
                        <a:t>ユーザーが自分で読む</a:t>
                      </a:r>
                    </a:p>
                  </a:txBody>
                  <a:tcPr/>
                </a:tc>
                <a:tc>
                  <a:txBody>
                    <a:bodyPr/>
                    <a:lstStyle/>
                    <a:p>
                      <a:r>
                        <a:rPr kumimoji="1" lang="en-US" altLang="ja-JP" dirty="0"/>
                        <a:t>AI</a:t>
                      </a:r>
                      <a:r>
                        <a:rPr kumimoji="1" lang="ja-JP" altLang="en-US"/>
                        <a:t>が要約・リポート形式で出力</a:t>
                      </a:r>
                    </a:p>
                  </a:txBody>
                  <a:tcPr/>
                </a:tc>
                <a:extLst>
                  <a:ext uri="{0D108BD9-81ED-4DB2-BD59-A6C34878D82A}">
                    <a16:rowId xmlns:a16="http://schemas.microsoft.com/office/drawing/2014/main" val="2809264027"/>
                  </a:ext>
                </a:extLst>
              </a:tr>
              <a:tr h="441788">
                <a:tc>
                  <a:txBody>
                    <a:bodyPr/>
                    <a:lstStyle/>
                    <a:p>
                      <a:r>
                        <a:rPr kumimoji="1" lang="ja-JP" altLang="en-US"/>
                        <a:t>信頼性判断</a:t>
                      </a:r>
                    </a:p>
                  </a:txBody>
                  <a:tcPr/>
                </a:tc>
                <a:tc>
                  <a:txBody>
                    <a:bodyPr/>
                    <a:lstStyle/>
                    <a:p>
                      <a:r>
                        <a:rPr kumimoji="1" lang="ja-JP" altLang="en-US"/>
                        <a:t>ユーザが判断</a:t>
                      </a:r>
                    </a:p>
                  </a:txBody>
                  <a:tcPr/>
                </a:tc>
                <a:tc>
                  <a:txBody>
                    <a:bodyPr/>
                    <a:lstStyle/>
                    <a:p>
                      <a:r>
                        <a:rPr kumimoji="1" lang="en-US" altLang="ja-JP" dirty="0"/>
                        <a:t>AI</a:t>
                      </a:r>
                      <a:r>
                        <a:rPr kumimoji="1" lang="ja-JP" altLang="en-US"/>
                        <a:t>が信頼性をチェック</a:t>
                      </a:r>
                    </a:p>
                  </a:txBody>
                  <a:tcPr/>
                </a:tc>
                <a:extLst>
                  <a:ext uri="{0D108BD9-81ED-4DB2-BD59-A6C34878D82A}">
                    <a16:rowId xmlns:a16="http://schemas.microsoft.com/office/drawing/2014/main" val="2305185930"/>
                  </a:ext>
                </a:extLst>
              </a:tr>
              <a:tr h="441788">
                <a:tc>
                  <a:txBody>
                    <a:bodyPr/>
                    <a:lstStyle/>
                    <a:p>
                      <a:r>
                        <a:rPr kumimoji="1" lang="ja-JP" altLang="en-US"/>
                        <a:t>応答速度</a:t>
                      </a:r>
                    </a:p>
                  </a:txBody>
                  <a:tcPr/>
                </a:tc>
                <a:tc>
                  <a:txBody>
                    <a:bodyPr/>
                    <a:lstStyle/>
                    <a:p>
                      <a:r>
                        <a:rPr kumimoji="1" lang="ja-JP" altLang="en-US"/>
                        <a:t>即時から数十秒</a:t>
                      </a:r>
                    </a:p>
                  </a:txBody>
                  <a:tcPr/>
                </a:tc>
                <a:tc>
                  <a:txBody>
                    <a:bodyPr/>
                    <a:lstStyle/>
                    <a:p>
                      <a:r>
                        <a:rPr kumimoji="1" lang="ja-JP" altLang="en-US"/>
                        <a:t>数分から数十分ほどかかる</a:t>
                      </a:r>
                    </a:p>
                  </a:txBody>
                  <a:tcPr/>
                </a:tc>
                <a:extLst>
                  <a:ext uri="{0D108BD9-81ED-4DB2-BD59-A6C34878D82A}">
                    <a16:rowId xmlns:a16="http://schemas.microsoft.com/office/drawing/2014/main" val="2482505118"/>
                  </a:ext>
                </a:extLst>
              </a:tr>
              <a:tr h="441788">
                <a:tc>
                  <a:txBody>
                    <a:bodyPr/>
                    <a:lstStyle/>
                    <a:p>
                      <a:r>
                        <a:rPr kumimoji="1" lang="ja-JP" altLang="en-US"/>
                        <a:t>対応範囲</a:t>
                      </a:r>
                    </a:p>
                  </a:txBody>
                  <a:tcPr/>
                </a:tc>
                <a:tc>
                  <a:txBody>
                    <a:bodyPr/>
                    <a:lstStyle/>
                    <a:p>
                      <a:r>
                        <a:rPr kumimoji="1" lang="ja-JP" altLang="en-US"/>
                        <a:t>一般的な質問</a:t>
                      </a:r>
                    </a:p>
                  </a:txBody>
                  <a:tcPr/>
                </a:tc>
                <a:tc>
                  <a:txBody>
                    <a:bodyPr/>
                    <a:lstStyle/>
                    <a:p>
                      <a:r>
                        <a:rPr kumimoji="1" lang="ja-JP" altLang="en-US"/>
                        <a:t>専門的・複雑なリサーチも可能</a:t>
                      </a:r>
                    </a:p>
                  </a:txBody>
                  <a:tcPr/>
                </a:tc>
                <a:extLst>
                  <a:ext uri="{0D108BD9-81ED-4DB2-BD59-A6C34878D82A}">
                    <a16:rowId xmlns:a16="http://schemas.microsoft.com/office/drawing/2014/main" val="1436656058"/>
                  </a:ext>
                </a:extLst>
              </a:tr>
              <a:tr h="441788">
                <a:tc>
                  <a:txBody>
                    <a:bodyPr/>
                    <a:lstStyle/>
                    <a:p>
                      <a:r>
                        <a:rPr kumimoji="1" lang="ja-JP" altLang="en-US"/>
                        <a:t>出力内容</a:t>
                      </a:r>
                      <a:endParaRPr kumimoji="1" lang="en-US" altLang="ja-JP" dirty="0"/>
                    </a:p>
                  </a:txBody>
                  <a:tcPr/>
                </a:tc>
                <a:tc>
                  <a:txBody>
                    <a:bodyPr/>
                    <a:lstStyle/>
                    <a:p>
                      <a:r>
                        <a:rPr kumimoji="1" lang="ja-JP" altLang="en-US"/>
                        <a:t>短文・リンク中心</a:t>
                      </a:r>
                    </a:p>
                  </a:txBody>
                  <a:tcPr/>
                </a:tc>
                <a:tc>
                  <a:txBody>
                    <a:bodyPr/>
                    <a:lstStyle/>
                    <a:p>
                      <a:r>
                        <a:rPr kumimoji="1" lang="ja-JP" altLang="en-US"/>
                        <a:t>包括的なリポート、図表や引用付き</a:t>
                      </a:r>
                    </a:p>
                  </a:txBody>
                  <a:tcPr/>
                </a:tc>
                <a:extLst>
                  <a:ext uri="{0D108BD9-81ED-4DB2-BD59-A6C34878D82A}">
                    <a16:rowId xmlns:a16="http://schemas.microsoft.com/office/drawing/2014/main" val="959479072"/>
                  </a:ext>
                </a:extLst>
              </a:tr>
            </a:tbl>
          </a:graphicData>
        </a:graphic>
      </p:graphicFrame>
    </p:spTree>
    <p:extLst>
      <p:ext uri="{BB962C8B-B14F-4D97-AF65-F5344CB8AC3E}">
        <p14:creationId xmlns:p14="http://schemas.microsoft.com/office/powerpoint/2010/main" val="425369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60181F-B7A9-C5DC-54F0-E80ACD07E281}"/>
              </a:ext>
            </a:extLst>
          </p:cNvPr>
          <p:cNvSpPr>
            <a:spLocks noGrp="1"/>
          </p:cNvSpPr>
          <p:nvPr>
            <p:ph type="title"/>
          </p:nvPr>
        </p:nvSpPr>
        <p:spPr/>
        <p:txBody>
          <a:bodyPr/>
          <a:lstStyle/>
          <a:p>
            <a:r>
              <a:rPr kumimoji="1" lang="en-US" altLang="ja-JP" dirty="0"/>
              <a:t>MCP </a:t>
            </a:r>
            <a:r>
              <a:rPr lang="ja-JP" altLang="en-US"/>
              <a:t>機能の深掘り</a:t>
            </a:r>
            <a:endParaRPr kumimoji="1" lang="ja-JP" altLang="en-US"/>
          </a:p>
        </p:txBody>
      </p:sp>
      <p:sp>
        <p:nvSpPr>
          <p:cNvPr id="3" name="コンテンツ プレースホルダー 2">
            <a:extLst>
              <a:ext uri="{FF2B5EF4-FFF2-40B4-BE49-F238E27FC236}">
                <a16:creationId xmlns:a16="http://schemas.microsoft.com/office/drawing/2014/main" id="{507B9E2A-75E7-CDAA-55A3-3A334246D725}"/>
              </a:ext>
            </a:extLst>
          </p:cNvPr>
          <p:cNvSpPr>
            <a:spLocks noGrp="1"/>
          </p:cNvSpPr>
          <p:nvPr>
            <p:ph idx="1"/>
          </p:nvPr>
        </p:nvSpPr>
        <p:spPr/>
        <p:txBody>
          <a:bodyPr>
            <a:normAutofit/>
          </a:bodyPr>
          <a:lstStyle/>
          <a:p>
            <a:r>
              <a:rPr lang="en-US" altLang="ja-JP" dirty="0"/>
              <a:t>MCP</a:t>
            </a:r>
            <a:r>
              <a:rPr lang="ja-JP" altLang="en-US"/>
              <a:t>には以下の機能がある</a:t>
            </a:r>
            <a:endParaRPr kumimoji="1" lang="en-US" altLang="ja-JP" dirty="0"/>
          </a:p>
          <a:p>
            <a:pPr lvl="1"/>
            <a:r>
              <a:rPr lang="ja-JP" altLang="en-US"/>
              <a:t>ツール　プロトコルを介して</a:t>
            </a:r>
            <a:r>
              <a:rPr lang="en" altLang="ja-JP" dirty="0"/>
              <a:t>LLM</a:t>
            </a:r>
            <a:r>
              <a:rPr lang="ja-JP" altLang="en-US"/>
              <a:t>に公開される</a:t>
            </a:r>
            <a:r>
              <a:rPr lang="en" altLang="ja-JP" dirty="0"/>
              <a:t>Python</a:t>
            </a:r>
            <a:r>
              <a:rPr lang="ja-JP" altLang="en-US"/>
              <a:t>関数</a:t>
            </a:r>
            <a:endParaRPr lang="en-US" altLang="ja-JP" dirty="0"/>
          </a:p>
          <a:p>
            <a:pPr lvl="1"/>
            <a:r>
              <a:rPr kumimoji="1" lang="ja-JP" altLang="en-US"/>
              <a:t>リソース　</a:t>
            </a:r>
            <a:r>
              <a:rPr lang="en" altLang="ja-JP" dirty="0"/>
              <a:t>MCP</a:t>
            </a:r>
            <a:r>
              <a:rPr lang="ja-JP" altLang="en-US"/>
              <a:t>クライアントが読み取れるデータまたはファイルでリソースは</a:t>
            </a:r>
            <a:r>
              <a:rPr lang="en" altLang="ja-JP" dirty="0"/>
              <a:t>LLM</a:t>
            </a:r>
            <a:r>
              <a:rPr lang="ja-JP" altLang="en-US"/>
              <a:t>の文脈にコンテキストデータを提供するためのものです</a:t>
            </a:r>
            <a:endParaRPr kumimoji="1" lang="en-US" altLang="ja-JP" dirty="0"/>
          </a:p>
          <a:p>
            <a:pPr lvl="1"/>
            <a:r>
              <a:rPr lang="ja-JP" altLang="en-US"/>
              <a:t>プロンプト　その</a:t>
            </a:r>
            <a:r>
              <a:rPr lang="en" altLang="ja-JP" dirty="0"/>
              <a:t>MCP</a:t>
            </a:r>
            <a:r>
              <a:rPr lang="ja-JP" altLang="en-US"/>
              <a:t>サーバーを使うための例示や指針</a:t>
            </a:r>
            <a:endParaRPr lang="en-US" altLang="ja-JP" dirty="0"/>
          </a:p>
          <a:p>
            <a:pPr lvl="1"/>
            <a:r>
              <a:rPr kumimoji="1" lang="ja-JP" altLang="en-US"/>
              <a:t>コンテキスト（</a:t>
            </a:r>
            <a:r>
              <a:rPr kumimoji="1" lang="en-US" altLang="ja-JP" dirty="0" err="1"/>
              <a:t>FastMCP</a:t>
            </a:r>
            <a:r>
              <a:rPr kumimoji="1" lang="ja-JP" altLang="en-US"/>
              <a:t>固有みたい）</a:t>
            </a:r>
            <a:endParaRPr kumimoji="1" lang="en-US" altLang="ja-JP" dirty="0"/>
          </a:p>
          <a:p>
            <a:pPr lvl="2"/>
            <a:r>
              <a:rPr lang="ja-JP" altLang="en-US"/>
              <a:t>ログ記録、進行状況レポート、リソースアクセス、</a:t>
            </a:r>
            <a:r>
              <a:rPr lang="en" altLang="ja-JP" dirty="0"/>
              <a:t>LLM</a:t>
            </a:r>
            <a:r>
              <a:rPr lang="ja-JP" altLang="en-US"/>
              <a:t>サンプリング、リクエスト情報、サーバアクセス</a:t>
            </a:r>
            <a:endParaRPr lang="en-US" altLang="ja-JP" dirty="0"/>
          </a:p>
          <a:p>
            <a:pPr lvl="2"/>
            <a:endParaRPr kumimoji="1" lang="ja-JP" altLang="en-US"/>
          </a:p>
        </p:txBody>
      </p:sp>
    </p:spTree>
    <p:extLst>
      <p:ext uri="{BB962C8B-B14F-4D97-AF65-F5344CB8AC3E}">
        <p14:creationId xmlns:p14="http://schemas.microsoft.com/office/powerpoint/2010/main" val="284976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382F89-5042-5676-FDE2-19447FEF2E86}"/>
              </a:ext>
            </a:extLst>
          </p:cNvPr>
          <p:cNvSpPr>
            <a:spLocks noGrp="1"/>
          </p:cNvSpPr>
          <p:nvPr>
            <p:ph type="title"/>
          </p:nvPr>
        </p:nvSpPr>
        <p:spPr/>
        <p:txBody>
          <a:bodyPr/>
          <a:lstStyle/>
          <a:p>
            <a:r>
              <a:rPr lang="en-US" altLang="ja-JP" dirty="0"/>
              <a:t>MCP </a:t>
            </a:r>
            <a:r>
              <a:rPr lang="ja-JP" altLang="en-US"/>
              <a:t>機能の深掘り２</a:t>
            </a:r>
            <a:endParaRPr kumimoji="1" lang="ja-JP" altLang="en-US"/>
          </a:p>
        </p:txBody>
      </p:sp>
      <p:sp>
        <p:nvSpPr>
          <p:cNvPr id="3" name="コンテンツ プレースホルダー 2">
            <a:extLst>
              <a:ext uri="{FF2B5EF4-FFF2-40B4-BE49-F238E27FC236}">
                <a16:creationId xmlns:a16="http://schemas.microsoft.com/office/drawing/2014/main" id="{D5E79456-C41A-84A7-CDB1-EB2712D1E872}"/>
              </a:ext>
            </a:extLst>
          </p:cNvPr>
          <p:cNvSpPr>
            <a:spLocks noGrp="1"/>
          </p:cNvSpPr>
          <p:nvPr>
            <p:ph idx="1"/>
          </p:nvPr>
        </p:nvSpPr>
        <p:spPr/>
        <p:txBody>
          <a:bodyPr/>
          <a:lstStyle/>
          <a:p>
            <a:r>
              <a:rPr kumimoji="1" lang="en-US" altLang="ja-JP" dirty="0"/>
              <a:t>MCP</a:t>
            </a:r>
            <a:r>
              <a:rPr kumimoji="1" lang="ja-JP" altLang="en-US"/>
              <a:t>サーバにも種類があります</a:t>
            </a:r>
            <a:endParaRPr kumimoji="1" lang="en-US" altLang="ja-JP" dirty="0"/>
          </a:p>
          <a:p>
            <a:r>
              <a:rPr kumimoji="1" lang="en-US" altLang="ja-JP" dirty="0"/>
              <a:t>MCP</a:t>
            </a:r>
            <a:r>
              <a:rPr kumimoji="1" lang="ja-JP" altLang="en-US"/>
              <a:t>実装ライブラリにも種類があります</a:t>
            </a:r>
            <a:endParaRPr kumimoji="1" lang="en-US" altLang="ja-JP" dirty="0"/>
          </a:p>
          <a:p>
            <a:r>
              <a:rPr lang="en-US" altLang="ja-JP" dirty="0"/>
              <a:t>MCP</a:t>
            </a:r>
            <a:r>
              <a:rPr lang="ja-JP" altLang="en-US"/>
              <a:t>の新機能の紹介</a:t>
            </a:r>
            <a:endParaRPr lang="en-US" altLang="ja-JP" dirty="0"/>
          </a:p>
          <a:p>
            <a:r>
              <a:rPr kumimoji="1" lang="en-US" altLang="ja-JP" dirty="0"/>
              <a:t>MCP</a:t>
            </a:r>
            <a:r>
              <a:rPr kumimoji="1" lang="ja-JP" altLang="en-US"/>
              <a:t>の認証</a:t>
            </a:r>
          </a:p>
        </p:txBody>
      </p:sp>
    </p:spTree>
    <p:extLst>
      <p:ext uri="{BB962C8B-B14F-4D97-AF65-F5344CB8AC3E}">
        <p14:creationId xmlns:p14="http://schemas.microsoft.com/office/powerpoint/2010/main" val="386699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EF35D-ABF6-413E-DD4C-47102D6459AF}"/>
              </a:ext>
            </a:extLst>
          </p:cNvPr>
          <p:cNvSpPr>
            <a:spLocks noGrp="1"/>
          </p:cNvSpPr>
          <p:nvPr>
            <p:ph type="title"/>
          </p:nvPr>
        </p:nvSpPr>
        <p:spPr/>
        <p:txBody>
          <a:bodyPr/>
          <a:lstStyle/>
          <a:p>
            <a:r>
              <a:rPr kumimoji="1" lang="en-US" altLang="ja-JP" dirty="0"/>
              <a:t>MCP</a:t>
            </a:r>
            <a:r>
              <a:rPr lang="ja-JP" altLang="en-US"/>
              <a:t>サーバとは</a:t>
            </a:r>
            <a:endParaRPr kumimoji="1" lang="ja-JP" altLang="en-US"/>
          </a:p>
        </p:txBody>
      </p:sp>
      <p:sp>
        <p:nvSpPr>
          <p:cNvPr id="3" name="コンテンツ プレースホルダー 2">
            <a:extLst>
              <a:ext uri="{FF2B5EF4-FFF2-40B4-BE49-F238E27FC236}">
                <a16:creationId xmlns:a16="http://schemas.microsoft.com/office/drawing/2014/main" id="{05CAFD5F-2F8F-35AC-9192-C92A1AC301A1}"/>
              </a:ext>
            </a:extLst>
          </p:cNvPr>
          <p:cNvSpPr>
            <a:spLocks noGrp="1"/>
          </p:cNvSpPr>
          <p:nvPr>
            <p:ph idx="1"/>
          </p:nvPr>
        </p:nvSpPr>
        <p:spPr/>
        <p:txBody>
          <a:bodyPr>
            <a:normAutofit/>
          </a:bodyPr>
          <a:lstStyle/>
          <a:p>
            <a:r>
              <a:rPr lang="en-US" altLang="ja-JP" dirty="0"/>
              <a:t>MCP</a:t>
            </a:r>
            <a:r>
              <a:rPr lang="ja-JP" altLang="en-US"/>
              <a:t>サーバは２種類ある</a:t>
            </a:r>
            <a:endParaRPr lang="en-US" altLang="ja-JP" dirty="0"/>
          </a:p>
          <a:p>
            <a:pPr lvl="1"/>
            <a:r>
              <a:rPr lang="ja-JP" altLang="en-US"/>
              <a:t>ローカルで動かすプロセス</a:t>
            </a:r>
            <a:endParaRPr lang="en-US" altLang="ja-JP" dirty="0"/>
          </a:p>
          <a:p>
            <a:pPr lvl="2"/>
            <a:r>
              <a:rPr lang="ja-JP" altLang="en-US"/>
              <a:t>エージェントとの接続は同じローカルにあるので接続のセキュリティを意識しなくて良い</a:t>
            </a:r>
            <a:endParaRPr lang="en-US" altLang="ja-JP" dirty="0"/>
          </a:p>
          <a:p>
            <a:pPr lvl="2"/>
            <a:r>
              <a:rPr lang="ja-JP" altLang="en-US"/>
              <a:t>不特定多数に提供できない</a:t>
            </a:r>
            <a:endParaRPr lang="en-US" altLang="ja-JP" dirty="0"/>
          </a:p>
          <a:p>
            <a:pPr lvl="1"/>
            <a:r>
              <a:rPr lang="ja-JP" altLang="en-US"/>
              <a:t>外部にある</a:t>
            </a:r>
            <a:r>
              <a:rPr lang="en-US" altLang="ja-JP" dirty="0"/>
              <a:t>API</a:t>
            </a:r>
            <a:r>
              <a:rPr lang="ja-JP" altLang="en-US"/>
              <a:t>サーバ</a:t>
            </a:r>
            <a:endParaRPr lang="en-US" altLang="ja-JP" dirty="0"/>
          </a:p>
          <a:p>
            <a:pPr lvl="2"/>
            <a:r>
              <a:rPr kumimoji="1" lang="ja-JP" altLang="en-US"/>
              <a:t>エージェントとの接続を外部のネットワークを介して行うのでセキュリティ意識する必要がある</a:t>
            </a:r>
            <a:endParaRPr kumimoji="1" lang="en-US" altLang="ja-JP" dirty="0"/>
          </a:p>
          <a:p>
            <a:pPr lvl="2"/>
            <a:r>
              <a:rPr lang="ja-JP" altLang="en-US"/>
              <a:t>不特定多数に提供できる</a:t>
            </a:r>
            <a:endParaRPr kumimoji="1" lang="ja-JP" altLang="en-US"/>
          </a:p>
        </p:txBody>
      </p:sp>
    </p:spTree>
    <p:extLst>
      <p:ext uri="{BB962C8B-B14F-4D97-AF65-F5344CB8AC3E}">
        <p14:creationId xmlns:p14="http://schemas.microsoft.com/office/powerpoint/2010/main" val="893793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486637-5C19-8D20-9B8E-DE35385C673B}"/>
              </a:ext>
            </a:extLst>
          </p:cNvPr>
          <p:cNvSpPr>
            <a:spLocks noGrp="1"/>
          </p:cNvSpPr>
          <p:nvPr>
            <p:ph type="title"/>
          </p:nvPr>
        </p:nvSpPr>
        <p:spPr/>
        <p:txBody>
          <a:bodyPr/>
          <a:lstStyle/>
          <a:p>
            <a:r>
              <a:rPr kumimoji="1" lang="en-US" altLang="ja-JP" dirty="0"/>
              <a:t>Python</a:t>
            </a:r>
            <a:r>
              <a:rPr kumimoji="1" lang="ja-JP" altLang="en-US"/>
              <a:t>の</a:t>
            </a:r>
            <a:r>
              <a:rPr kumimoji="1" lang="en-US" altLang="ja-JP" dirty="0"/>
              <a:t>MCP</a:t>
            </a:r>
            <a:r>
              <a:rPr kumimoji="1" lang="ja-JP" altLang="en-US"/>
              <a:t>ライブラリ</a:t>
            </a:r>
          </a:p>
        </p:txBody>
      </p:sp>
      <p:sp>
        <p:nvSpPr>
          <p:cNvPr id="3" name="コンテンツ プレースホルダー 2">
            <a:extLst>
              <a:ext uri="{FF2B5EF4-FFF2-40B4-BE49-F238E27FC236}">
                <a16:creationId xmlns:a16="http://schemas.microsoft.com/office/drawing/2014/main" id="{6747233B-F2AF-99EB-9FA6-5B7FCFF1A2DD}"/>
              </a:ext>
            </a:extLst>
          </p:cNvPr>
          <p:cNvSpPr>
            <a:spLocks noGrp="1"/>
          </p:cNvSpPr>
          <p:nvPr>
            <p:ph idx="1"/>
          </p:nvPr>
        </p:nvSpPr>
        <p:spPr>
          <a:xfrm>
            <a:off x="1371600" y="1535723"/>
            <a:ext cx="9601200" cy="5193323"/>
          </a:xfrm>
        </p:spPr>
        <p:txBody>
          <a:bodyPr>
            <a:normAutofit fontScale="85000" lnSpcReduction="20000"/>
          </a:bodyPr>
          <a:lstStyle/>
          <a:p>
            <a:r>
              <a:rPr lang="en" altLang="ja-JP" b="1" dirty="0" err="1"/>
              <a:t>FastMCP</a:t>
            </a:r>
            <a:endParaRPr lang="en" altLang="ja-JP" b="1" dirty="0"/>
          </a:p>
          <a:p>
            <a:pPr lvl="1"/>
            <a:r>
              <a:rPr lang="ja-JP" altLang="en-US" b="1"/>
              <a:t>特徴</a:t>
            </a:r>
            <a:r>
              <a:rPr lang="en-US" altLang="ja-JP" dirty="0"/>
              <a:t>:</a:t>
            </a:r>
          </a:p>
          <a:p>
            <a:pPr lvl="2"/>
            <a:r>
              <a:rPr lang="en" altLang="ja-JP" dirty="0" err="1"/>
              <a:t>FastMCP</a:t>
            </a:r>
            <a:r>
              <a:rPr lang="en" altLang="ja-JP" dirty="0"/>
              <a:t> </a:t>
            </a:r>
            <a:r>
              <a:rPr lang="ja-JP" altLang="en-US"/>
              <a:t>は </a:t>
            </a:r>
            <a:r>
              <a:rPr lang="en" altLang="ja-JP" dirty="0"/>
              <a:t>MCP </a:t>
            </a:r>
            <a:r>
              <a:rPr lang="ja-JP" altLang="en-US"/>
              <a:t>サーバーとクライアントを一から構築するために特化した包括的なフレームワークです。</a:t>
            </a:r>
            <a:endParaRPr lang="en-US" altLang="ja-JP" dirty="0"/>
          </a:p>
          <a:p>
            <a:pPr lvl="2"/>
            <a:r>
              <a:rPr lang="en" altLang="ja-JP" dirty="0"/>
              <a:t>MCP </a:t>
            </a:r>
            <a:r>
              <a:rPr lang="ja-JP" altLang="en-US"/>
              <a:t>ツールの定義、セッション管理、</a:t>
            </a:r>
            <a:r>
              <a:rPr lang="en" altLang="ja-JP" dirty="0"/>
              <a:t>SSE </a:t>
            </a:r>
            <a:r>
              <a:rPr lang="ja-JP" altLang="en-US"/>
              <a:t>などのストリーミング用トランスポートの処理、さまざまな </a:t>
            </a:r>
            <a:r>
              <a:rPr lang="en" altLang="ja-JP" dirty="0"/>
              <a:t>AI </a:t>
            </a:r>
            <a:r>
              <a:rPr lang="ja-JP" altLang="en-US"/>
              <a:t>プラットフォームとの統合を行える高レベルで </a:t>
            </a:r>
            <a:r>
              <a:rPr lang="en" altLang="ja-JP" dirty="0"/>
              <a:t>Pythonic </a:t>
            </a:r>
            <a:r>
              <a:rPr lang="ja-JP" altLang="en-US"/>
              <a:t>な </a:t>
            </a:r>
            <a:r>
              <a:rPr lang="en" altLang="ja-JP" dirty="0"/>
              <a:t>API </a:t>
            </a:r>
            <a:r>
              <a:rPr lang="ja-JP" altLang="en-US"/>
              <a:t>を提供。</a:t>
            </a:r>
          </a:p>
          <a:p>
            <a:pPr lvl="2"/>
            <a:r>
              <a:rPr lang="en" altLang="ja-JP" dirty="0" err="1"/>
              <a:t>FastMCP</a:t>
            </a:r>
            <a:r>
              <a:rPr lang="en" altLang="ja-JP" dirty="0"/>
              <a:t> 2.0 </a:t>
            </a:r>
            <a:r>
              <a:rPr lang="ja-JP" altLang="en-US"/>
              <a:t>では、クライアントライブラリ、認証システム、デプロイツールなどを含む完全なエコシステムを提供。</a:t>
            </a:r>
          </a:p>
          <a:p>
            <a:pPr lvl="1"/>
            <a:r>
              <a:rPr lang="ja-JP" altLang="en-US" b="1"/>
              <a:t>ユースケース</a:t>
            </a:r>
            <a:r>
              <a:rPr lang="en-US" altLang="ja-JP" dirty="0"/>
              <a:t>:</a:t>
            </a:r>
          </a:p>
          <a:p>
            <a:pPr lvl="2"/>
            <a:r>
              <a:rPr lang="ja-JP" altLang="en-US"/>
              <a:t>新しい </a:t>
            </a:r>
            <a:r>
              <a:rPr lang="en" altLang="ja-JP" dirty="0"/>
              <a:t>MCP </a:t>
            </a:r>
            <a:r>
              <a:rPr lang="ja-JP" altLang="en-US"/>
              <a:t>サーバープロジェクトを始める開発者に理想的で、</a:t>
            </a:r>
            <a:r>
              <a:rPr lang="en" altLang="ja-JP" dirty="0"/>
              <a:t>MCP </a:t>
            </a:r>
            <a:r>
              <a:rPr lang="ja-JP" altLang="en-US"/>
              <a:t>実装のあらゆる側面をカバーする専用の豊富な機能を持つフレームワークを求める場合に適している。</a:t>
            </a:r>
            <a:endParaRPr lang="en-US" altLang="ja-JP" dirty="0"/>
          </a:p>
          <a:p>
            <a:r>
              <a:rPr lang="en" altLang="ja-JP" b="1" dirty="0" err="1"/>
              <a:t>FastAPI</a:t>
            </a:r>
            <a:r>
              <a:rPr lang="en" altLang="ja-JP" b="1" dirty="0"/>
              <a:t>-MCP</a:t>
            </a:r>
            <a:endParaRPr lang="ja-JP" altLang="en-US"/>
          </a:p>
          <a:p>
            <a:pPr lvl="1"/>
            <a:r>
              <a:rPr lang="ja-JP" altLang="en-US" b="1"/>
              <a:t>特徴</a:t>
            </a:r>
            <a:r>
              <a:rPr lang="en-US" altLang="ja-JP" dirty="0"/>
              <a:t>:</a:t>
            </a:r>
          </a:p>
          <a:p>
            <a:pPr lvl="2"/>
            <a:r>
              <a:rPr lang="en" altLang="ja-JP" dirty="0" err="1"/>
              <a:t>FastAPI</a:t>
            </a:r>
            <a:r>
              <a:rPr lang="en" altLang="ja-JP" dirty="0"/>
              <a:t>-MCP </a:t>
            </a:r>
            <a:r>
              <a:rPr lang="ja-JP" altLang="en-US"/>
              <a:t>は、既存の </a:t>
            </a:r>
            <a:r>
              <a:rPr lang="en" altLang="ja-JP" dirty="0" err="1"/>
              <a:t>FastAPI</a:t>
            </a:r>
            <a:r>
              <a:rPr lang="en" altLang="ja-JP" dirty="0"/>
              <a:t> </a:t>
            </a:r>
            <a:r>
              <a:rPr lang="ja-JP" altLang="en-US"/>
              <a:t>アプリケーションに </a:t>
            </a:r>
            <a:r>
              <a:rPr lang="en" altLang="ja-JP" dirty="0"/>
              <a:t>MCP </a:t>
            </a:r>
            <a:r>
              <a:rPr lang="ja-JP" altLang="en-US"/>
              <a:t>サーバー機能を統合する。開発者は最小限の設定で </a:t>
            </a:r>
            <a:r>
              <a:rPr lang="en" altLang="ja-JP" dirty="0" err="1"/>
              <a:t>FastAPI</a:t>
            </a:r>
            <a:r>
              <a:rPr lang="en" altLang="ja-JP" dirty="0"/>
              <a:t> </a:t>
            </a:r>
            <a:r>
              <a:rPr lang="ja-JP" altLang="en-US"/>
              <a:t>のエンドポイントを </a:t>
            </a:r>
            <a:r>
              <a:rPr lang="en" altLang="ja-JP" dirty="0"/>
              <a:t>MCP </a:t>
            </a:r>
            <a:r>
              <a:rPr lang="ja-JP" altLang="en-US"/>
              <a:t>ツールとして公開。</a:t>
            </a:r>
            <a:endParaRPr lang="en-US" altLang="ja-JP" dirty="0"/>
          </a:p>
          <a:p>
            <a:pPr lvl="2"/>
            <a:r>
              <a:rPr lang="en" altLang="ja-JP" dirty="0" err="1"/>
              <a:t>FastAPI</a:t>
            </a:r>
            <a:r>
              <a:rPr lang="en" altLang="ja-JP" dirty="0"/>
              <a:t> </a:t>
            </a:r>
            <a:r>
              <a:rPr lang="ja-JP" altLang="en-US"/>
              <a:t>の </a:t>
            </a:r>
            <a:r>
              <a:rPr lang="en" altLang="ja-JP" dirty="0"/>
              <a:t>Depends() </a:t>
            </a:r>
            <a:r>
              <a:rPr lang="ja-JP" altLang="en-US"/>
              <a:t>などの機能を利用して認証や認可を実現。</a:t>
            </a:r>
            <a:endParaRPr lang="en-US" altLang="ja-JP" dirty="0"/>
          </a:p>
          <a:p>
            <a:pPr lvl="2"/>
            <a:r>
              <a:rPr lang="en" altLang="ja-JP" dirty="0" err="1"/>
              <a:t>FastAPI</a:t>
            </a:r>
            <a:r>
              <a:rPr lang="en" altLang="ja-JP" dirty="0"/>
              <a:t> </a:t>
            </a:r>
            <a:r>
              <a:rPr lang="ja-JP" altLang="en-US"/>
              <a:t>のルート定義から </a:t>
            </a:r>
            <a:r>
              <a:rPr lang="en" altLang="ja-JP" dirty="0"/>
              <a:t>MCP </a:t>
            </a:r>
            <a:r>
              <a:rPr lang="ja-JP" altLang="en-US"/>
              <a:t>スキーマを自動生成可能。</a:t>
            </a:r>
          </a:p>
          <a:p>
            <a:pPr lvl="1"/>
            <a:r>
              <a:rPr lang="ja-JP" altLang="en-US" b="1"/>
              <a:t>ユースケース</a:t>
            </a:r>
            <a:r>
              <a:rPr lang="en-US" altLang="ja-JP" dirty="0"/>
              <a:t>:</a:t>
            </a:r>
          </a:p>
          <a:p>
            <a:pPr lvl="2"/>
            <a:r>
              <a:rPr lang="ja-JP" altLang="en-US"/>
              <a:t>すでに </a:t>
            </a:r>
            <a:r>
              <a:rPr lang="en" altLang="ja-JP" dirty="0" err="1"/>
              <a:t>FastAPI</a:t>
            </a:r>
            <a:r>
              <a:rPr lang="en" altLang="ja-JP" dirty="0"/>
              <a:t> </a:t>
            </a:r>
            <a:r>
              <a:rPr lang="ja-JP" altLang="en-US"/>
              <a:t>アプリケーションを持っており、そのエンドポイントを </a:t>
            </a:r>
            <a:r>
              <a:rPr lang="en" altLang="ja-JP" dirty="0"/>
              <a:t>MCP </a:t>
            </a:r>
            <a:r>
              <a:rPr lang="ja-JP" altLang="en-US"/>
              <a:t>ツールとして </a:t>
            </a:r>
            <a:r>
              <a:rPr lang="en" altLang="ja-JP" dirty="0"/>
              <a:t>AI </a:t>
            </a:r>
            <a:r>
              <a:rPr lang="ja-JP" altLang="en-US"/>
              <a:t>エージェントに公開したい開発者に最適。</a:t>
            </a:r>
            <a:endParaRPr lang="en-US" altLang="ja-JP" dirty="0"/>
          </a:p>
        </p:txBody>
      </p:sp>
    </p:spTree>
    <p:extLst>
      <p:ext uri="{BB962C8B-B14F-4D97-AF65-F5344CB8AC3E}">
        <p14:creationId xmlns:p14="http://schemas.microsoft.com/office/powerpoint/2010/main" val="425798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27D2B9-D15B-2DBF-8C1F-575A3F6B2D80}"/>
              </a:ext>
            </a:extLst>
          </p:cNvPr>
          <p:cNvSpPr>
            <a:spLocks noGrp="1"/>
          </p:cNvSpPr>
          <p:nvPr>
            <p:ph type="title"/>
          </p:nvPr>
        </p:nvSpPr>
        <p:spPr/>
        <p:txBody>
          <a:bodyPr/>
          <a:lstStyle/>
          <a:p>
            <a:r>
              <a:rPr kumimoji="1" lang="en-US" altLang="ja-JP" dirty="0"/>
              <a:t>Fast MCP</a:t>
            </a:r>
            <a:r>
              <a:rPr kumimoji="1" lang="ja-JP" altLang="en-US"/>
              <a:t>の新規追加紹介</a:t>
            </a:r>
          </a:p>
        </p:txBody>
      </p:sp>
      <p:sp>
        <p:nvSpPr>
          <p:cNvPr id="3" name="コンテンツ プレースホルダー 2">
            <a:extLst>
              <a:ext uri="{FF2B5EF4-FFF2-40B4-BE49-F238E27FC236}">
                <a16:creationId xmlns:a16="http://schemas.microsoft.com/office/drawing/2014/main" id="{E43C96F6-9153-FB9D-5C1F-6A5EACE2866B}"/>
              </a:ext>
            </a:extLst>
          </p:cNvPr>
          <p:cNvSpPr>
            <a:spLocks noGrp="1"/>
          </p:cNvSpPr>
          <p:nvPr>
            <p:ph idx="1"/>
          </p:nvPr>
        </p:nvSpPr>
        <p:spPr/>
        <p:txBody>
          <a:bodyPr>
            <a:normAutofit lnSpcReduction="10000"/>
          </a:bodyPr>
          <a:lstStyle/>
          <a:p>
            <a:r>
              <a:rPr lang="en" altLang="ja-JP" b="1" dirty="0"/>
              <a:t>Elicitation</a:t>
            </a:r>
          </a:p>
          <a:p>
            <a:pPr lvl="1"/>
            <a:r>
              <a:rPr lang="ja-JP" altLang="en-US" i="0"/>
              <a:t>サーバーがユーザーとのインタラクション中にクライアントを通じてユーザーから追加情報を要求するための方法</a:t>
            </a:r>
            <a:endParaRPr lang="en-US" altLang="ja-JP" i="0" dirty="0"/>
          </a:p>
          <a:p>
            <a:pPr lvl="1"/>
            <a:r>
              <a:rPr lang="ja-JP" altLang="en-US" i="0"/>
              <a:t>サーバーはクライアント経由でユーザーにメッセージと入力スキーマを提示し、ユーザーの入力に応じて「</a:t>
            </a:r>
            <a:r>
              <a:rPr lang="en" altLang="ja-JP" i="0" dirty="0"/>
              <a:t>accept</a:t>
            </a:r>
            <a:r>
              <a:rPr lang="ja-JP" altLang="en" i="0"/>
              <a:t>」（</a:t>
            </a:r>
            <a:r>
              <a:rPr lang="ja-JP" altLang="en-US" i="0"/>
              <a:t>受け入れ）、「</a:t>
            </a:r>
            <a:r>
              <a:rPr lang="en" altLang="ja-JP" i="0" dirty="0"/>
              <a:t>decline</a:t>
            </a:r>
            <a:r>
              <a:rPr lang="ja-JP" altLang="en" i="0"/>
              <a:t>」（</a:t>
            </a:r>
            <a:r>
              <a:rPr lang="ja-JP" altLang="en-US" i="0"/>
              <a:t>拒否）、「</a:t>
            </a:r>
            <a:r>
              <a:rPr lang="en" altLang="ja-JP" i="0" dirty="0"/>
              <a:t>cancel</a:t>
            </a:r>
            <a:r>
              <a:rPr lang="ja-JP" altLang="en" i="0"/>
              <a:t>」（</a:t>
            </a:r>
            <a:r>
              <a:rPr lang="ja-JP" altLang="en-US" i="0"/>
              <a:t>キャンセル）というアクションと、任意で構造化された回答内容を受け取ることができる</a:t>
            </a:r>
            <a:endParaRPr lang="en-US" altLang="ja-JP" i="0" dirty="0"/>
          </a:p>
          <a:p>
            <a:pPr marL="530352" lvl="1" indent="0">
              <a:buNone/>
            </a:pPr>
            <a:r>
              <a:rPr lang="en-US" altLang="ja-JP" i="0" dirty="0"/>
              <a:t>DEMO</a:t>
            </a:r>
            <a:r>
              <a:rPr lang="ja-JP" altLang="en-US" i="0"/>
              <a:t>あります</a:t>
            </a:r>
            <a:endParaRPr lang="en-US" altLang="ja-JP" i="0" dirty="0"/>
          </a:p>
          <a:p>
            <a:r>
              <a:rPr lang="en-US" altLang="ja-JP" i="0" dirty="0"/>
              <a:t>Middleware</a:t>
            </a:r>
          </a:p>
          <a:p>
            <a:pPr lvl="1"/>
            <a:r>
              <a:rPr lang="ja-JP" altLang="en-US" i="0"/>
              <a:t>クライアントとサーバー間のメッセージを監視して処理を変更する仕組み</a:t>
            </a:r>
            <a:endParaRPr lang="en-US" altLang="ja-JP" i="0" dirty="0"/>
          </a:p>
          <a:p>
            <a:pPr lvl="1"/>
            <a:r>
              <a:rPr lang="ja-JP" altLang="en-US" i="0"/>
              <a:t>ユースケースは、権限チェック、ログ監視、キャッシュ、リクエスト制限</a:t>
            </a:r>
            <a:endParaRPr lang="en-US" altLang="ja-JP" i="0" dirty="0"/>
          </a:p>
          <a:p>
            <a:pPr lvl="1"/>
            <a:endParaRPr lang="en-US" altLang="ja-JP" i="0" dirty="0"/>
          </a:p>
          <a:p>
            <a:endParaRPr kumimoji="1" lang="ja-JP" altLang="en-US"/>
          </a:p>
        </p:txBody>
      </p:sp>
    </p:spTree>
    <p:extLst>
      <p:ext uri="{BB962C8B-B14F-4D97-AF65-F5344CB8AC3E}">
        <p14:creationId xmlns:p14="http://schemas.microsoft.com/office/powerpoint/2010/main" val="2424097354"/>
      </p:ext>
    </p:extLst>
  </p:cSld>
  <p:clrMapOvr>
    <a:masterClrMapping/>
  </p:clrMapOvr>
</p:sld>
</file>

<file path=ppt/theme/theme1.xml><?xml version="1.0" encoding="utf-8"?>
<a:theme xmlns:a="http://schemas.openxmlformats.org/drawingml/2006/main" name="トリミング">
  <a:themeElements>
    <a:clrScheme name="トリミン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トリミン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トリミン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{04640E5A-9792-9245-B904-552AA842B14A}tf10001072</Template>
  <TotalTime>220548</TotalTime>
  <Words>1087</Words>
  <Application>Microsoft Macintosh PowerPoint</Application>
  <PresentationFormat>ワイド画面</PresentationFormat>
  <Paragraphs>131</Paragraphs>
  <Slides>12</Slides>
  <Notes>7</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YuGothic</vt:lpstr>
      <vt:lpstr>游ゴシック</vt:lpstr>
      <vt:lpstr>Franklin Gothic Book</vt:lpstr>
      <vt:lpstr>Helvetica</vt:lpstr>
      <vt:lpstr>トリミング</vt:lpstr>
      <vt:lpstr>  </vt:lpstr>
      <vt:lpstr>目次</vt:lpstr>
      <vt:lpstr>DeepResarchとは</vt:lpstr>
      <vt:lpstr>従来のWeb検索やAI検索との違い   </vt:lpstr>
      <vt:lpstr>MCP 機能の深掘り</vt:lpstr>
      <vt:lpstr>MCP 機能の深掘り２</vt:lpstr>
      <vt:lpstr>MCPサーバとは</vt:lpstr>
      <vt:lpstr>PythonのMCPライブラリ</vt:lpstr>
      <vt:lpstr>Fast MCPの新規追加紹介</vt:lpstr>
      <vt:lpstr>MCPの認証</vt:lpstr>
      <vt:lpstr>マルチエージェント</vt:lpstr>
      <vt:lpstr>エージェントの記憶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金融AI 成功パターン</dc:title>
  <dc:creator>晃司 土田</dc:creator>
  <cp:lastModifiedBy>晃司 土田</cp:lastModifiedBy>
  <cp:revision>68</cp:revision>
  <dcterms:created xsi:type="dcterms:W3CDTF">2023-10-09T08:19:56Z</dcterms:created>
  <dcterms:modified xsi:type="dcterms:W3CDTF">2025-08-29T23:52:24Z</dcterms:modified>
</cp:coreProperties>
</file>