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26084" y="9258300"/>
            <a:ext cx="21914084" cy="944346"/>
          </a:xfrm>
          <a:custGeom>
            <a:avLst/>
            <a:gdLst/>
            <a:ahLst/>
            <a:cxnLst/>
            <a:rect r="r" b="b" t="t" l="l"/>
            <a:pathLst>
              <a:path h="944346" w="21914084">
                <a:moveTo>
                  <a:pt x="0" y="0"/>
                </a:moveTo>
                <a:lnTo>
                  <a:pt x="21914084" y="0"/>
                </a:lnTo>
                <a:lnTo>
                  <a:pt x="21914084" y="944346"/>
                </a:lnTo>
                <a:lnTo>
                  <a:pt x="0" y="94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05" t="-24935" r="0" b="-89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3938" y="3333164"/>
            <a:ext cx="14320123" cy="1348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1"/>
              </a:lnSpc>
            </a:pPr>
            <a:r>
              <a:rPr lang="en-US" sz="39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YOLO-Based Object Detection for 3D Printing</a:t>
            </a:r>
          </a:p>
          <a:p>
            <a:pPr algn="ctr">
              <a:lnSpc>
                <a:spcPts val="5471"/>
              </a:lnSpc>
              <a:spcBef>
                <a:spcPct val="0"/>
              </a:spcBef>
            </a:pPr>
            <a:r>
              <a:rPr lang="en-US" b="true" sz="39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Defect Identification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31071" y="5143027"/>
            <a:ext cx="12225858" cy="291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0"/>
              </a:lnSpc>
            </a:pPr>
            <a:r>
              <a:rPr lang="en-US" sz="333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Authors:</a:t>
            </a:r>
            <a:r>
              <a:rPr lang="en-US" sz="33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Tomiris Murzagali, </a:t>
            </a:r>
          </a:p>
          <a:p>
            <a:pPr algn="ctr">
              <a:lnSpc>
                <a:spcPts val="4670"/>
              </a:lnSpc>
            </a:pPr>
            <a:r>
              <a:rPr lang="en-US" sz="33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Zeynep Galymzhankyzy, Milana Muratova</a:t>
            </a:r>
          </a:p>
          <a:p>
            <a:pPr algn="ctr">
              <a:lnSpc>
                <a:spcPts val="4670"/>
              </a:lnSpc>
            </a:pPr>
            <a:r>
              <a:rPr lang="en-US" sz="333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of Mathematics and Computer Science </a:t>
            </a:r>
          </a:p>
          <a:p>
            <a:pPr algn="ctr">
              <a:lnSpc>
                <a:spcPts val="4670"/>
              </a:lnSpc>
            </a:pPr>
            <a:r>
              <a:rPr lang="en-US" sz="333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Lawrence Technological University</a:t>
            </a:r>
          </a:p>
          <a:p>
            <a:pPr algn="ctr">
              <a:lnSpc>
                <a:spcPts val="4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1087" y="1028700"/>
            <a:ext cx="7524320" cy="671796"/>
            <a:chOff x="0" y="0"/>
            <a:chExt cx="1981714" cy="1769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379858" y="5218212"/>
            <a:ext cx="8331098" cy="4186377"/>
          </a:xfrm>
          <a:custGeom>
            <a:avLst/>
            <a:gdLst/>
            <a:ahLst/>
            <a:cxnLst/>
            <a:rect r="r" b="b" t="t" l="l"/>
            <a:pathLst>
              <a:path h="4186377" w="8331098">
                <a:moveTo>
                  <a:pt x="0" y="0"/>
                </a:moveTo>
                <a:lnTo>
                  <a:pt x="8331098" y="0"/>
                </a:lnTo>
                <a:lnTo>
                  <a:pt x="8331098" y="4186376"/>
                </a:lnTo>
                <a:lnTo>
                  <a:pt x="0" y="418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92118" y="924353"/>
            <a:ext cx="16266913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2118" y="1796198"/>
            <a:ext cx="13303764" cy="394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6"/>
              </a:lnSpc>
            </a:pPr>
          </a:p>
          <a:p>
            <a:pPr algn="l">
              <a:lnSpc>
                <a:spcPts val="3916"/>
              </a:lnSpc>
            </a:pPr>
            <a:r>
              <a:rPr lang="en-US" sz="27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conclusion, this study highlights the potential of YOLO-based models for detecting 3D printing defects, with </a:t>
            </a:r>
            <a:r>
              <a:rPr lang="en-US" sz="279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YOLOv10l achieving the best results.</a:t>
            </a:r>
            <a:r>
              <a:rPr lang="en-US" sz="27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However, challenges such as dataset imbalance and overlapping defect features persist. Future efforts should focus on dataset expansion, targeted augmentations, and advanced architectures to enhance detection accuracy and reliability.</a:t>
            </a:r>
          </a:p>
          <a:p>
            <a:pPr algn="l">
              <a:lnSpc>
                <a:spcPts val="391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1087" y="1028700"/>
            <a:ext cx="7524320" cy="671796"/>
            <a:chOff x="0" y="0"/>
            <a:chExt cx="1981714" cy="1769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23583" y="942975"/>
            <a:ext cx="7341169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41104" y="2276365"/>
            <a:ext cx="13405792" cy="567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4"/>
              </a:lnSpc>
            </a:pPr>
          </a:p>
          <a:p>
            <a:pPr algn="l">
              <a:lnSpc>
                <a:spcPts val="4121"/>
              </a:lnSpc>
            </a:pPr>
            <a:r>
              <a:rPr lang="en-US" sz="29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Quality assurance in 3D printing is critical for industries like </a:t>
            </a:r>
            <a:r>
              <a:rPr lang="en-US" sz="2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aerospace and healthcare</a:t>
            </a:r>
            <a:r>
              <a:rPr lang="en-US" sz="29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  <a:r>
              <a:rPr lang="en-US" sz="29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This study uses </a:t>
            </a:r>
            <a:r>
              <a:rPr lang="en-US" sz="2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YOLOv11 and YOLOv10l</a:t>
            </a:r>
            <a:r>
              <a:rPr lang="en-US" sz="29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detect defects like </a:t>
            </a:r>
            <a:r>
              <a:rPr lang="en-US" sz="2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Spaghetti, Stringing, and Warping</a:t>
            </a:r>
            <a:r>
              <a:rPr lang="en-US" sz="29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which affect reliability and waste resources.</a:t>
            </a:r>
          </a:p>
          <a:p>
            <a:pPr algn="l">
              <a:lnSpc>
                <a:spcPts val="4261"/>
              </a:lnSpc>
            </a:pPr>
          </a:p>
          <a:p>
            <a:pPr algn="l">
              <a:lnSpc>
                <a:spcPts val="4114"/>
              </a:lnSpc>
            </a:pPr>
            <a:r>
              <a:rPr lang="en-US" sz="293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Objectives:</a:t>
            </a:r>
          </a:p>
          <a:p>
            <a:pPr algn="l" marL="634506" indent="-317253" lvl="1">
              <a:lnSpc>
                <a:spcPts val="4114"/>
              </a:lnSpc>
              <a:buFont typeface="Arial"/>
              <a:buChar char="•"/>
            </a:pPr>
            <a:r>
              <a:rPr lang="en-US" sz="29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automated defect detection using YOLO models.</a:t>
            </a:r>
          </a:p>
          <a:p>
            <a:pPr algn="l" marL="634506" indent="-317253" lvl="1">
              <a:lnSpc>
                <a:spcPts val="4114"/>
              </a:lnSpc>
              <a:buFont typeface="Arial"/>
              <a:buChar char="•"/>
            </a:pPr>
            <a:r>
              <a:rPr lang="en-US" sz="29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 model performance with metrics like precision, recall, and mAP.</a:t>
            </a:r>
          </a:p>
          <a:p>
            <a:pPr algn="l">
              <a:lnSpc>
                <a:spcPts val="426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1087" y="1028700"/>
            <a:ext cx="7524320" cy="671796"/>
            <a:chOff x="0" y="0"/>
            <a:chExt cx="1981714" cy="1769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06482" y="905730"/>
            <a:ext cx="5729407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6482" y="2315373"/>
            <a:ext cx="13530319" cy="617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sz="29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3D printing quality suffers from defects, while traditional inspections are slow and error-prone. Automated systems promise scalability and real-time detection but face challenges like class imbalance and overlapping features.</a:t>
            </a:r>
          </a:p>
          <a:p>
            <a:pPr algn="l">
              <a:lnSpc>
                <a:spcPts val="4068"/>
              </a:lnSpc>
            </a:pPr>
            <a:r>
              <a:rPr lang="en-US" sz="29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Challenges:</a:t>
            </a:r>
          </a:p>
          <a:p>
            <a:pPr algn="l" marL="627491" indent="-313745" lvl="1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Manual inspections are inefficient and unscalable.</a:t>
            </a:r>
          </a:p>
          <a:p>
            <a:pPr algn="l" marL="627491" indent="-313745" lvl="1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Defect</a:t>
            </a:r>
            <a:r>
              <a:rPr lang="en-US" sz="29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such as Spaghetti, Stringing, and Warping vary in occurrence and severity.</a:t>
            </a:r>
          </a:p>
          <a:p>
            <a:pPr algn="l">
              <a:lnSpc>
                <a:spcPts val="4068"/>
              </a:lnSpc>
            </a:pPr>
            <a:r>
              <a:rPr lang="en-US" sz="29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Gap:</a:t>
            </a:r>
          </a:p>
          <a:p>
            <a:pPr algn="l" marL="627491" indent="-313745" lvl="1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Existing models struggle with imbalanced datasets and overlapping defect characteristics, highlighting the need for robust, automated solutions.</a:t>
            </a:r>
          </a:p>
          <a:p>
            <a:pPr algn="l">
              <a:lnSpc>
                <a:spcPts val="406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1087" y="1028700"/>
            <a:ext cx="7524320" cy="671796"/>
            <a:chOff x="0" y="0"/>
            <a:chExt cx="1981714" cy="1769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01902" y="942975"/>
            <a:ext cx="3904536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1902" y="3459231"/>
            <a:ext cx="13054339" cy="2781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</a:pP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dataset</a:t>
            </a: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comprising </a:t>
            </a:r>
            <a:r>
              <a:rPr lang="en-US" sz="263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4,385 images</a:t>
            </a: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was augmented using techniques such as rotations and brightness adjustments to address class imbalance. Two YOLO architectures—YOLOv11 (lightweight) and YOLOv10l (large)—were trained for </a:t>
            </a:r>
            <a:r>
              <a:rPr lang="en-US" sz="263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 epochs</a:t>
            </a: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Ev</a:t>
            </a: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aluation m</a:t>
            </a: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etrics included </a:t>
            </a:r>
            <a:r>
              <a:rPr lang="en-US" sz="263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precision, recall, and mean average precision (mAP)</a:t>
            </a:r>
            <a:r>
              <a:rPr lang="en-US" sz="26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368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3366" y="674180"/>
            <a:ext cx="7524320" cy="529747"/>
            <a:chOff x="0" y="0"/>
            <a:chExt cx="1981714" cy="1395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1714" cy="139522"/>
            </a:xfrm>
            <a:custGeom>
              <a:avLst/>
              <a:gdLst/>
              <a:ahLst/>
              <a:cxnLst/>
              <a:rect r="r" b="b" t="t" l="l"/>
              <a:pathLst>
                <a:path h="139522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39522"/>
                  </a:lnTo>
                  <a:lnTo>
                    <a:pt x="0" y="139522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981714" cy="196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33745" y="1610239"/>
            <a:ext cx="6225555" cy="7781944"/>
          </a:xfrm>
          <a:custGeom>
            <a:avLst/>
            <a:gdLst/>
            <a:ahLst/>
            <a:cxnLst/>
            <a:rect r="r" b="b" t="t" l="l"/>
            <a:pathLst>
              <a:path h="7781944" w="6225555">
                <a:moveTo>
                  <a:pt x="0" y="0"/>
                </a:moveTo>
                <a:lnTo>
                  <a:pt x="6225555" y="0"/>
                </a:lnTo>
                <a:lnTo>
                  <a:pt x="6225555" y="7781944"/>
                </a:lnTo>
                <a:lnTo>
                  <a:pt x="0" y="7781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55564" y="886651"/>
            <a:ext cx="7524320" cy="671796"/>
            <a:chOff x="0" y="0"/>
            <a:chExt cx="1981714" cy="1769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05834" y="763681"/>
            <a:ext cx="12088486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05834" y="1944014"/>
            <a:ext cx="8001129" cy="7448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  <a:spcBef>
                <a:spcPct val="0"/>
              </a:spcBef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Steps:</a:t>
            </a:r>
          </a:p>
          <a:p>
            <a:pPr algn="l">
              <a:lnSpc>
                <a:spcPts val="3696"/>
              </a:lnSpc>
              <a:spcBef>
                <a:spcPct val="0"/>
              </a:spcBef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1)Data Preparation:</a:t>
            </a:r>
          </a:p>
          <a:p>
            <a:pPr algn="l" marL="569976" indent="-284988" lvl="1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Augmentation: Rotation, shear, and brightness changes.</a:t>
            </a:r>
          </a:p>
          <a:p>
            <a:pPr algn="l" marL="569976" indent="-284988" lvl="1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Images resized to 640x640 pixels for YOLO compatibility.</a:t>
            </a:r>
          </a:p>
          <a:p>
            <a:pPr algn="l">
              <a:lnSpc>
                <a:spcPts val="3696"/>
              </a:lnSpc>
              <a:spcBef>
                <a:spcPct val="0"/>
              </a:spcBef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2)</a:t>
            </a: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Training:</a:t>
            </a:r>
          </a:p>
          <a:p>
            <a:pPr algn="l" marL="569976" indent="-284988" lvl="1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Models optimized using SGD with a learning rate of 0.01.</a:t>
            </a:r>
          </a:p>
          <a:p>
            <a:pPr algn="l" marL="569976" indent="-284988" lvl="1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Loss components included localization, classification, and confidence.</a:t>
            </a:r>
          </a:p>
          <a:p>
            <a:pPr algn="l">
              <a:lnSpc>
                <a:spcPts val="3696"/>
              </a:lnSpc>
              <a:spcBef>
                <a:spcPct val="0"/>
              </a:spcBef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3)</a:t>
            </a: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Evaluation:</a:t>
            </a:r>
          </a:p>
          <a:p>
            <a:pPr algn="l" marL="569976" indent="-284988" lvl="1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Metrics: Precision, recall, mAP@0.5, and mAP@0.5:0.95.</a:t>
            </a:r>
          </a:p>
          <a:p>
            <a:pPr algn="l" marL="569976" indent="-284988" lvl="1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 via precision-recall curves and confusion matrices.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746" y="1851303"/>
            <a:ext cx="7738302" cy="6016530"/>
          </a:xfrm>
          <a:custGeom>
            <a:avLst/>
            <a:gdLst/>
            <a:ahLst/>
            <a:cxnLst/>
            <a:rect r="r" b="b" t="t" l="l"/>
            <a:pathLst>
              <a:path h="6016530" w="7738302">
                <a:moveTo>
                  <a:pt x="0" y="0"/>
                </a:moveTo>
                <a:lnTo>
                  <a:pt x="7738302" y="0"/>
                </a:lnTo>
                <a:lnTo>
                  <a:pt x="7738302" y="6016530"/>
                </a:lnTo>
                <a:lnTo>
                  <a:pt x="0" y="6016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04004" y="1383220"/>
            <a:ext cx="6891318" cy="6195226"/>
          </a:xfrm>
          <a:custGeom>
            <a:avLst/>
            <a:gdLst/>
            <a:ahLst/>
            <a:cxnLst/>
            <a:rect r="r" b="b" t="t" l="l"/>
            <a:pathLst>
              <a:path h="6195226" w="6891318">
                <a:moveTo>
                  <a:pt x="0" y="0"/>
                </a:moveTo>
                <a:lnTo>
                  <a:pt x="6891318" y="0"/>
                </a:lnTo>
                <a:lnTo>
                  <a:pt x="6891318" y="6195226"/>
                </a:lnTo>
                <a:lnTo>
                  <a:pt x="0" y="6195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9680" y="711424"/>
            <a:ext cx="7524320" cy="671796"/>
            <a:chOff x="0" y="0"/>
            <a:chExt cx="1981714" cy="1769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7746" y="588455"/>
            <a:ext cx="12088486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Experimental Setup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6654" y="7829733"/>
            <a:ext cx="8140486" cy="18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Spaghetti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achieved high area 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 the curve and a class-specific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mAP@0.5 of 0.809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Stringing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showed class-specific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mAP@0.5 of 0.328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Warping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performed class-specific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mAP@0.5 of 0.454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303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847597" y="7829733"/>
            <a:ext cx="7411703" cy="265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Spaghetti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was correctly identified in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575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instances.</a:t>
            </a:r>
          </a:p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Stringing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showed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270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out of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443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instances incorrectly predicted as background.</a:t>
            </a:r>
          </a:p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Warping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achieved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129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true positives but was often misclassified as either Stringing or background.</a:t>
            </a:r>
          </a:p>
          <a:p>
            <a:pPr algn="just">
              <a:lnSpc>
                <a:spcPts val="3034"/>
              </a:lnSpc>
            </a:pPr>
          </a:p>
          <a:p>
            <a:pPr algn="just">
              <a:lnSpc>
                <a:spcPts val="303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746" y="1809462"/>
            <a:ext cx="6170098" cy="6187577"/>
          </a:xfrm>
          <a:custGeom>
            <a:avLst/>
            <a:gdLst/>
            <a:ahLst/>
            <a:cxnLst/>
            <a:rect r="r" b="b" t="t" l="l"/>
            <a:pathLst>
              <a:path h="6187577" w="6170098">
                <a:moveTo>
                  <a:pt x="0" y="0"/>
                </a:moveTo>
                <a:lnTo>
                  <a:pt x="6170098" y="0"/>
                </a:lnTo>
                <a:lnTo>
                  <a:pt x="6170098" y="6187577"/>
                </a:lnTo>
                <a:lnTo>
                  <a:pt x="0" y="618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19680" y="711424"/>
            <a:ext cx="7524320" cy="671796"/>
            <a:chOff x="0" y="0"/>
            <a:chExt cx="1981714" cy="17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57746" y="588455"/>
            <a:ext cx="12088486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Experimental Setup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7746" y="7958939"/>
            <a:ext cx="8432394" cy="18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Spaghetti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maintained high recall across all thresholds.</a:t>
            </a:r>
          </a:p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Stringing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dropped recall rapidly at higher thresholds.</a:t>
            </a:r>
          </a:p>
          <a:p>
            <a:pPr algn="just" marL="467926" indent="-233963" lvl="1">
              <a:lnSpc>
                <a:spcPts val="3034"/>
              </a:lnSpc>
              <a:buFont typeface="Arial"/>
              <a:buChar char="•"/>
            </a:pPr>
            <a:r>
              <a:rPr lang="en-US" b="true" sz="21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Warping</a:t>
            </a:r>
            <a:r>
              <a:rPr lang="en-US" sz="21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showed moderate recall but declined at higher thresholds.</a:t>
            </a:r>
          </a:p>
          <a:p>
            <a:pPr algn="just">
              <a:lnSpc>
                <a:spcPts val="303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301853" y="2555528"/>
            <a:ext cx="7324061" cy="464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  <a:spcBef>
                <a:spcPct val="0"/>
              </a:spcBef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Hyperparameters:</a:t>
            </a:r>
          </a:p>
          <a:p>
            <a:pPr algn="l" marL="569976" indent="-284988" lvl="1">
              <a:lnSpc>
                <a:spcPts val="3696"/>
              </a:lnSpc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Batch Size: </a:t>
            </a: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32</a:t>
            </a:r>
          </a:p>
          <a:p>
            <a:pPr algn="l" marL="569976" indent="-284988" lvl="1">
              <a:lnSpc>
                <a:spcPts val="36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Rate: </a:t>
            </a: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0.01, scaled dynamically with a warmup phase.</a:t>
            </a:r>
          </a:p>
          <a:p>
            <a:pPr algn="l" marL="569976" indent="-284988" lvl="1">
              <a:lnSpc>
                <a:spcPts val="36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Optiizer: </a:t>
            </a: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Stochastic Gradient Descent (SGD) with a momentum of 0.9.</a:t>
            </a:r>
          </a:p>
          <a:p>
            <a:pPr algn="l" marL="569976" indent="-284988" lvl="1">
              <a:lnSpc>
                <a:spcPts val="36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 Function: </a:t>
            </a: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Combined classification, localization, and objectness components.</a:t>
            </a:r>
          </a:p>
          <a:p>
            <a:pPr algn="l" marL="569976" indent="-284988" lvl="1">
              <a:lnSpc>
                <a:spcPts val="36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Epochs: </a:t>
            </a:r>
            <a:r>
              <a:rPr lang="en-US" sz="26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</a:t>
            </a:r>
          </a:p>
          <a:p>
            <a:pPr algn="l">
              <a:lnSpc>
                <a:spcPts val="369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1087" y="1028700"/>
            <a:ext cx="7524320" cy="671796"/>
            <a:chOff x="0" y="0"/>
            <a:chExt cx="1981714" cy="1769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14369" y="1855319"/>
            <a:ext cx="14844931" cy="476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2"/>
              </a:lnSpc>
            </a:pPr>
          </a:p>
          <a:p>
            <a:pPr algn="l" marL="581709" indent="-290854" lvl="1">
              <a:lnSpc>
                <a:spcPts val="3772"/>
              </a:lnSpc>
              <a:buFont typeface="Arial"/>
              <a:buChar char="•"/>
            </a:pP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YOLOv10l achieved an overall mAP@0.5 of 0.530 compared to 0.486 for YOLOv11.</a:t>
            </a:r>
          </a:p>
          <a:p>
            <a:pPr algn="l" marL="581709" indent="-290854" lvl="1">
              <a:lnSpc>
                <a:spcPts val="3772"/>
              </a:lnSpc>
              <a:buFont typeface="Arial"/>
              <a:buChar char="•"/>
            </a:pP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Spaghetti showed the best detection performance (mAP@0.5 = 0.809), while S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tringing wa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the most challenging defect to identify (mAP@0.5 = 0.328).</a:t>
            </a:r>
          </a:p>
          <a:p>
            <a:pPr algn="l" marL="581709" indent="-290854" lvl="1">
              <a:lnSpc>
                <a:spcPts val="3772"/>
              </a:lnSpc>
              <a:buFont typeface="Arial"/>
              <a:buChar char="•"/>
            </a:pP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Warping show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modera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result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bu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 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suffe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f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 misclassifications with other defect types.</a:t>
            </a:r>
          </a:p>
          <a:p>
            <a:pPr algn="l" marL="581709" indent="-290854" lvl="1">
              <a:lnSpc>
                <a:spcPts val="3772"/>
              </a:lnSpc>
              <a:buFont typeface="Arial"/>
              <a:buChar char="•"/>
            </a:pP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large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 YOLOv10l model offers improved accuracy but require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m</a:t>
            </a: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ore computational resources.</a:t>
            </a:r>
          </a:p>
          <a:p>
            <a:pPr algn="l">
              <a:lnSpc>
                <a:spcPts val="3772"/>
              </a:lnSpc>
            </a:pPr>
          </a:p>
          <a:p>
            <a:pPr algn="l">
              <a:lnSpc>
                <a:spcPts val="377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307573" y="6241712"/>
            <a:ext cx="7672855" cy="3016588"/>
          </a:xfrm>
          <a:custGeom>
            <a:avLst/>
            <a:gdLst/>
            <a:ahLst/>
            <a:cxnLst/>
            <a:rect r="r" b="b" t="t" l="l"/>
            <a:pathLst>
              <a:path h="3016588" w="7672855">
                <a:moveTo>
                  <a:pt x="0" y="0"/>
                </a:moveTo>
                <a:lnTo>
                  <a:pt x="7672854" y="0"/>
                </a:lnTo>
                <a:lnTo>
                  <a:pt x="7672854" y="3016588"/>
                </a:lnTo>
                <a:lnTo>
                  <a:pt x="0" y="3016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14369" y="924353"/>
            <a:ext cx="12088486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3"/>
              </a:lnSpc>
              <a:spcBef>
                <a:spcPct val="0"/>
              </a:spcBef>
            </a:pPr>
            <a:r>
              <a:rPr lang="en-US" b="true" sz="4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1087" y="1028700"/>
            <a:ext cx="7524320" cy="671796"/>
            <a:chOff x="0" y="0"/>
            <a:chExt cx="1981714" cy="1769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1714" cy="176934"/>
            </a:xfrm>
            <a:custGeom>
              <a:avLst/>
              <a:gdLst/>
              <a:ahLst/>
              <a:cxnLst/>
              <a:rect r="r" b="b" t="t" l="l"/>
              <a:pathLst>
                <a:path h="176934" w="1981714">
                  <a:moveTo>
                    <a:pt x="0" y="0"/>
                  </a:moveTo>
                  <a:lnTo>
                    <a:pt x="1981714" y="0"/>
                  </a:lnTo>
                  <a:lnTo>
                    <a:pt x="1981714" y="176934"/>
                  </a:lnTo>
                  <a:lnTo>
                    <a:pt x="0" y="176934"/>
                  </a:lnTo>
                  <a:close/>
                </a:path>
              </a:pathLst>
            </a:custGeom>
            <a:solidFill>
              <a:srgbClr val="FFF84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81714" cy="23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459084" y="4474005"/>
            <a:ext cx="4800216" cy="4784295"/>
          </a:xfrm>
          <a:custGeom>
            <a:avLst/>
            <a:gdLst/>
            <a:ahLst/>
            <a:cxnLst/>
            <a:rect r="r" b="b" t="t" l="l"/>
            <a:pathLst>
              <a:path h="4784295" w="4800216">
                <a:moveTo>
                  <a:pt x="0" y="0"/>
                </a:moveTo>
                <a:lnTo>
                  <a:pt x="4800216" y="0"/>
                </a:lnTo>
                <a:lnTo>
                  <a:pt x="4800216" y="4784295"/>
                </a:lnTo>
                <a:lnTo>
                  <a:pt x="0" y="4784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21087" y="942975"/>
            <a:ext cx="16266913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3"/>
              </a:lnSpc>
              <a:spcBef>
                <a:spcPct val="0"/>
              </a:spcBef>
            </a:pPr>
            <a:r>
              <a:rPr lang="en-US" b="true" sz="470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Ideas for Future Research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21087" y="2167234"/>
            <a:ext cx="10437997" cy="769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Enhancement:</a:t>
            </a: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Increase real-world and synthetic samples for defects like Stringing and Warping.</a:t>
            </a:r>
          </a:p>
          <a:p>
            <a:pPr algn="l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Class-Specific Augmentation</a:t>
            </a: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 specific augmentations (e.g., texture, occlusion) for challenging defects.</a:t>
            </a:r>
          </a:p>
          <a:p>
            <a:pPr algn="l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Architectures:</a:t>
            </a: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Explore transformer-based or hybrid models for better feature extraction and overlap resolution.</a:t>
            </a:r>
          </a:p>
          <a:p>
            <a:pPr algn="l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Optimization:</a:t>
            </a: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Apply techniques like quantization and pruning for efficient edge deployment.</a:t>
            </a:r>
          </a:p>
          <a:p>
            <a:pPr algn="l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Integration:</a:t>
            </a: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Build a real-time detection pipeline with automated corrective actions.</a:t>
            </a:r>
          </a:p>
          <a:p>
            <a:pPr algn="l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DAGX6tUd9sY</dc:identifier>
  <dcterms:modified xsi:type="dcterms:W3CDTF">2011-08-01T06:04:30Z</dcterms:modified>
  <cp:revision>1</cp:revision>
  <dc:title>CRE Team 3, копия</dc:title>
</cp:coreProperties>
</file>