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97" r:id="rId11"/>
    <p:sldId id="266" r:id="rId12"/>
    <p:sldId id="268" r:id="rId13"/>
    <p:sldId id="269" r:id="rId14"/>
    <p:sldId id="270" r:id="rId15"/>
    <p:sldId id="298" r:id="rId16"/>
    <p:sldId id="271" r:id="rId17"/>
    <p:sldId id="272" r:id="rId18"/>
    <p:sldId id="273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296" r:id="rId46"/>
    <p:sldId id="260" r:id="rId47"/>
    <p:sldId id="267" r:id="rId48"/>
    <p:sldId id="274" r:id="rId49"/>
    <p:sldId id="276" r:id="rId50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60"/>
  </p:normalViewPr>
  <p:slideViewPr>
    <p:cSldViewPr>
      <p:cViewPr varScale="1">
        <p:scale>
          <a:sx n="90" d="100"/>
          <a:sy n="90" d="100"/>
        </p:scale>
        <p:origin x="3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E2A87-5781-44EB-AF1F-FDA8EF40A6DB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15229-2B87-4920-AE10-BDDD18F1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1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15229-2B87-4920-AE10-BDDD18F1B6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DF88-2033-44DD-AB32-3621130BA8B7}" type="datetimeFigureOut">
              <a:rPr lang="fi-FI" smtClean="0"/>
              <a:t>1.4.2017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ADD-63CB-41A7-A121-DE45E22FDD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33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DF88-2033-44DD-AB32-3621130BA8B7}" type="datetimeFigureOut">
              <a:rPr lang="fi-FI" smtClean="0"/>
              <a:t>1.4.2017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ADD-63CB-41A7-A121-DE45E22FDD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824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DF88-2033-44DD-AB32-3621130BA8B7}" type="datetimeFigureOut">
              <a:rPr lang="fi-FI" smtClean="0"/>
              <a:t>1.4.2017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ADD-63CB-41A7-A121-DE45E22FDD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800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DF88-2033-44DD-AB32-3621130BA8B7}" type="datetimeFigureOut">
              <a:rPr lang="fi-FI" smtClean="0"/>
              <a:t>1.4.2017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ADD-63CB-41A7-A121-DE45E22FDD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459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DF88-2033-44DD-AB32-3621130BA8B7}" type="datetimeFigureOut">
              <a:rPr lang="fi-FI" smtClean="0"/>
              <a:t>1.4.2017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ADD-63CB-41A7-A121-DE45E22FDD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08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DF88-2033-44DD-AB32-3621130BA8B7}" type="datetimeFigureOut">
              <a:rPr lang="fi-FI" smtClean="0"/>
              <a:t>1.4.2017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ADD-63CB-41A7-A121-DE45E22FDD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2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DF88-2033-44DD-AB32-3621130BA8B7}" type="datetimeFigureOut">
              <a:rPr lang="fi-FI" smtClean="0"/>
              <a:t>1.4.2017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ADD-63CB-41A7-A121-DE45E22FDD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594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DF88-2033-44DD-AB32-3621130BA8B7}" type="datetimeFigureOut">
              <a:rPr lang="fi-FI" smtClean="0"/>
              <a:t>1.4.2017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ADD-63CB-41A7-A121-DE45E22FDD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062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DF88-2033-44DD-AB32-3621130BA8B7}" type="datetimeFigureOut">
              <a:rPr lang="fi-FI" smtClean="0"/>
              <a:t>1.4.2017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ADD-63CB-41A7-A121-DE45E22FDD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043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DF88-2033-44DD-AB32-3621130BA8B7}" type="datetimeFigureOut">
              <a:rPr lang="fi-FI" smtClean="0"/>
              <a:t>1.4.2017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ADD-63CB-41A7-A121-DE45E22FDD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634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DF88-2033-44DD-AB32-3621130BA8B7}" type="datetimeFigureOut">
              <a:rPr lang="fi-FI" smtClean="0"/>
              <a:t>1.4.2017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ADD-63CB-41A7-A121-DE45E22FDD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284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DF88-2033-44DD-AB32-3621130BA8B7}" type="datetimeFigureOut">
              <a:rPr lang="fi-FI" smtClean="0"/>
              <a:t>1.4.2017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9AADD-63CB-41A7-A121-DE45E22FDD4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575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Open </a:t>
            </a:r>
            <a:r>
              <a:rPr lang="fi-FI" dirty="0" err="1" smtClean="0"/>
              <a:t>Economy</a:t>
            </a:r>
            <a:r>
              <a:rPr lang="fi-FI" dirty="0" smtClean="0"/>
              <a:t> </a:t>
            </a:r>
            <a:r>
              <a:rPr lang="fi-FI" dirty="0" err="1" smtClean="0"/>
              <a:t>Macroeconomics</a:t>
            </a:r>
            <a:r>
              <a:rPr lang="fi-FI" dirty="0" smtClean="0"/>
              <a:t> for </a:t>
            </a:r>
            <a:r>
              <a:rPr lang="fi-FI" dirty="0" err="1" smtClean="0"/>
              <a:t>Dummies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Pyry Lehtonen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8027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73" y="1417638"/>
            <a:ext cx="7765935" cy="5035698"/>
          </a:xfrm>
        </p:spPr>
        <p:txBody>
          <a:bodyPr>
            <a:normAutofit/>
          </a:bodyPr>
          <a:lstStyle/>
          <a:p>
            <a:r>
              <a:rPr lang="en-US" dirty="0" err="1" smtClean="0"/>
              <a:t>BoP</a:t>
            </a:r>
            <a:r>
              <a:rPr lang="en-US" dirty="0" smtClean="0"/>
              <a:t> gives information about the flow of demand and supply of the currency over any period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Current Account &amp; Capital </a:t>
            </a:r>
            <a:r>
              <a:rPr lang="en-US" dirty="0" smtClean="0"/>
              <a:t>Account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Foreign currency reserves under fixed exchange rate</a:t>
            </a:r>
            <a:endParaRPr lang="en-US" dirty="0" smtClean="0"/>
          </a:p>
          <a:p>
            <a:r>
              <a:rPr lang="en-US" dirty="0" smtClean="0"/>
              <a:t>Current account surplus -&gt; exchange rate of the currency will increase, ceteris paribus, and vice versa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of Payments (</a:t>
            </a:r>
            <a:r>
              <a:rPr lang="en-US" dirty="0" err="1" smtClean="0"/>
              <a:t>BoP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One Price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PPP is based on the notion of the </a:t>
            </a:r>
            <a:r>
              <a:rPr lang="en-US" b="1" dirty="0" smtClean="0"/>
              <a:t>Law of One Price (LOP)</a:t>
            </a:r>
          </a:p>
          <a:p>
            <a:pPr marL="742950" lvl="2" indent="-342900"/>
            <a:r>
              <a:rPr lang="en-US" sz="2800" dirty="0"/>
              <a:t>Identical goods have the same </a:t>
            </a:r>
            <a:r>
              <a:rPr lang="en-US" sz="2800" dirty="0" smtClean="0"/>
              <a:t>price</a:t>
            </a:r>
            <a:endParaRPr lang="en-US" sz="2800" b="1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Arbitrage and transaction costs</a:t>
            </a:r>
          </a:p>
          <a:p>
            <a:r>
              <a:rPr lang="en-US" dirty="0" smtClean="0"/>
              <a:t>Speculation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Risky</a:t>
            </a:r>
          </a:p>
          <a:p>
            <a:r>
              <a:rPr lang="en-US" dirty="0" smtClean="0"/>
              <a:t>Non-traded goods (non-</a:t>
            </a:r>
            <a:r>
              <a:rPr lang="en-US" dirty="0" err="1" smtClean="0"/>
              <a:t>tradeables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Arbitrage is not possible</a:t>
            </a:r>
          </a:p>
        </p:txBody>
      </p:sp>
    </p:spTree>
    <p:extLst>
      <p:ext uri="{BB962C8B-B14F-4D97-AF65-F5344CB8AC3E}">
        <p14:creationId xmlns:p14="http://schemas.microsoft.com/office/powerpoint/2010/main" val="402908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</a:t>
            </a:r>
            <a:r>
              <a:rPr lang="en-US" dirty="0" smtClean="0"/>
              <a:t>One </a:t>
            </a:r>
            <a:r>
              <a:rPr lang="en-US" dirty="0"/>
              <a:t>P</a:t>
            </a:r>
            <a:r>
              <a:rPr lang="en-US" dirty="0" smtClean="0"/>
              <a:t>rice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i="1" dirty="0" smtClean="0"/>
              <a:t>global law of one price </a:t>
            </a:r>
            <a:r>
              <a:rPr lang="en-US" dirty="0" smtClean="0"/>
              <a:t>exchange </a:t>
            </a:r>
            <a:r>
              <a:rPr lang="en-US" dirty="0" smtClean="0"/>
              <a:t>rates, tariffs and </a:t>
            </a:r>
            <a:r>
              <a:rPr lang="en-US" dirty="0"/>
              <a:t>quotas should be taken into account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0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Purchasing Power Parity (PPP)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isällön paikkamerkk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i-FI" b="0" i="1" smtClean="0">
                        <a:latin typeface="Cambria Math"/>
                      </a:rPr>
                      <m:t>𝑃</m:t>
                    </m:r>
                    <m:r>
                      <a:rPr lang="fi-FI" b="0" i="1" smtClean="0">
                        <a:latin typeface="Cambria Math"/>
                      </a:rPr>
                      <m:t>=</m:t>
                    </m:r>
                    <m:r>
                      <a:rPr lang="fi-FI" b="0" i="1" smtClean="0">
                        <a:latin typeface="Cambria Math"/>
                      </a:rPr>
                      <m:t>𝑆</m:t>
                    </m:r>
                    <m:sSup>
                      <m:sSup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fi-FI" b="0" i="1" smtClean="0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dirty="0" smtClean="0"/>
                  <a:t> where P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fi-FI" i="1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dirty="0" smtClean="0"/>
                  <a:t> are domestic and foreign price levels, S is nominal exchange rate</a:t>
                </a:r>
              </a:p>
              <a:p>
                <a:r>
                  <a:rPr lang="en-US" dirty="0" smtClean="0"/>
                  <a:t>The general level of prices, when converted to a common currency, will be the same in every country</a:t>
                </a:r>
              </a:p>
              <a:p>
                <a:r>
                  <a:rPr lang="en-US" dirty="0" smtClean="0"/>
                  <a:t>Macroeconomic view: </a:t>
                </a:r>
                <a:r>
                  <a:rPr lang="en-US" i="1" dirty="0" smtClean="0"/>
                  <a:t>PPP is determining the exchange rate (with floating currencies)</a:t>
                </a:r>
              </a:p>
              <a:p>
                <a:r>
                  <a:rPr lang="en-US" dirty="0" smtClean="0"/>
                  <a:t>Data does not favor PPP</a:t>
                </a:r>
                <a:endParaRPr lang="en-US" dirty="0"/>
              </a:p>
            </p:txBody>
          </p:sp>
        </mc:Choice>
        <mc:Fallback xmlns="">
          <p:sp>
            <p:nvSpPr>
              <p:cNvPr id="3" name="Sisällön paikkamerkk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348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51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Exchange Rate Q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isällön paikkamerkk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Q is the price of foreign relative to domestic goods and services</a:t>
                </a:r>
              </a:p>
              <a:p>
                <a14:m>
                  <m:oMath xmlns:m="http://schemas.openxmlformats.org/officeDocument/2006/math">
                    <m:r>
                      <a:rPr lang="fi-FI" b="0" i="1" smtClean="0">
                        <a:latin typeface="Cambria Math"/>
                      </a:rPr>
                      <m:t>𝑄</m:t>
                    </m:r>
                    <m:r>
                      <a:rPr lang="fi-FI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b="0" i="1" smtClean="0">
                            <a:latin typeface="Cambria Math"/>
                          </a:rPr>
                          <m:t>𝑆</m:t>
                        </m:r>
                        <m:sSup>
                          <m:sSup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b="0" i="1" smtClean="0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fi-FI" b="0" i="1" smtClean="0">
                                <a:latin typeface="Cambria Math"/>
                              </a:rPr>
                              <m:t>𝑓</m:t>
                            </m:r>
                          </m:sup>
                        </m:sSup>
                      </m:num>
                      <m:den>
                        <m:r>
                          <a:rPr lang="fi-FI" b="0" i="1" smtClean="0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dirty="0" smtClean="0"/>
                  <a:t> ,	Assumption in PPP: -&gt; Q=1</a:t>
                </a:r>
              </a:p>
              <a:p>
                <a:r>
                  <a:rPr lang="en-US" b="1" dirty="0" smtClean="0"/>
                  <a:t>Nominal exchange rate </a:t>
                </a:r>
                <a14:m>
                  <m:oMath xmlns:m="http://schemas.openxmlformats.org/officeDocument/2006/math">
                    <m:r>
                      <a:rPr lang="fi-FI" b="1" i="1">
                        <a:latin typeface="Cambria Math"/>
                      </a:rPr>
                      <m:t>𝑺</m:t>
                    </m:r>
                  </m:oMath>
                </a14:m>
                <a:r>
                  <a:rPr lang="en-US" b="1" dirty="0" smtClean="0"/>
                  <a:t> corrected for relative prices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i-FI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i-FI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b="1" i="1">
                                <a:latin typeface="Cambria Math"/>
                              </a:rPr>
                              <m:t>𝑷</m:t>
                            </m:r>
                          </m:e>
                          <m:sup>
                            <m:r>
                              <a:rPr lang="fi-FI" b="1" i="1">
                                <a:latin typeface="Cambria Math"/>
                              </a:rPr>
                              <m:t>𝒇</m:t>
                            </m:r>
                          </m:sup>
                        </m:sSup>
                      </m:num>
                      <m:den>
                        <m:r>
                          <a:rPr lang="fi-FI" b="1" i="1">
                            <a:latin typeface="Cambria Math"/>
                          </a:rPr>
                          <m:t>𝑷</m:t>
                        </m:r>
                      </m:den>
                    </m:f>
                  </m:oMath>
                </a14:m>
                <a:endParaRPr lang="en-US" b="1" dirty="0" smtClean="0"/>
              </a:p>
              <a:p>
                <a:r>
                  <a:rPr lang="en-US" dirty="0"/>
                  <a:t>L</a:t>
                </a:r>
                <a:r>
                  <a:rPr lang="en-US" dirty="0" smtClean="0"/>
                  <a:t>ogarithmic form of PPP relation </a:t>
                </a:r>
                <a14:m>
                  <m:oMath xmlns:m="http://schemas.openxmlformats.org/officeDocument/2006/math">
                    <m:r>
                      <a:rPr lang="fi-FI" i="1">
                        <a:latin typeface="Cambria Math"/>
                      </a:rPr>
                      <m:t>𝑃</m:t>
                    </m:r>
                    <m:r>
                      <a:rPr lang="fi-FI" i="1">
                        <a:latin typeface="Cambria Math"/>
                      </a:rPr>
                      <m:t>=</m:t>
                    </m:r>
                    <m:r>
                      <a:rPr lang="fi-FI" i="1">
                        <a:latin typeface="Cambria Math"/>
                      </a:rPr>
                      <m:t>𝑆</m:t>
                    </m:r>
                    <m:sSup>
                      <m:s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fi-FI" i="1">
                            <a:latin typeface="Cambria Math"/>
                          </a:rPr>
                          <m:t>𝑓</m:t>
                        </m:r>
                      </m:sup>
                    </m:sSup>
                    <m:r>
                      <a:rPr lang="fi-FI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/>
                      </a:rPr>
                      <m:t>𝑝</m:t>
                    </m:r>
                    <m:r>
                      <a:rPr lang="fi-FI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fi-FI" b="0" i="1" smtClean="0">
                            <a:latin typeface="Cambria Math"/>
                          </a:rPr>
                          <m:t>𝑓</m:t>
                        </m:r>
                      </m:sup>
                    </m:sSup>
                    <m:r>
                      <a:rPr lang="fi-FI" b="0" i="1" smtClean="0">
                        <a:latin typeface="Cambria Math"/>
                      </a:rPr>
                      <m:t>+</m:t>
                    </m:r>
                    <m:r>
                      <a:rPr lang="fi-FI" b="0" i="1" smtClean="0">
                        <a:latin typeface="Cambria Math"/>
                      </a:rPr>
                      <m:t>𝑠</m:t>
                    </m:r>
                    <m:r>
                      <a:rPr lang="fi-FI" b="0" i="1" smtClean="0">
                        <a:latin typeface="Cambria Math"/>
                      </a:rPr>
                      <m:t> → ∆</m:t>
                    </m:r>
                    <m:r>
                      <a:rPr lang="fi-FI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fi-FI" b="0" i="1" smtClean="0">
                        <a:latin typeface="Cambria Math"/>
                        <a:ea typeface="Cambria Math"/>
                      </a:rPr>
                      <m:t>=∆</m:t>
                    </m:r>
                    <m:sSup>
                      <m:s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fi-FI" i="1">
                            <a:latin typeface="Cambria Math"/>
                          </a:rPr>
                          <m:t>𝑓</m:t>
                        </m:r>
                      </m:sup>
                    </m:sSup>
                    <m:r>
                      <a:rPr lang="fi-FI" b="0" i="1" smtClean="0">
                        <a:latin typeface="Cambria Math"/>
                      </a:rPr>
                      <m:t>+</m:t>
                    </m:r>
                    <m:r>
                      <a:rPr lang="fi-FI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fi-FI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1">
                  <a:buFont typeface="Arial" pitchFamily="34" charset="0"/>
                  <a:buChar char="•"/>
                </a:pPr>
                <a:r>
                  <a:rPr lang="en-US" b="1" dirty="0" smtClean="0"/>
                  <a:t>Domestic inflation is equal to the sum of foreign inflation and rate of the currency depreciation</a:t>
                </a:r>
                <a:endParaRPr lang="en-US" b="1" dirty="0"/>
              </a:p>
            </p:txBody>
          </p:sp>
        </mc:Choice>
        <mc:Fallback>
          <p:sp>
            <p:nvSpPr>
              <p:cNvPr id="3" name="Sisällön paikkamerkk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03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Pass-Through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exchange rate pass-through effect is the degree to which the prices of imported and exported goods change as a result of an exchange rate change</a:t>
            </a:r>
          </a:p>
          <a:p>
            <a:r>
              <a:rPr lang="en-US" dirty="0" smtClean="0"/>
              <a:t>The pass-through from exchange movements to prices is usually incomplete</a:t>
            </a:r>
          </a:p>
          <a:p>
            <a:r>
              <a:rPr lang="en-US" dirty="0" smtClean="0"/>
              <a:t>US exporter makes cars: 75% of inputs are priced in $, 25% in € </a:t>
            </a:r>
          </a:p>
          <a:p>
            <a:pPr marL="457200" lvl="1" indent="0">
              <a:buNone/>
            </a:pPr>
            <a:r>
              <a:rPr lang="en-US" dirty="0" smtClean="0"/>
              <a:t>-&gt; 10% appreciation of the euro will lead only to 7.5% increase in the car price in euros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5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Uncovered Interest Rate Parity (UIP)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isällön paikkamerkk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Investment decision: domestic or </a:t>
                </a:r>
                <a:r>
                  <a:rPr lang="en-US" dirty="0" smtClean="0"/>
                  <a:t>abroad interest rate</a:t>
                </a:r>
                <a:endParaRPr lang="en-US" dirty="0" smtClean="0"/>
              </a:p>
              <a:p>
                <a:r>
                  <a:rPr lang="en-US" dirty="0" smtClean="0"/>
                  <a:t>Domestic invest -&gt; get domestic interest rate 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Foreign invest -&gt; Change currency according to S -&gt; receive foreign interest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fi-FI" b="0" i="1" smtClean="0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dirty="0" smtClean="0"/>
                  <a:t> -&gt; change currency according to future exchange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fi-FI" b="0" i="1" smtClean="0">
                            <a:latin typeface="Cambria Math"/>
                          </a:rPr>
                          <m:t>𝑒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Uncertainty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fi-FI" i="1">
                            <a:latin typeface="Cambria Math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 smtClean="0"/>
                  <a:t>! -&gt; </a:t>
                </a:r>
                <a:r>
                  <a:rPr lang="en-US" b="1" dirty="0" smtClean="0"/>
                  <a:t>risk premium</a:t>
                </a:r>
                <a:endParaRPr lang="en-US" dirty="0"/>
              </a:p>
            </p:txBody>
          </p:sp>
        </mc:Choice>
        <mc:Fallback>
          <p:sp>
            <p:nvSpPr>
              <p:cNvPr id="3" name="Sisällön paikkamerkk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46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Uncovered Interest Rate Parity (UIP)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isällön paikkamerkk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Risk averter/neutral/lover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dirty="0" smtClean="0"/>
                  <a:t>Positive/zero/negative </a:t>
                </a:r>
                <a:r>
                  <a:rPr lang="en-US" i="1" dirty="0" smtClean="0"/>
                  <a:t>risk premium </a:t>
                </a:r>
                <a:r>
                  <a:rPr lang="en-US" dirty="0" smtClean="0"/>
                  <a:t>respectively</a:t>
                </a:r>
              </a:p>
              <a:p>
                <a:r>
                  <a:rPr lang="en-US" dirty="0" smtClean="0"/>
                  <a:t>If economic agents are risk neutral -&gt; domestic and foreign investments will have to yield the same returns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In equilibrium: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logarithmic form: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 smtClean="0"/>
                  <a:t> -&gt;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fi-FI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p>
                    </m:sSup>
                    <m:r>
                      <a:rPr lang="fi-FI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sup>
                    </m:sSup>
                    <m:r>
                      <a:rPr lang="fi-FI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i-FI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/>
                  <a:t> </a:t>
                </a:r>
                <a:endParaRPr lang="en-US" b="1" dirty="0" smtClean="0"/>
              </a:p>
              <a:p>
                <a:pPr lvl="2"/>
                <a:r>
                  <a:rPr lang="en-US" dirty="0" smtClean="0"/>
                  <a:t>This is Uncovered Interest Rate Parity (UIP)</a:t>
                </a:r>
              </a:p>
              <a:p>
                <a:pPr lvl="2"/>
                <a:r>
                  <a:rPr lang="en-US" dirty="0" smtClean="0"/>
                  <a:t>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Sisällön paikkamerkk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29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overed Interest Rate Parity (CIP)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isällön paikkamerkk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UIP included uncertainty (risk)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fi-FI" i="1">
                            <a:latin typeface="Cambria Math"/>
                          </a:rPr>
                          <m:t>𝑒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CIP exclusives risk with </a:t>
                </a:r>
                <a:r>
                  <a:rPr lang="en-US" b="1" dirty="0" smtClean="0"/>
                  <a:t>future contracts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The forward premium (discount) is the proportion by which county’s forward exchange rate exceeds (fall below) its spot rate</a:t>
                </a:r>
              </a:p>
              <a:p>
                <a:r>
                  <a:rPr lang="en-US" dirty="0" smtClean="0"/>
                  <a:t>Profit cannot be made -&gt; arbitrage is not possible</a:t>
                </a:r>
              </a:p>
              <a:p>
                <a:r>
                  <a:rPr lang="en-US" dirty="0" smtClean="0"/>
                  <a:t>In equilibrium: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logarithmic form: 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fi-FI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𝑓𝑝</m:t>
                    </m:r>
                  </m:oMath>
                </a14:m>
                <a:r>
                  <a:rPr lang="en-US" dirty="0" smtClean="0"/>
                  <a:t> where </a:t>
                </a:r>
                <a:r>
                  <a:rPr lang="en-US" dirty="0" err="1" smtClean="0"/>
                  <a:t>fp</a:t>
                </a:r>
                <a:r>
                  <a:rPr lang="en-US" dirty="0" smtClean="0"/>
                  <a:t> is future premium (in logarithm)</a:t>
                </a:r>
                <a:endParaRPr lang="en-US" dirty="0"/>
              </a:p>
            </p:txBody>
          </p:sp>
        </mc:Choice>
        <mc:Fallback>
          <p:sp>
            <p:nvSpPr>
              <p:cNvPr id="3" name="Sisällön paikkamerkk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1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Premium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Forward premium: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 →(</m:t>
                    </m:r>
                    <m:f>
                      <m:f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sSup>
                          <m:sSup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num>
                      <m:den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Logarithmic form: 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𝑓𝑝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fi-FI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i-FI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So </a:t>
                </a:r>
                <a:r>
                  <a:rPr lang="en-US" b="1" dirty="0" smtClean="0"/>
                  <a:t>risk premium </a:t>
                </a:r>
                <a14:m>
                  <m:oMath xmlns:m="http://schemas.openxmlformats.org/officeDocument/2006/math">
                    <m:r>
                      <a:rPr lang="fi-FI" b="1" i="1" smtClean="0">
                        <a:latin typeface="Cambria Math" panose="02040503050406030204" pitchFamily="18" charset="0"/>
                      </a:rPr>
                      <m:t>𝒓𝒑</m:t>
                    </m:r>
                    <m:r>
                      <a:rPr lang="fi-FI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fi-FI" b="1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fi-FI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fi-FI" b="1" i="1"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dirty="0" smtClean="0"/>
                  <a:t>Difference between forward rate and expected exchange rate in the future (assuming </a:t>
                </a:r>
                <a:r>
                  <a:rPr lang="en-US" dirty="0" smtClean="0"/>
                  <a:t>the same </a:t>
                </a:r>
                <a:r>
                  <a:rPr lang="en-US" dirty="0" smtClean="0"/>
                  <a:t>time horizon)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43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IS-curve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IS (Investment Savings) curve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Independent variable is </a:t>
            </a:r>
            <a:r>
              <a:rPr lang="en-US" b="1" dirty="0" smtClean="0"/>
              <a:t>interest rate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Dependent variable is </a:t>
            </a:r>
            <a:r>
              <a:rPr lang="en-US" b="1" dirty="0" smtClean="0"/>
              <a:t>real income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If r changes -&gt; curve shifts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If y changes -&gt; movement on the shift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IS-curve represents the </a:t>
            </a:r>
            <a:r>
              <a:rPr lang="en-US" dirty="0" err="1" smtClean="0"/>
              <a:t>equilibria</a:t>
            </a:r>
            <a:r>
              <a:rPr lang="en-US" dirty="0" smtClean="0"/>
              <a:t> where total savings equal to total investments (S=I)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Every level of interest rate will generate a certain level of fixed investment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Goods market </a:t>
            </a:r>
            <a:r>
              <a:rPr lang="en-US" dirty="0" smtClean="0"/>
              <a:t>equilibrium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 this course, real exchange </a:t>
            </a:r>
            <a:r>
              <a:rPr lang="en-US" dirty="0" smtClean="0"/>
              <a:t>rate Q </a:t>
            </a:r>
            <a:r>
              <a:rPr lang="en-US" dirty="0" smtClean="0"/>
              <a:t>is included in the IS </a:t>
            </a:r>
            <a:r>
              <a:rPr lang="en-US" dirty="0" smtClean="0"/>
              <a:t>curve</a:t>
            </a:r>
          </a:p>
          <a:p>
            <a:pPr lvl="2"/>
            <a:r>
              <a:rPr lang="en-US" dirty="0" smtClean="0"/>
              <a:t>Q have effect on net exports NX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40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PPP in Expectations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Domestic Fisher equation: 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is the real interest rate)</a:t>
                </a:r>
              </a:p>
              <a:p>
                <a:r>
                  <a:rPr lang="en-US" dirty="0" smtClean="0"/>
                  <a:t>Foreign Fisher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fi-FI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fi-FI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So: </a:t>
                </a:r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i-FI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fi-FI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i-FI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fi-FI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If UIP holds: </a:t>
                </a:r>
                <a14:m>
                  <m:oMath xmlns:m="http://schemas.openxmlformats.org/officeDocument/2006/math">
                    <m:r>
                      <a:rPr lang="fi-FI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fi-FI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i-FI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fi-FI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This is </a:t>
                </a:r>
                <a:r>
                  <a:rPr lang="en-US" b="1" dirty="0" smtClean="0"/>
                  <a:t>relationship between interest rate parity, PPP and Fisher equation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464175"/>
            <a:ext cx="76200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09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Dornbusch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Explanation for high rates of exchange rate volatility</a:t>
                </a:r>
              </a:p>
              <a:p>
                <a:r>
                  <a:rPr lang="en-US" dirty="0" smtClean="0"/>
                  <a:t>Focus on the small open economy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Assumption: UIP </a:t>
                </a:r>
                <a:r>
                  <a:rPr lang="en-US" dirty="0" smtClean="0"/>
                  <a:t>holds all the time: 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fi-FI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b="1" dirty="0" smtClean="0"/>
                  <a:t>Goods market price adjustment speed is slow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Prices are fixed in the short-run</a:t>
                </a:r>
              </a:p>
              <a:p>
                <a:r>
                  <a:rPr lang="en-US" b="1" dirty="0" smtClean="0"/>
                  <a:t>Financial market price adjustment is fast</a:t>
                </a:r>
              </a:p>
              <a:p>
                <a:r>
                  <a:rPr lang="en-US" dirty="0" smtClean="0"/>
                  <a:t>Financial markets overreact to shocks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Price level is fixed, a change in the </a:t>
                </a:r>
                <a:r>
                  <a:rPr lang="en-US" i="1" dirty="0" smtClean="0"/>
                  <a:t>nominal</a:t>
                </a:r>
                <a:r>
                  <a:rPr lang="en-US" dirty="0" smtClean="0"/>
                  <a:t> money stock is a change in </a:t>
                </a:r>
                <a:r>
                  <a:rPr lang="en-US" i="1" dirty="0" smtClean="0"/>
                  <a:t>real</a:t>
                </a:r>
                <a:r>
                  <a:rPr lang="en-US" dirty="0" smtClean="0"/>
                  <a:t> money stock -&gt; </a:t>
                </a:r>
                <a:r>
                  <a:rPr lang="en-US" b="1" dirty="0" smtClean="0"/>
                  <a:t>liquidity effect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the long run all real variables will revert back to their original levels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830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6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Dornbusch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Real exchange rate </a:t>
                </a:r>
                <a14:m>
                  <m:oMath xmlns:m="http://schemas.openxmlformats.org/officeDocument/2006/math">
                    <m:r>
                      <a:rPr lang="fi-FI" i="1">
                        <a:latin typeface="Cambria Math"/>
                      </a:rPr>
                      <m:t>𝑄</m:t>
                    </m:r>
                    <m:r>
                      <a:rPr lang="fi-FI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i="1">
                            <a:latin typeface="Cambria Math"/>
                          </a:rPr>
                          <m:t>𝑆</m:t>
                        </m:r>
                        <m:sSup>
                          <m:sSup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i="1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fi-FI" i="1">
                                <a:latin typeface="Cambria Math"/>
                              </a:rPr>
                              <m:t>𝑓</m:t>
                            </m:r>
                          </m:sup>
                        </m:sSup>
                      </m:num>
                      <m:den>
                        <m:r>
                          <a:rPr lang="fi-FI" i="1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dirty="0" smtClean="0"/>
                  <a:t>  is </a:t>
                </a:r>
                <a:r>
                  <a:rPr lang="en-US" dirty="0" smtClean="0"/>
                  <a:t>in the </a:t>
                </a:r>
                <a:r>
                  <a:rPr lang="en-US" dirty="0" smtClean="0"/>
                  <a:t>equilibrium only in the long-run, deviations in the short-run</a:t>
                </a:r>
              </a:p>
              <a:p>
                <a:r>
                  <a:rPr lang="en-US" dirty="0" smtClean="0"/>
                  <a:t>Expected rate of depreciation of the domestic currency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dirty="0" smtClean="0"/>
                  <a:t> is proportional to the percentage deviation of the actual exchange rate from its long-run equilibrium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</m:e>
                    </m:acc>
                    <m:r>
                      <a:rPr lang="fi-FI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fi-FI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i-FI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fi-FI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i-FI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dirty="0" smtClean="0"/>
                  <a:t> =  </a:t>
                </a:r>
                <a:r>
                  <a:rPr lang="fi-FI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fi-FI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fi-FI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i-FI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Logarithmic form: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fi-FI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(</m:t>
                    </m:r>
                    <m:acc>
                      <m:accPr>
                        <m:chr m:val="̅"/>
                        <m:ctrlP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404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797152"/>
            <a:ext cx="291083" cy="354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5301208"/>
            <a:ext cx="291083" cy="3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Dornbusch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356" y="1196752"/>
            <a:ext cx="4536504" cy="422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36096" y="1916832"/>
            <a:ext cx="3707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Slope of the RP-curve:  -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482" y="2492896"/>
            <a:ext cx="411662" cy="5011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423643"/>
            <a:ext cx="8075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the short-run, the price level is fixed, so shocks move to the nominal exchange rate and, hence, the real exchange rate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76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36712"/>
            <a:ext cx="7856714" cy="54726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42760" y="4046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= C + I + G +</a:t>
            </a:r>
            <a:r>
              <a:rPr lang="en-US" dirty="0" smtClean="0"/>
              <a:t>NX(Q)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219998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Effect of expansionary monetary policy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020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 Substitution (CS)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Focuses on </a:t>
                </a:r>
                <a:r>
                  <a:rPr lang="en-US" i="1" dirty="0" smtClean="0"/>
                  <a:t>money as a store of value</a:t>
                </a:r>
              </a:p>
              <a:p>
                <a:r>
                  <a:rPr lang="en-US" dirty="0" smtClean="0"/>
                  <a:t>The </a:t>
                </a:r>
                <a:r>
                  <a:rPr lang="en-US" b="1" dirty="0" smtClean="0"/>
                  <a:t>shifting of private and public portfolios from one nation to another </a:t>
                </a:r>
                <a:r>
                  <a:rPr lang="en-US" dirty="0" smtClean="0"/>
                  <a:t>has influence on exchange rates</a:t>
                </a:r>
              </a:p>
              <a:p>
                <a:r>
                  <a:rPr lang="en-US" dirty="0" smtClean="0"/>
                  <a:t>Main question: How CS affects the exchange rate?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Earlier </a:t>
                </a:r>
                <a:r>
                  <a:rPr lang="en-US" dirty="0" smtClean="0"/>
                  <a:t>in this </a:t>
                </a:r>
                <a:r>
                  <a:rPr lang="en-US" dirty="0" smtClean="0"/>
                  <a:t>course: </a:t>
                </a:r>
                <a:r>
                  <a:rPr lang="en-US" dirty="0" smtClean="0"/>
                  <a:t>interest rates have determined the exchange rates</a:t>
                </a:r>
              </a:p>
              <a:p>
                <a:r>
                  <a:rPr lang="en-US" dirty="0" smtClean="0"/>
                  <a:t>In </a:t>
                </a:r>
                <a:r>
                  <a:rPr lang="en-US" dirty="0" smtClean="0"/>
                  <a:t>CS, </a:t>
                </a:r>
                <a:r>
                  <a:rPr lang="en-US" dirty="0" smtClean="0"/>
                  <a:t>there occurs only two currencies</a:t>
                </a:r>
              </a:p>
              <a:p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fi-FI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i-FI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fi-FI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i-FI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fi-FI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i-FI" b="0" i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endParaRPr lang="fi-FI" b="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 = Wealth, M = Money supply, F = Accumulation of foreign currency, S = nominal interest rate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0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302433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NT curve displays the equilibrium condition in the </a:t>
            </a:r>
            <a:r>
              <a:rPr lang="en-US" sz="1800" b="1" dirty="0" smtClean="0"/>
              <a:t>non-</a:t>
            </a:r>
            <a:r>
              <a:rPr lang="en-US" sz="1800" b="1" dirty="0" err="1" smtClean="0"/>
              <a:t>tradeables</a:t>
            </a:r>
            <a:r>
              <a:rPr lang="en-US" sz="1800" b="1" dirty="0" smtClean="0"/>
              <a:t> </a:t>
            </a:r>
            <a:r>
              <a:rPr lang="en-US" sz="1800" dirty="0" smtClean="0"/>
              <a:t>sector (when Q increases, W falls)</a:t>
            </a:r>
          </a:p>
          <a:p>
            <a:r>
              <a:rPr lang="en-US" sz="1800" dirty="0" smtClean="0"/>
              <a:t>TT-curve describes the combination of Q and W that sustain zero </a:t>
            </a:r>
            <a:r>
              <a:rPr lang="en-US" sz="1800" b="1" dirty="0" smtClean="0"/>
              <a:t>current account balance </a:t>
            </a:r>
            <a:r>
              <a:rPr lang="en-US" sz="1800" dirty="0" smtClean="0"/>
              <a:t>in the long-run. Short-run excess supply (demand) are points below (above) the TT-curve. If there exists current account surplus/deficit, then there will be positive/negative accumulation of the foreign currency</a:t>
            </a:r>
          </a:p>
          <a:p>
            <a:r>
              <a:rPr lang="en-US" sz="1800" dirty="0" smtClean="0"/>
              <a:t>In the long-run equilibrium E, there is equilibrium in </a:t>
            </a:r>
            <a:r>
              <a:rPr lang="en-US" sz="1800" dirty="0" err="1" smtClean="0"/>
              <a:t>tradeables</a:t>
            </a:r>
            <a:r>
              <a:rPr lang="en-US" sz="1800" dirty="0" smtClean="0"/>
              <a:t> and non-</a:t>
            </a:r>
            <a:r>
              <a:rPr lang="en-US" sz="1800" dirty="0" err="1" smtClean="0"/>
              <a:t>tradeables</a:t>
            </a:r>
            <a:r>
              <a:rPr lang="en-US" sz="1800" dirty="0" smtClean="0"/>
              <a:t> sector with zero current account balance (no inflow/outflow of foreign currency)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8640"/>
            <a:ext cx="67437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204196"/>
                <a:ext cx="8229600" cy="2537172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MM-Curve describes all points where </a:t>
                </a:r>
                <a:r>
                  <a:rPr lang="en-US" sz="1800" b="1" dirty="0" smtClean="0"/>
                  <a:t>Money Market </a:t>
                </a:r>
                <a:r>
                  <a:rPr lang="en-US" sz="1800" dirty="0" smtClean="0"/>
                  <a:t>is in equilibrium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i-FI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400" dirty="0" smtClean="0"/>
                  <a:t> is the rate of depreciation of the domestic currency,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fi-FI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smtClean="0"/>
                  <a:t>is the growth rate of the money stock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The first term suggests an upward sloping MM-curve and second term a downward sloping MM-curve. Assuming that second one dominates</a:t>
                </a:r>
              </a:p>
              <a:p>
                <a:r>
                  <a:rPr lang="en-US" sz="1800" dirty="0" smtClean="0"/>
                  <a:t>At point C, long-run equilibrium between W and F is obtained with a constant level of wealth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204196"/>
                <a:ext cx="8229600" cy="2537172"/>
              </a:xfrm>
              <a:blipFill rotWithShape="0">
                <a:blip r:embed="rId2"/>
                <a:stretch>
                  <a:fillRect l="-444" t="-144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8640"/>
            <a:ext cx="6743700" cy="33718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5" y="3544342"/>
            <a:ext cx="5256584" cy="659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92280" y="1628800"/>
                <a:ext cx="1368152" cy="377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&lt;-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i-FI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628800"/>
                <a:ext cx="1368152" cy="377989"/>
              </a:xfrm>
              <a:prstGeom prst="rect">
                <a:avLst/>
              </a:prstGeom>
              <a:blipFill rotWithShape="0">
                <a:blip r:embed="rId5"/>
                <a:stretch>
                  <a:fillRect l="-3556"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19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 Substitution (CS)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change in monetary policy: increase in the growth rate of money stock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Incease</a:t>
                </a:r>
                <a:r>
                  <a:rPr lang="en-US" dirty="0" smtClean="0"/>
                  <a:t> in M -&gt; prices of goods increase in the same proportion as M. Real money stock, wealth and foreign currency balance do not change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9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4028776"/>
                <a:ext cx="8229600" cy="255803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1800" dirty="0" smtClean="0"/>
                  <a:t>Increase in the growth rate of money stock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fi-FI" sz="180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i-FI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fi-FI" sz="18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fi-FI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i-FI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r>
                      <a:rPr lang="fi-FI" sz="1800" b="0" i="1" smtClean="0">
                        <a:latin typeface="Cambria Math" panose="02040503050406030204" pitchFamily="18" charset="0"/>
                      </a:rPr>
                      <m:t> −1)</m:t>
                    </m:r>
                  </m:oMath>
                </a14:m>
                <a:r>
                  <a:rPr lang="en-US" sz="1800" dirty="0" smtClean="0"/>
                  <a:t> must increase for the economy to return to a constant wealth equilibrium</a:t>
                </a:r>
              </a:p>
              <a:p>
                <a14:m>
                  <m:oMath xmlns:m="http://schemas.openxmlformats.org/officeDocument/2006/math">
                    <m:r>
                      <a:rPr lang="fi-FI" sz="1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dirty="0" smtClean="0"/>
                  <a:t> depends negatively on W/F so the ratio W/F must decrease -&gt; F increases (W is constant in equilibrium)</a:t>
                </a:r>
              </a:p>
              <a:p>
                <a:r>
                  <a:rPr lang="en-US" sz="1800" dirty="0" smtClean="0"/>
                  <a:t>New long-run equilibrium at the point D with constant level of wealth and real exchange rate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>
                    <a:solidFill>
                      <a:srgbClr val="FF0000"/>
                    </a:solidFill>
                  </a:rPr>
                  <a:t>M increases -&gt; m decreases -&gt; W decreases to the point </a:t>
                </a:r>
                <a:r>
                  <a:rPr lang="en-US" sz="1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>
                    <a:solidFill>
                      <a:srgbClr val="FF0000"/>
                    </a:solidFill>
                  </a:rPr>
                  <a:t>Fall in wealth decreases consumption -&gt; relative price of non-</a:t>
                </a:r>
                <a:r>
                  <a:rPr lang="en-US" sz="1800" dirty="0" err="1" smtClean="0">
                    <a:solidFill>
                      <a:srgbClr val="FF0000"/>
                    </a:solidFill>
                  </a:rPr>
                  <a:t>tradeables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 has to decrease (overshoot of the nominal exchange rate) -&gt; real depreciation of domestic currency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i-FI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sSub>
                      <m:sSubPr>
                        <m:ctrlPr>
                          <a:rPr lang="fi-FI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i-FI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i-FI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i-FI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1800" dirty="0" smtClean="0">
                    <a:solidFill>
                      <a:srgbClr val="FF0000"/>
                    </a:solidFill>
                  </a:rPr>
                  <a:t>At point V: relatively high price of </a:t>
                </a:r>
                <a:r>
                  <a:rPr lang="en-US" sz="1800" dirty="0" err="1" smtClean="0">
                    <a:solidFill>
                      <a:srgbClr val="FF0000"/>
                    </a:solidFill>
                  </a:rPr>
                  <a:t>tradeables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 and low W -&gt; current account surplus -&gt; W begins </a:t>
                </a:r>
                <a:r>
                  <a:rPr lang="en-US" sz="1800" smtClean="0">
                    <a:solidFill>
                      <a:srgbClr val="FF0000"/>
                    </a:solidFill>
                  </a:rPr>
                  <a:t>to recover</a:t>
                </a:r>
                <a:endParaRPr lang="en-US" sz="1800" dirty="0" smtClean="0">
                  <a:solidFill>
                    <a:srgbClr val="FF0000"/>
                  </a:solidFill>
                </a:endParaRPr>
              </a:p>
              <a:p>
                <a:pPr>
                  <a:buFont typeface="+mj-lt"/>
                  <a:buAutoNum type="arabicPeriod"/>
                </a:pPr>
                <a:endParaRPr lang="en-US" sz="1800" dirty="0" smtClean="0">
                  <a:solidFill>
                    <a:srgbClr val="FF0000"/>
                  </a:solidFill>
                </a:endParaRPr>
              </a:p>
              <a:p>
                <a:pPr>
                  <a:buFont typeface="+mj-lt"/>
                  <a:buAutoNum type="arabicPeriod"/>
                </a:pP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028776"/>
                <a:ext cx="8229600" cy="2558035"/>
              </a:xfrm>
              <a:blipFill rotWithShape="0">
                <a:blip r:embed="rId2"/>
                <a:stretch>
                  <a:fillRect l="-370" t="-119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-99392"/>
            <a:ext cx="7058025" cy="334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368923"/>
            <a:ext cx="5256584" cy="65985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652120" y="1628800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16915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17728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IS-curve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isällön paikkamerkk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IS-curve includes net exports</a:t>
                </a:r>
              </a:p>
              <a:p>
                <a:r>
                  <a:rPr lang="en-US" dirty="0" smtClean="0"/>
                  <a:t>Net exports depends on the real exchange rate 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/>
                      </a:rPr>
                      <m:t>𝑄</m:t>
                    </m:r>
                    <m:r>
                      <a:rPr lang="fi-FI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b="0" i="1" smtClean="0">
                            <a:latin typeface="Cambria Math"/>
                          </a:rPr>
                          <m:t>𝑆</m:t>
                        </m:r>
                        <m:sSup>
                          <m:sSup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b="0" i="1" smtClean="0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fi-FI" b="0" i="1" smtClean="0">
                                <a:latin typeface="Cambria Math"/>
                              </a:rPr>
                              <m:t>𝑓</m:t>
                            </m:r>
                          </m:sup>
                        </m:sSup>
                      </m:num>
                      <m:den>
                        <m:r>
                          <a:rPr lang="fi-FI" b="0" i="1" smtClean="0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endParaRPr lang="fi-FI" b="0" dirty="0" smtClean="0"/>
              </a:p>
              <a:p>
                <a:r>
                  <a:rPr lang="en-US" dirty="0" smtClean="0"/>
                  <a:t>Q increases -&gt; imports </a:t>
                </a:r>
                <a:r>
                  <a:rPr lang="en-US" dirty="0" smtClean="0"/>
                  <a:t>decrease and exports increase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Sisällön paikkamerkk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633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Expectations (RE)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 is defined is the equality between </a:t>
                </a:r>
                <a:r>
                  <a:rPr lang="en-US" i="1" dirty="0" smtClean="0"/>
                  <a:t>subjective expectations </a:t>
                </a:r>
                <a:r>
                  <a:rPr lang="en-US" dirty="0" smtClean="0"/>
                  <a:t>of the exchange rate and the </a:t>
                </a:r>
                <a:r>
                  <a:rPr lang="en-US" i="1" dirty="0" smtClean="0"/>
                  <a:t>conditionally expected </a:t>
                </a:r>
                <a:r>
                  <a:rPr lang="en-US" dirty="0" smtClean="0"/>
                  <a:t>value of the exchange rate, conditional on all available information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fi-FI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forward rate,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nominal exchange rate at period t+1,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forecast error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a risk premium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861048"/>
            <a:ext cx="3384376" cy="56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Expectations (RE)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investors are risk neutral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i-FI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) and markets are efficient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Forward rate is optimal forecast of the next period’s spot rate (only forecast error)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This is called </a:t>
                </a:r>
                <a:r>
                  <a:rPr lang="en-US" b="1" dirty="0" smtClean="0"/>
                  <a:t>unbiasedness</a:t>
                </a:r>
                <a:endParaRPr lang="en-US" dirty="0" smtClean="0"/>
              </a:p>
              <a:p>
                <a:r>
                  <a:rPr lang="en-US" dirty="0" smtClean="0"/>
                  <a:t>Empirical results are not that supportive for unbiasedness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6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Concentration on the </a:t>
            </a:r>
            <a:r>
              <a:rPr lang="en-US" b="1" dirty="0" smtClean="0"/>
              <a:t>random error </a:t>
            </a:r>
            <a:r>
              <a:rPr lang="en-US" dirty="0" smtClean="0"/>
              <a:t>in forecasting the future exchange rates</a:t>
            </a:r>
          </a:p>
          <a:p>
            <a:r>
              <a:rPr lang="en-US" dirty="0" smtClean="0"/>
              <a:t>News model assumes rational expectations</a:t>
            </a:r>
          </a:p>
          <a:p>
            <a:r>
              <a:rPr lang="en-US" dirty="0" smtClean="0"/>
              <a:t>Some information “news” are unforeseeable, thus random error exists</a:t>
            </a:r>
          </a:p>
          <a:p>
            <a:r>
              <a:rPr lang="en-US" dirty="0" smtClean="0"/>
              <a:t>In the monetary model, the exchange rate depends on relative money stocks, income and interest rates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Also </a:t>
            </a:r>
            <a:r>
              <a:rPr lang="en-US" i="1" dirty="0" smtClean="0"/>
              <a:t>expected capital gain or loss from holding the currency </a:t>
            </a:r>
            <a:r>
              <a:rPr lang="en-US" dirty="0" smtClean="0"/>
              <a:t>should be taken into account</a:t>
            </a:r>
          </a:p>
          <a:p>
            <a:r>
              <a:rPr lang="en-US" dirty="0" smtClean="0"/>
              <a:t>Current level of the exchange rate depend on its </a:t>
            </a:r>
            <a:r>
              <a:rPr lang="en-US" i="1" dirty="0" smtClean="0"/>
              <a:t>expected rate of change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613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Premium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Assume risk averse agent</a:t>
                </a:r>
              </a:p>
              <a:p>
                <a:r>
                  <a:rPr lang="en-US" dirty="0" smtClean="0"/>
                  <a:t>Future consumption benefits/suffers for amount of 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€(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Period 1 budget constraint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the amount of € used in forward purchases</a:t>
                </a:r>
              </a:p>
              <a:p>
                <a:r>
                  <a:rPr lang="en-US" dirty="0"/>
                  <a:t>The mean value of future consumption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Standard </a:t>
                </a:r>
                <a:r>
                  <a:rPr lang="en-US" dirty="0"/>
                  <a:t>deviation (</a:t>
                </a:r>
                <a:r>
                  <a:rPr lang="en-US" b="1" dirty="0"/>
                  <a:t>risk</a:t>
                </a:r>
                <a:r>
                  <a:rPr lang="en-US" dirty="0"/>
                  <a:t>)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616" y="3313030"/>
            <a:ext cx="3456384" cy="5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3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Premium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Speculative opportunity line (SOL)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fi-FI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i-FI" b="0" dirty="0" smtClean="0"/>
              </a:p>
              <a:p>
                <a:pPr lvl="2"/>
                <a:r>
                  <a:rPr lang="en-US" dirty="0" smtClean="0"/>
                  <a:t>Where </a:t>
                </a:r>
                <a:r>
                  <a:rPr lang="en-US" dirty="0" err="1" smtClean="0"/>
                  <a:t>sharpe</a:t>
                </a:r>
                <a:r>
                  <a:rPr lang="en-US" dirty="0" smtClean="0"/>
                  <a:t> ratio </a:t>
                </a:r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i-F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fi-FI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i-FI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fi-FI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i-FI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i-FI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fi-FI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i-FI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fi-FI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i-FI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fi-FI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i-FI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is risk-adjusted return. In other words </a:t>
                </a:r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the average return earned in </a:t>
                </a:r>
                <a:r>
                  <a:rPr lang="en-US" i="1" dirty="0" smtClean="0"/>
                  <a:t>excess </a:t>
                </a:r>
                <a:r>
                  <a:rPr lang="en-US" dirty="0" smtClean="0"/>
                  <a:t>of the risk-free rate per unit of volatility (standard deviation)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6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437112"/>
                <a:ext cx="8229600" cy="1689051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 smtClean="0"/>
                  <a:t>Equilibrium at H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i-FI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. If </a:t>
                </a:r>
                <a:r>
                  <a:rPr lang="en-US" sz="1600" dirty="0" err="1" smtClean="0"/>
                  <a:t>sharpe</a:t>
                </a:r>
                <a:r>
                  <a:rPr lang="en-US" sz="1600" dirty="0" smtClean="0"/>
                  <a:t> ratio increases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i-FI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i-FI" sz="1000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sz="1600" dirty="0" smtClean="0"/>
                  <a:t> equilibrium at J where the slope of SOL is a tangent for indifference curve -&gt; expected consumption increases</a:t>
                </a:r>
              </a:p>
              <a:p>
                <a:r>
                  <a:rPr lang="en-US" sz="1600" dirty="0" smtClean="0"/>
                  <a:t>Moving from H to J increases the amount of forward contracts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. So the substitution effect (increase in risk premium, i.e. price) dominates the income effect.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437112"/>
                <a:ext cx="8229600" cy="1689051"/>
              </a:xfrm>
              <a:blipFill rotWithShape="0">
                <a:blip r:embed="rId2"/>
                <a:stretch>
                  <a:fillRect l="-296" t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0"/>
            <a:ext cx="5616624" cy="453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5596" y="188640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96" y="188640"/>
                <a:ext cx="64807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36096" y="3140968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140968"/>
                <a:ext cx="288032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99204" y="32802"/>
                <a:ext cx="18307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fi-FI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fi-FI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204" y="32802"/>
                <a:ext cx="183075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0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General Model of the Risk Premium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Previous model was restricted (preferences depend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i-FI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-&gt; generalization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Not the same thing as maximizing expected consumption, because agents are </a:t>
                </a:r>
                <a:r>
                  <a:rPr lang="en-US" i="1" dirty="0" smtClean="0"/>
                  <a:t>risk averse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Increased risk has a utility penalty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Trade-off between risk and expected return of speculation</a:t>
                </a:r>
              </a:p>
              <a:p>
                <a:r>
                  <a:rPr lang="en-US" dirty="0" smtClean="0"/>
                  <a:t>Solution by </a:t>
                </a:r>
                <a:r>
                  <a:rPr lang="en-US" dirty="0" err="1" smtClean="0"/>
                  <a:t>lagrange</a:t>
                </a:r>
                <a:r>
                  <a:rPr lang="en-US" dirty="0" smtClean="0"/>
                  <a:t> method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636912"/>
            <a:ext cx="1728192" cy="545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2636912"/>
            <a:ext cx="4431163" cy="54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General Model of the Risk Premium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can be found from:</a:t>
                </a:r>
              </a:p>
              <a:p>
                <a:r>
                  <a:rPr lang="en-US" dirty="0" err="1" smtClean="0"/>
                  <a:t>l.h.s</a:t>
                </a:r>
                <a:r>
                  <a:rPr lang="en-US" dirty="0" smtClean="0"/>
                  <a:t> is marginal opportunity cost of per pound speculated in the forward market </a:t>
                </a:r>
              </a:p>
              <a:p>
                <a:r>
                  <a:rPr lang="en-US" dirty="0" err="1"/>
                  <a:t>r</a:t>
                </a:r>
                <a:r>
                  <a:rPr lang="en-US" dirty="0" err="1" smtClean="0"/>
                  <a:t>.h.s</a:t>
                </a:r>
                <a:r>
                  <a:rPr lang="en-US" dirty="0" smtClean="0"/>
                  <a:t>. is the expected marginal benefit in utility terms -&gt; MC=MR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Risk premium is high when the euro is strong (low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fi-FI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/>
                  <a:t>)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2074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934" y="1700808"/>
            <a:ext cx="3495675" cy="51435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293096"/>
            <a:ext cx="42481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Mundell-Fleming Model (MF)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IS-LM model describes closed economy</a:t>
                </a:r>
              </a:p>
              <a:p>
                <a:r>
                  <a:rPr lang="en-US" dirty="0" smtClean="0"/>
                  <a:t>Mundell-Fleming describes open economy</a:t>
                </a:r>
              </a:p>
              <a:p>
                <a:r>
                  <a:rPr lang="en-US" dirty="0" smtClean="0"/>
                  <a:t>The relationship between the </a:t>
                </a:r>
                <a:r>
                  <a:rPr lang="en-US" i="1" dirty="0" smtClean="0"/>
                  <a:t>nominal interest rate and output</a:t>
                </a:r>
              </a:p>
              <a:p>
                <a:r>
                  <a:rPr lang="en-US" dirty="0" smtClean="0"/>
                  <a:t>IS-Curve: 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LM-Curve: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BoP</a:t>
                </a:r>
                <a:r>
                  <a:rPr lang="en-US" dirty="0" smtClean="0"/>
                  <a:t>-Curve: 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𝐵𝑜𝑃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𝐶𝐴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𝐶𝑎𝑝𝐴</m:t>
                    </m:r>
                  </m:oMath>
                </a14:m>
                <a:endParaRPr lang="fi-FI" b="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Balance of Payments includes: Current Account CA and Capital Account </a:t>
                </a:r>
                <a:r>
                  <a:rPr lang="en-US" dirty="0" err="1" smtClean="0"/>
                  <a:t>CapA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670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 under flexible exchange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7638"/>
            <a:ext cx="619268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Expansionary monetary policy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LM shifts right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Local interest rate lower than global -&gt; capital </a:t>
            </a:r>
            <a:r>
              <a:rPr lang="en-US" dirty="0"/>
              <a:t>outflows because of the decreased interest </a:t>
            </a:r>
            <a:r>
              <a:rPr lang="en-US" dirty="0" smtClean="0"/>
              <a:t>rate -&gt; depreciation of the local currency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Depreciation increases net exports and IS shifts right where local interest rate equal global interest rate (</a:t>
            </a:r>
            <a:r>
              <a:rPr lang="en-US" dirty="0" err="1" smtClean="0"/>
              <a:t>BoP</a:t>
            </a:r>
            <a:r>
              <a:rPr lang="en-US" dirty="0" smtClean="0"/>
              <a:t> is balanced)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057810"/>
            <a:ext cx="2617465" cy="263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8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LM-curve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LM (Liquidity preference and Money supply)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Independent variable is </a:t>
            </a:r>
            <a:r>
              <a:rPr lang="en-US" b="1" dirty="0" smtClean="0"/>
              <a:t>real income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Dependent variable is </a:t>
            </a:r>
            <a:r>
              <a:rPr lang="en-US" b="1" dirty="0"/>
              <a:t>i</a:t>
            </a:r>
            <a:r>
              <a:rPr lang="en-US" b="1" dirty="0" smtClean="0"/>
              <a:t>nterest rate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If r change -&gt; movement on the shift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If money supply change -&gt; curve shifts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LM-curve shows the combinations of interest rates and levels of real income for which the money market is in equilibrium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Assumption in this course: openness of the economy does not </a:t>
            </a:r>
            <a:r>
              <a:rPr lang="en-US" dirty="0" smtClean="0"/>
              <a:t>affect to </a:t>
            </a:r>
            <a:r>
              <a:rPr lang="en-US" dirty="0" smtClean="0"/>
              <a:t>the supply side of the economy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Equilibrium in the (domestic) money market  -&gt; Money demand = Money supply</a:t>
            </a:r>
          </a:p>
        </p:txBody>
      </p:sp>
    </p:spTree>
    <p:extLst>
      <p:ext uri="{BB962C8B-B14F-4D97-AF65-F5344CB8AC3E}">
        <p14:creationId xmlns:p14="http://schemas.microsoft.com/office/powerpoint/2010/main" val="579156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 under flexible exchange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59016" cy="4525963"/>
          </a:xfrm>
        </p:spPr>
        <p:txBody>
          <a:bodyPr/>
          <a:lstStyle/>
          <a:p>
            <a:r>
              <a:rPr lang="en-US" dirty="0" smtClean="0"/>
              <a:t>Expansionary fiscal policy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 increases -&gt; IS curve shifts right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Local interest rate is above global interest rate -&gt; capital inflow -&gt; appreciation of domestic currency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Appreciation decreases </a:t>
            </a:r>
            <a:r>
              <a:rPr lang="en-US" dirty="0"/>
              <a:t>net exports and IS shifts </a:t>
            </a:r>
            <a:r>
              <a:rPr lang="en-US" dirty="0" smtClean="0"/>
              <a:t>back </a:t>
            </a:r>
            <a:r>
              <a:rPr lang="en-US" dirty="0"/>
              <a:t>where local interest rate equal global interest rate (</a:t>
            </a:r>
            <a:r>
              <a:rPr lang="en-US" dirty="0" err="1"/>
              <a:t>BoP</a:t>
            </a:r>
            <a:r>
              <a:rPr lang="en-US" dirty="0"/>
              <a:t> is balanced)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2729706"/>
            <a:ext cx="22955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60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 under flexible exchange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global interest 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Capital outflow from the economy -&gt; depreciation of currency -&gt; Net exports increase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IS-curve shifts to right to the point where domestic and global interest rates are 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20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 under </a:t>
            </a:r>
            <a:r>
              <a:rPr lang="en-US" dirty="0" smtClean="0"/>
              <a:t>fixed </a:t>
            </a:r>
            <a:r>
              <a:rPr lang="en-US" dirty="0"/>
              <a:t>exchange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Expansionary monetary policy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LM-Curve shifts to right -&gt; </a:t>
            </a:r>
            <a:r>
              <a:rPr lang="en-US" dirty="0" err="1" smtClean="0"/>
              <a:t>BoP</a:t>
            </a:r>
            <a:r>
              <a:rPr lang="en-US" dirty="0" smtClean="0"/>
              <a:t> deficit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Government has to buy domestic currency and sell foreign currency -&gt; decrease in money supply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Back to original equilibrium -&gt; </a:t>
            </a:r>
            <a:r>
              <a:rPr lang="en-US" b="1" dirty="0" smtClean="0"/>
              <a:t>monetary policy do not have effect under fixed interest rates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3" y="1800128"/>
            <a:ext cx="3187272" cy="305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9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 under fixed exchange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Expansionary fiscal policy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IS-curve shifts right (G increases)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Appreciation of the exchange rate, to maintain fixed rate -&gt; government buy foreign currency and sells domestic currency -&gt; increase in money supply -&gt; LM-curve shifts right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222" y="2420888"/>
            <a:ext cx="3400393" cy="337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41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 under fixed exchange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global interest 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Capital outflow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This would depreciate the domestic exchange 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 order to keep the exchange rate stable government has to buy home currency and sell foreign currency -&gt; decrease in money supply -&gt; LM-curve shifts to left to the point where domestic and global interest rates are 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1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determines exchange rates?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Supply and demand of currencies (</a:t>
                </a:r>
                <a:r>
                  <a:rPr lang="en-US" dirty="0" err="1" smtClean="0"/>
                  <a:t>BoP</a:t>
                </a:r>
                <a:r>
                  <a:rPr lang="en-US" dirty="0" smtClean="0"/>
                  <a:t>)</a:t>
                </a:r>
              </a:p>
              <a:p>
                <a:pPr marL="1371600" lvl="2" indent="-514350"/>
                <a:r>
                  <a:rPr lang="en-US" dirty="0" smtClean="0"/>
                  <a:t>International trade and investments, speculation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PPP (</a:t>
                </a: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i-FI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i-FI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p>
                          <m:sSupPr>
                            <m:ctrlPr>
                              <a:rPr lang="fi-FI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Interest rates (UIP:</a:t>
                </a:r>
                <a:r>
                  <a:rPr lang="en-US" b="1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i-FI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fi-FI" b="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fi-FI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i-FI" b="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66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39062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" y="1340768"/>
            <a:ext cx="6924495" cy="158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" y="2929608"/>
            <a:ext cx="6924495" cy="1807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" y="4773485"/>
            <a:ext cx="6920974" cy="1463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558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74"/>
            <a:ext cx="6516216" cy="93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70547"/>
            <a:ext cx="6516216" cy="9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1903997"/>
            <a:ext cx="6497167" cy="68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" y="2608847"/>
            <a:ext cx="6484766" cy="89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3523247"/>
            <a:ext cx="6487642" cy="851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" y="4399547"/>
            <a:ext cx="6484766" cy="1105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33022"/>
            <a:ext cx="6516216" cy="13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1225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" y="22239"/>
            <a:ext cx="7634790" cy="1373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" y="1395693"/>
            <a:ext cx="7610475" cy="1343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36" y="2738718"/>
            <a:ext cx="7620000" cy="105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9" y="3795993"/>
            <a:ext cx="7629525" cy="1038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9" y="4834218"/>
            <a:ext cx="7610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70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400"/>
            <a:ext cx="76295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6200"/>
            <a:ext cx="7629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5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Monetary policy in a open economy depends on the exchange rate arrangements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Floating exchange rate -&gt; Management of money supply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Fixed exchange rate -&gt; Control of banking system lending (controlling domestic credit)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4725144"/>
            <a:ext cx="3419219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kstiruutu 3"/>
          <p:cNvSpPr txBox="1"/>
          <p:nvPr/>
        </p:nvSpPr>
        <p:spPr>
          <a:xfrm>
            <a:off x="1345672" y="5692606"/>
            <a:ext cx="734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income , r = interest rate, k and l are  behavioral parameters</a:t>
            </a:r>
            <a:endParaRPr lang="en-US" dirty="0"/>
          </a:p>
        </p:txBody>
      </p:sp>
      <p:sp>
        <p:nvSpPr>
          <p:cNvPr id="6" name="Tekstiruutu 5"/>
          <p:cNvSpPr txBox="1"/>
          <p:nvPr/>
        </p:nvSpPr>
        <p:spPr>
          <a:xfrm>
            <a:off x="1475656" y="606193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y increases, r has to increase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2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Derive the aggregate demand from IS-LM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2"/>
            <a:ext cx="4680520" cy="455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19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rates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exchange rates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Spot rate: exchange happens immediately</a:t>
            </a:r>
          </a:p>
          <a:p>
            <a:r>
              <a:rPr lang="en-US" dirty="0" smtClean="0"/>
              <a:t>Forward or future rate: exchange happens in the future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843" y="1412776"/>
            <a:ext cx="3992116" cy="85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29" y="2492896"/>
            <a:ext cx="67437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98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id rate = buy rate</a:t>
            </a:r>
          </a:p>
          <a:p>
            <a:r>
              <a:rPr lang="en-US" dirty="0" smtClean="0"/>
              <a:t>Ask (or offer) rate = sell rate</a:t>
            </a:r>
          </a:p>
          <a:p>
            <a:r>
              <a:rPr lang="en-US" i="1" dirty="0" smtClean="0"/>
              <a:t>Bid/Ask spread </a:t>
            </a:r>
            <a:r>
              <a:rPr lang="en-US" dirty="0" smtClean="0"/>
              <a:t>is the gap between these two</a:t>
            </a:r>
          </a:p>
          <a:p>
            <a:r>
              <a:rPr lang="en-US" dirty="0" smtClean="0"/>
              <a:t>Supply and demand of currencies come from: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International trade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Investments (shares, estates etc.)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Speculation (profit from buying and selling currencies)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3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Exchange </a:t>
            </a:r>
            <a:r>
              <a:rPr lang="en-US" dirty="0"/>
              <a:t>R</a:t>
            </a:r>
            <a:r>
              <a:rPr lang="en-US" dirty="0" smtClean="0"/>
              <a:t>ates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Floating exchange rate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Price of the currency (relative to other currencies) is determined by supply and demand</a:t>
            </a:r>
          </a:p>
          <a:p>
            <a:r>
              <a:rPr lang="en-US" dirty="0" smtClean="0"/>
              <a:t>Fixed exchange rate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Tied to another country’s currency (or gold)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Purpose is to maintain country’s currency value </a:t>
            </a:r>
            <a:r>
              <a:rPr lang="en-US" dirty="0" smtClean="0"/>
              <a:t>stable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Foreign currency trade through central bank and/or private holdings of foreign currency banned or restricted</a:t>
            </a:r>
          </a:p>
          <a:p>
            <a:r>
              <a:rPr lang="en-US" dirty="0" smtClean="0"/>
              <a:t>Managed Float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Fixed rates with fluctuation bands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5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1547</Words>
  <Application>Microsoft Office PowerPoint</Application>
  <PresentationFormat>On-screen Show (4:3)</PresentationFormat>
  <Paragraphs>254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Cambria Math</vt:lpstr>
      <vt:lpstr>Office-teema</vt:lpstr>
      <vt:lpstr>Open Economy Macroeconomics for Dummies</vt:lpstr>
      <vt:lpstr>IS-curve</vt:lpstr>
      <vt:lpstr>IS-curve</vt:lpstr>
      <vt:lpstr>LM-curve</vt:lpstr>
      <vt:lpstr>PowerPoint Presentation</vt:lpstr>
      <vt:lpstr>Derive the aggregate demand from IS-LM</vt:lpstr>
      <vt:lpstr>Exchange rates</vt:lpstr>
      <vt:lpstr>PowerPoint Presentation</vt:lpstr>
      <vt:lpstr>Different Exchange Rates</vt:lpstr>
      <vt:lpstr>Balance of Payments (BoP)</vt:lpstr>
      <vt:lpstr>Law of One Price</vt:lpstr>
      <vt:lpstr>Law of One Price</vt:lpstr>
      <vt:lpstr>Purchasing Power Parity (PPP)</vt:lpstr>
      <vt:lpstr>Real Exchange Rate Q</vt:lpstr>
      <vt:lpstr>Pass-Through Effect</vt:lpstr>
      <vt:lpstr>Uncovered Interest Rate Parity (UIP)</vt:lpstr>
      <vt:lpstr>Uncovered Interest Rate Parity (UIP)</vt:lpstr>
      <vt:lpstr>Covered Interest Rate Parity (CIP)</vt:lpstr>
      <vt:lpstr>Risk Premium</vt:lpstr>
      <vt:lpstr>PPP in Expectations</vt:lpstr>
      <vt:lpstr>Dornbusch Model</vt:lpstr>
      <vt:lpstr>Dornbusch Model</vt:lpstr>
      <vt:lpstr>Dornbusch Model</vt:lpstr>
      <vt:lpstr>PowerPoint Presentation</vt:lpstr>
      <vt:lpstr>Currency Substitution (CS)</vt:lpstr>
      <vt:lpstr>PowerPoint Presentation</vt:lpstr>
      <vt:lpstr>PowerPoint Presentation</vt:lpstr>
      <vt:lpstr>Currency Substitution (CS)</vt:lpstr>
      <vt:lpstr>PowerPoint Presentation</vt:lpstr>
      <vt:lpstr>Rational Expectations (RE)</vt:lpstr>
      <vt:lpstr>Rational Expectations (RE)</vt:lpstr>
      <vt:lpstr>News Model</vt:lpstr>
      <vt:lpstr>Risk Premium</vt:lpstr>
      <vt:lpstr>Risk Premium</vt:lpstr>
      <vt:lpstr>PowerPoint Presentation</vt:lpstr>
      <vt:lpstr>A General Model of the Risk Premium</vt:lpstr>
      <vt:lpstr>A General Model of the Risk Premium</vt:lpstr>
      <vt:lpstr>Mundell-Fleming Model (MF)</vt:lpstr>
      <vt:lpstr>MF under flexible exchange rates</vt:lpstr>
      <vt:lpstr>MF under flexible exchange rates</vt:lpstr>
      <vt:lpstr>MF under flexible exchange rates</vt:lpstr>
      <vt:lpstr>MF under fixed exchange rates</vt:lpstr>
      <vt:lpstr>MF under fixed exchange rates</vt:lpstr>
      <vt:lpstr>MF under fixed exchange rates</vt:lpstr>
      <vt:lpstr>Summary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Economy Macroeconomics for Dummies</dc:title>
  <dc:creator>kirjasto</dc:creator>
  <cp:lastModifiedBy>Lehtonen, Pyry A I</cp:lastModifiedBy>
  <cp:revision>100</cp:revision>
  <dcterms:created xsi:type="dcterms:W3CDTF">2017-03-24T08:14:20Z</dcterms:created>
  <dcterms:modified xsi:type="dcterms:W3CDTF">2017-04-01T15:05:43Z</dcterms:modified>
</cp:coreProperties>
</file>