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>
      <p:cViewPr varScale="1">
        <p:scale>
          <a:sx n="69" d="100"/>
          <a:sy n="69" d="100"/>
        </p:scale>
        <p:origin x="9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5188" y="734941"/>
            <a:ext cx="1407762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714434" y="2696394"/>
            <a:ext cx="5723255" cy="654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4244" y="739775"/>
            <a:ext cx="1583951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612" y="3883653"/>
            <a:ext cx="16130774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4065" y="970313"/>
            <a:ext cx="10498455" cy="26295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marR="5080" indent="1898014" algn="r">
              <a:lnSpc>
                <a:spcPts val="4880"/>
              </a:lnSpc>
              <a:spcBef>
                <a:spcPts val="1095"/>
              </a:spcBef>
            </a:pPr>
            <a:r>
              <a:rPr sz="4900" b="1" dirty="0">
                <a:solidFill>
                  <a:srgbClr val="1736B1"/>
                </a:solidFill>
                <a:latin typeface="Trebuchet MS"/>
                <a:cs typeface="Trebuchet MS"/>
              </a:rPr>
              <a:t>ЛАБОРАТОРНАЯ</a:t>
            </a:r>
            <a:r>
              <a:rPr sz="4900" b="1" spc="-8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-30" dirty="0">
                <a:solidFill>
                  <a:srgbClr val="1736B1"/>
                </a:solidFill>
                <a:latin typeface="Trebuchet MS"/>
                <a:cs typeface="Trebuchet MS"/>
              </a:rPr>
              <a:t>РАБОТА</a:t>
            </a:r>
            <a:r>
              <a:rPr sz="4900" b="1" spc="-8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210" dirty="0">
                <a:solidFill>
                  <a:srgbClr val="1736B1"/>
                </a:solidFill>
                <a:latin typeface="Trebuchet MS"/>
                <a:cs typeface="Trebuchet MS"/>
              </a:rPr>
              <a:t>№1 </a:t>
            </a:r>
            <a:r>
              <a:rPr sz="4900" b="1" spc="-146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40" dirty="0">
                <a:solidFill>
                  <a:srgbClr val="1736B1"/>
                </a:solidFill>
                <a:latin typeface="Trebuchet MS"/>
                <a:cs typeface="Trebuchet MS"/>
              </a:rPr>
              <a:t>"АНАЛИЗ </a:t>
            </a:r>
            <a:r>
              <a:rPr sz="4900" b="1" spc="-35" dirty="0">
                <a:solidFill>
                  <a:srgbClr val="1736B1"/>
                </a:solidFill>
                <a:latin typeface="Trebuchet MS"/>
                <a:cs typeface="Trebuchet MS"/>
              </a:rPr>
              <a:t>ПОВЕДЕНИЯ </a:t>
            </a:r>
            <a:r>
              <a:rPr sz="4900" b="1" spc="-40" dirty="0">
                <a:solidFill>
                  <a:srgbClr val="1736B1"/>
                </a:solidFill>
                <a:latin typeface="Trebuchet MS"/>
                <a:cs typeface="Trebuchet MS"/>
              </a:rPr>
              <a:t>СИСТЕМЫ </a:t>
            </a:r>
            <a:r>
              <a:rPr sz="4900" b="1" spc="-165" dirty="0">
                <a:solidFill>
                  <a:srgbClr val="1736B1"/>
                </a:solidFill>
                <a:latin typeface="Trebuchet MS"/>
                <a:cs typeface="Trebuchet MS"/>
              </a:rPr>
              <a:t>С </a:t>
            </a:r>
            <a:r>
              <a:rPr sz="4900" b="1" spc="-16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25" dirty="0">
                <a:solidFill>
                  <a:srgbClr val="1736B1"/>
                </a:solidFill>
                <a:latin typeface="Trebuchet MS"/>
                <a:cs typeface="Trebuchet MS"/>
              </a:rPr>
              <a:t>ИСПОЛЬЗОВАНИЕМ</a:t>
            </a:r>
            <a:r>
              <a:rPr sz="4900" b="1" spc="-8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-30" dirty="0">
                <a:solidFill>
                  <a:srgbClr val="1736B1"/>
                </a:solidFill>
                <a:latin typeface="Trebuchet MS"/>
                <a:cs typeface="Trebuchet MS"/>
              </a:rPr>
              <a:t>КОНТЕКСТНЫХ</a:t>
            </a:r>
            <a:endParaRPr sz="4900" dirty="0">
              <a:latin typeface="Trebuchet MS"/>
              <a:cs typeface="Trebuchet MS"/>
            </a:endParaRPr>
          </a:p>
          <a:p>
            <a:pPr marR="165100" algn="r">
              <a:lnSpc>
                <a:spcPts val="4870"/>
              </a:lnSpc>
            </a:pPr>
            <a:r>
              <a:rPr sz="4900" b="1" spc="-10" dirty="0">
                <a:solidFill>
                  <a:srgbClr val="1736B1"/>
                </a:solidFill>
                <a:latin typeface="Trebuchet MS"/>
                <a:cs typeface="Trebuchet MS"/>
              </a:rPr>
              <a:t>ДИАГРАММ</a:t>
            </a:r>
            <a:r>
              <a:rPr sz="4900" b="1" spc="-114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60" dirty="0">
                <a:solidFill>
                  <a:srgbClr val="1736B1"/>
                </a:solidFill>
                <a:latin typeface="Trebuchet MS"/>
                <a:cs typeface="Trebuchet MS"/>
              </a:rPr>
              <a:t>(DFD)"</a:t>
            </a:r>
            <a:endParaRPr sz="49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32663" y="4091959"/>
            <a:ext cx="9655810" cy="6195060"/>
            <a:chOff x="8632663" y="4091959"/>
            <a:chExt cx="9655810" cy="6195060"/>
          </a:xfrm>
        </p:grpSpPr>
        <p:sp>
          <p:nvSpPr>
            <p:cNvPr id="4" name="object 4"/>
            <p:cNvSpPr/>
            <p:nvPr/>
          </p:nvSpPr>
          <p:spPr>
            <a:xfrm>
              <a:off x="8632663" y="7536186"/>
              <a:ext cx="7153909" cy="2750820"/>
            </a:xfrm>
            <a:custGeom>
              <a:avLst/>
              <a:gdLst/>
              <a:ahLst/>
              <a:cxnLst/>
              <a:rect l="l" t="t" r="r" b="b"/>
              <a:pathLst>
                <a:path w="7153909" h="2750820">
                  <a:moveTo>
                    <a:pt x="7153624" y="2750813"/>
                  </a:moveTo>
                  <a:lnTo>
                    <a:pt x="0" y="2750813"/>
                  </a:lnTo>
                  <a:lnTo>
                    <a:pt x="1588470" y="0"/>
                  </a:lnTo>
                  <a:lnTo>
                    <a:pt x="5565154" y="0"/>
                  </a:lnTo>
                  <a:lnTo>
                    <a:pt x="7153624" y="275081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3593" y="4091959"/>
              <a:ext cx="4134485" cy="6195060"/>
            </a:xfrm>
            <a:custGeom>
              <a:avLst/>
              <a:gdLst/>
              <a:ahLst/>
              <a:cxnLst/>
              <a:rect l="l" t="t" r="r" b="b"/>
              <a:pathLst>
                <a:path w="4134484" h="6195059">
                  <a:moveTo>
                    <a:pt x="4134405" y="6195039"/>
                  </a:moveTo>
                  <a:lnTo>
                    <a:pt x="1589012" y="6195039"/>
                  </a:lnTo>
                  <a:lnTo>
                    <a:pt x="0" y="3443287"/>
                  </a:lnTo>
                  <a:lnTo>
                    <a:pt x="1988342" y="0"/>
                  </a:lnTo>
                  <a:lnTo>
                    <a:pt x="4134405" y="0"/>
                  </a:lnTo>
                  <a:lnTo>
                    <a:pt x="4134405" y="619503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4387933"/>
            <a:ext cx="8141334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0" dirty="0">
                <a:latin typeface="Trebuchet MS"/>
                <a:cs typeface="Trebuchet MS"/>
              </a:rPr>
              <a:t>Выполнили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студентки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группы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К3242: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2630805">
              <a:lnSpc>
                <a:spcPts val="3080"/>
              </a:lnSpc>
            </a:pPr>
            <a:r>
              <a:rPr sz="2600" spc="155" dirty="0">
                <a:latin typeface="Trebuchet MS"/>
                <a:cs typeface="Trebuchet MS"/>
              </a:rPr>
              <a:t>Боброва </a:t>
            </a:r>
            <a:r>
              <a:rPr sz="2600" spc="140" dirty="0">
                <a:latin typeface="Trebuchet MS"/>
                <a:cs typeface="Trebuchet MS"/>
              </a:rPr>
              <a:t>Мария Иосифовна </a:t>
            </a:r>
            <a:r>
              <a:rPr sz="2600" spc="145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Третьякова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Екатерина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Сергеевна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Шикалова </a:t>
            </a:r>
            <a:r>
              <a:rPr sz="2600" spc="105" dirty="0">
                <a:latin typeface="Trebuchet MS"/>
                <a:cs typeface="Trebuchet MS"/>
              </a:rPr>
              <a:t>Софья </a:t>
            </a:r>
            <a:r>
              <a:rPr sz="2600" spc="95" dirty="0">
                <a:latin typeface="Trebuchet MS"/>
                <a:cs typeface="Trebuchet MS"/>
              </a:rPr>
              <a:t>Сергеевна </a:t>
            </a:r>
            <a:r>
              <a:rPr sz="2600" spc="10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Щечелова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Дарья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Александровна</a:t>
            </a:r>
            <a:endParaRPr sz="2600">
              <a:latin typeface="Trebuchet MS"/>
              <a:cs typeface="Trebuchet MS"/>
            </a:endParaRPr>
          </a:p>
          <a:p>
            <a:pPr marL="3315970" marR="5080" indent="2327275">
              <a:lnSpc>
                <a:spcPct val="168300"/>
              </a:lnSpc>
              <a:spcBef>
                <a:spcPts val="910"/>
              </a:spcBef>
            </a:pPr>
            <a:r>
              <a:rPr sz="2600" spc="95" dirty="0">
                <a:latin typeface="Trebuchet MS"/>
                <a:cs typeface="Trebuchet MS"/>
              </a:rPr>
              <a:t>П</a:t>
            </a:r>
            <a:r>
              <a:rPr sz="2600" spc="90" dirty="0">
                <a:latin typeface="Trebuchet MS"/>
                <a:cs typeface="Trebuchet MS"/>
              </a:rPr>
              <a:t>р</a:t>
            </a:r>
            <a:r>
              <a:rPr sz="2600" spc="-10" dirty="0">
                <a:latin typeface="Trebuchet MS"/>
                <a:cs typeface="Trebuchet MS"/>
              </a:rPr>
              <a:t>е</a:t>
            </a:r>
            <a:r>
              <a:rPr sz="2600" spc="105" dirty="0">
                <a:latin typeface="Trebuchet MS"/>
                <a:cs typeface="Trebuchet MS"/>
              </a:rPr>
              <a:t>п</a:t>
            </a:r>
            <a:r>
              <a:rPr sz="2600" spc="114" dirty="0">
                <a:latin typeface="Trebuchet MS"/>
                <a:cs typeface="Trebuchet MS"/>
              </a:rPr>
              <a:t>о</a:t>
            </a:r>
            <a:r>
              <a:rPr sz="2600" spc="-60" dirty="0">
                <a:latin typeface="Trebuchet MS"/>
                <a:cs typeface="Trebuchet MS"/>
              </a:rPr>
              <a:t>д</a:t>
            </a:r>
            <a:r>
              <a:rPr sz="2600" spc="75" dirty="0">
                <a:latin typeface="Trebuchet MS"/>
                <a:cs typeface="Trebuchet MS"/>
              </a:rPr>
              <a:t>а</a:t>
            </a:r>
            <a:r>
              <a:rPr sz="2600" spc="114" dirty="0">
                <a:latin typeface="Trebuchet MS"/>
                <a:cs typeface="Trebuchet MS"/>
              </a:rPr>
              <a:t>в</a:t>
            </a:r>
            <a:r>
              <a:rPr sz="2600" spc="75" dirty="0">
                <a:latin typeface="Trebuchet MS"/>
                <a:cs typeface="Trebuchet MS"/>
              </a:rPr>
              <a:t>а</a:t>
            </a:r>
            <a:r>
              <a:rPr sz="2600" spc="-15" dirty="0">
                <a:latin typeface="Trebuchet MS"/>
                <a:cs typeface="Trebuchet MS"/>
              </a:rPr>
              <a:t>т</a:t>
            </a:r>
            <a:r>
              <a:rPr sz="2600" spc="-10" dirty="0">
                <a:latin typeface="Trebuchet MS"/>
                <a:cs typeface="Trebuchet MS"/>
              </a:rPr>
              <a:t>е</a:t>
            </a:r>
            <a:r>
              <a:rPr sz="2600" spc="25" dirty="0">
                <a:latin typeface="Trebuchet MS"/>
                <a:cs typeface="Trebuchet MS"/>
              </a:rPr>
              <a:t>л</a:t>
            </a:r>
            <a:r>
              <a:rPr sz="2600" spc="20" dirty="0">
                <a:latin typeface="Trebuchet MS"/>
                <a:cs typeface="Trebuchet MS"/>
              </a:rPr>
              <a:t>ь</a:t>
            </a:r>
            <a:r>
              <a:rPr sz="2600" spc="-295" dirty="0">
                <a:latin typeface="Trebuchet MS"/>
                <a:cs typeface="Trebuchet MS"/>
              </a:rPr>
              <a:t>:  </a:t>
            </a:r>
            <a:r>
              <a:rPr sz="2600" spc="90" dirty="0">
                <a:latin typeface="Trebuchet MS"/>
                <a:cs typeface="Trebuchet MS"/>
              </a:rPr>
              <a:t>Говорова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Марина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Михайловна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37755" y="1333500"/>
            <a:ext cx="1089659" cy="15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endParaRPr sz="2900" dirty="0">
              <a:latin typeface="Trebuchet MS"/>
              <a:cs typeface="Trebuchet M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A1DB88-0590-6B48-AEA1-BF43BDC6C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8813"/>
            <a:ext cx="2590800" cy="1099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968" y="6"/>
            <a:ext cx="14335124" cy="102869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154" y="448079"/>
            <a:ext cx="16925290" cy="1543050"/>
          </a:xfrm>
          <a:custGeom>
            <a:avLst/>
            <a:gdLst/>
            <a:ahLst/>
            <a:cxnLst/>
            <a:rect l="l" t="t" r="r" b="b"/>
            <a:pathLst>
              <a:path w="16925290" h="1543050">
                <a:moveTo>
                  <a:pt x="16479787" y="1543049"/>
                </a:moveTo>
                <a:lnTo>
                  <a:pt x="445127" y="1543049"/>
                </a:lnTo>
                <a:lnTo>
                  <a:pt x="0" y="771524"/>
                </a:lnTo>
                <a:lnTo>
                  <a:pt x="445127" y="0"/>
                </a:lnTo>
                <a:lnTo>
                  <a:pt x="16479787" y="0"/>
                </a:lnTo>
                <a:lnTo>
                  <a:pt x="16924916" y="771524"/>
                </a:lnTo>
                <a:lnTo>
                  <a:pt x="16479787" y="154304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Анализ</a:t>
            </a:r>
            <a:r>
              <a:rPr spc="-200" dirty="0"/>
              <a:t> </a:t>
            </a:r>
            <a:r>
              <a:rPr spc="225" dirty="0"/>
              <a:t>событий,</a:t>
            </a:r>
            <a:r>
              <a:rPr spc="-200" dirty="0"/>
              <a:t> </a:t>
            </a:r>
            <a:r>
              <a:rPr spc="185" dirty="0"/>
              <a:t>определение</a:t>
            </a:r>
            <a:r>
              <a:rPr spc="-195" dirty="0"/>
              <a:t> </a:t>
            </a:r>
            <a:r>
              <a:rPr spc="200" dirty="0"/>
              <a:t>связей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612" y="3883653"/>
            <a:ext cx="1578292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1736B1"/>
                </a:solidFill>
                <a:latin typeface="Tahoma"/>
                <a:cs typeface="Tahoma"/>
              </a:rPr>
              <a:t>Нашей </a:t>
            </a:r>
            <a:r>
              <a:rPr sz="3400" spc="60" dirty="0">
                <a:solidFill>
                  <a:srgbClr val="1736B1"/>
                </a:solidFill>
                <a:latin typeface="Tahoma"/>
                <a:cs typeface="Tahoma"/>
              </a:rPr>
              <a:t>командой </a:t>
            </a:r>
            <a:r>
              <a:rPr sz="3400" spc="70" dirty="0">
                <a:solidFill>
                  <a:srgbClr val="1736B1"/>
                </a:solidFill>
                <a:latin typeface="Tahoma"/>
                <a:cs typeface="Tahoma"/>
              </a:rPr>
              <a:t>было </a:t>
            </a:r>
            <a:r>
              <a:rPr sz="3400" spc="95" dirty="0">
                <a:solidFill>
                  <a:srgbClr val="1736B1"/>
                </a:solidFill>
                <a:latin typeface="Tahoma"/>
                <a:cs typeface="Tahoma"/>
              </a:rPr>
              <a:t>проанализированное описание </a:t>
            </a:r>
            <a:r>
              <a:rPr sz="3400" spc="60" dirty="0">
                <a:solidFill>
                  <a:srgbClr val="1736B1"/>
                </a:solidFill>
                <a:latin typeface="Tahoma"/>
                <a:cs typeface="Tahoma"/>
              </a:rPr>
              <a:t>приложения </a:t>
            </a:r>
            <a:r>
              <a:rPr sz="3400" spc="-30" dirty="0">
                <a:solidFill>
                  <a:srgbClr val="1736B1"/>
                </a:solidFill>
                <a:latin typeface="Tahoma"/>
                <a:cs typeface="Tahoma"/>
              </a:rPr>
              <a:t>для </a:t>
            </a:r>
            <a:r>
              <a:rPr sz="3400" spc="-2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45" dirty="0">
                <a:solidFill>
                  <a:srgbClr val="1736B1"/>
                </a:solidFill>
                <a:latin typeface="Tahoma"/>
                <a:cs typeface="Tahoma"/>
              </a:rPr>
              <a:t>систематизации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90" dirty="0">
                <a:solidFill>
                  <a:srgbClr val="1736B1"/>
                </a:solidFill>
                <a:latin typeface="Tahoma"/>
                <a:cs typeface="Tahoma"/>
              </a:rPr>
              <a:t>планирования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работы</a:t>
            </a:r>
            <a:r>
              <a:rPr sz="3400" spc="-17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-5" dirty="0">
                <a:solidFill>
                  <a:srgbClr val="1736B1"/>
                </a:solidFill>
                <a:latin typeface="Tahoma"/>
                <a:cs typeface="Tahoma"/>
              </a:rPr>
              <a:t>вожатого,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после</a:t>
            </a:r>
            <a:r>
              <a:rPr sz="3400" spc="-17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1736B1"/>
                </a:solidFill>
                <a:latin typeface="Tahoma"/>
                <a:cs typeface="Tahoma"/>
              </a:rPr>
              <a:t>чего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были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выделены </a:t>
            </a:r>
            <a:r>
              <a:rPr sz="3400" spc="-104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114" dirty="0">
                <a:solidFill>
                  <a:srgbClr val="1736B1"/>
                </a:solidFill>
                <a:latin typeface="Tahoma"/>
                <a:cs typeface="Tahoma"/>
              </a:rPr>
              <a:t>основные </a:t>
            </a:r>
            <a:r>
              <a:rPr sz="3400" spc="-25" dirty="0">
                <a:solidFill>
                  <a:srgbClr val="1736B1"/>
                </a:solidFill>
                <a:latin typeface="Tahoma"/>
                <a:cs typeface="Tahoma"/>
              </a:rPr>
              <a:t>аспекты, </a:t>
            </a:r>
            <a:r>
              <a:rPr sz="3400" spc="85" dirty="0">
                <a:solidFill>
                  <a:srgbClr val="1736B1"/>
                </a:solidFill>
                <a:latin typeface="Tahoma"/>
                <a:cs typeface="Tahoma"/>
              </a:rPr>
              <a:t>на </a:t>
            </a:r>
            <a:r>
              <a:rPr sz="3400" spc="114" dirty="0">
                <a:solidFill>
                  <a:srgbClr val="1736B1"/>
                </a:solidFill>
                <a:latin typeface="Tahoma"/>
                <a:cs typeface="Tahoma"/>
              </a:rPr>
              <a:t>основе </a:t>
            </a:r>
            <a:r>
              <a:rPr sz="3400" spc="45" dirty="0">
                <a:solidFill>
                  <a:srgbClr val="1736B1"/>
                </a:solidFill>
                <a:latin typeface="Tahoma"/>
                <a:cs typeface="Tahoma"/>
              </a:rPr>
              <a:t>которых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были </a:t>
            </a:r>
            <a:r>
              <a:rPr sz="3400" spc="75" dirty="0">
                <a:solidFill>
                  <a:srgbClr val="1736B1"/>
                </a:solidFill>
                <a:latin typeface="Tahoma"/>
                <a:cs typeface="Tahoma"/>
              </a:rPr>
              <a:t>определены </a:t>
            </a:r>
            <a:r>
              <a:rPr sz="3400" spc="55" dirty="0">
                <a:solidFill>
                  <a:srgbClr val="1736B1"/>
                </a:solidFill>
                <a:latin typeface="Tahoma"/>
                <a:cs typeface="Tahoma"/>
              </a:rPr>
              <a:t>связи </a:t>
            </a:r>
            <a:r>
              <a:rPr sz="3400" spc="-45" dirty="0">
                <a:solidFill>
                  <a:srgbClr val="1736B1"/>
                </a:solidFill>
                <a:latin typeface="Tahoma"/>
                <a:cs typeface="Tahoma"/>
              </a:rPr>
              <a:t>между </a:t>
            </a:r>
            <a:r>
              <a:rPr sz="3400" spc="-4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0" dirty="0">
                <a:solidFill>
                  <a:srgbClr val="1736B1"/>
                </a:solidFill>
                <a:latin typeface="Tahoma"/>
                <a:cs typeface="Tahoma"/>
              </a:rPr>
              <a:t>сущностями</a:t>
            </a:r>
            <a:r>
              <a:rPr sz="3400" spc="-18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20" dirty="0">
                <a:solidFill>
                  <a:srgbClr val="1736B1"/>
                </a:solidFill>
                <a:latin typeface="Tahoma"/>
                <a:cs typeface="Tahoma"/>
              </a:rPr>
              <a:t>модели.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675" y="2612909"/>
            <a:ext cx="16230600" cy="5057775"/>
          </a:xfrm>
          <a:custGeom>
            <a:avLst/>
            <a:gdLst/>
            <a:ahLst/>
            <a:cxnLst/>
            <a:rect l="l" t="t" r="r" b="b"/>
            <a:pathLst>
              <a:path w="16230600" h="5057775">
                <a:moveTo>
                  <a:pt x="16230598" y="5057774"/>
                </a:moveTo>
                <a:lnTo>
                  <a:pt x="0" y="50577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5057774"/>
                </a:lnTo>
                <a:close/>
              </a:path>
            </a:pathLst>
          </a:custGeom>
          <a:solidFill>
            <a:srgbClr val="1736B1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43607" y="855487"/>
            <a:ext cx="6944995" cy="9431655"/>
            <a:chOff x="11343607" y="855487"/>
            <a:chExt cx="6944995" cy="9431655"/>
          </a:xfrm>
        </p:grpSpPr>
        <p:sp>
          <p:nvSpPr>
            <p:cNvPr id="4" name="object 4"/>
            <p:cNvSpPr/>
            <p:nvPr/>
          </p:nvSpPr>
          <p:spPr>
            <a:xfrm>
              <a:off x="11343607" y="7990395"/>
              <a:ext cx="2790190" cy="2296795"/>
            </a:xfrm>
            <a:custGeom>
              <a:avLst/>
              <a:gdLst/>
              <a:ahLst/>
              <a:cxnLst/>
              <a:rect l="l" t="t" r="r" b="b"/>
              <a:pathLst>
                <a:path w="2790190" h="2296795">
                  <a:moveTo>
                    <a:pt x="2161395" y="2296604"/>
                  </a:moveTo>
                  <a:lnTo>
                    <a:pt x="628557" y="2296604"/>
                  </a:lnTo>
                  <a:lnTo>
                    <a:pt x="0" y="1209755"/>
                  </a:lnTo>
                  <a:lnTo>
                    <a:pt x="698174" y="0"/>
                  </a:lnTo>
                  <a:lnTo>
                    <a:pt x="2091789" y="0"/>
                  </a:lnTo>
                  <a:lnTo>
                    <a:pt x="2789863" y="1209757"/>
                  </a:lnTo>
                  <a:lnTo>
                    <a:pt x="2161395" y="229660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37220" y="5623845"/>
              <a:ext cx="4184015" cy="4663440"/>
            </a:xfrm>
            <a:custGeom>
              <a:avLst/>
              <a:gdLst/>
              <a:ahLst/>
              <a:cxnLst/>
              <a:rect l="l" t="t" r="r" b="b"/>
              <a:pathLst>
                <a:path w="4184015" h="4663440">
                  <a:moveTo>
                    <a:pt x="3557384" y="4663153"/>
                  </a:moveTo>
                  <a:lnTo>
                    <a:pt x="2022422" y="4663153"/>
                  </a:lnTo>
                  <a:lnTo>
                    <a:pt x="955280" y="2813071"/>
                  </a:lnTo>
                  <a:lnTo>
                    <a:pt x="469775" y="19718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2"/>
                  </a:lnTo>
                  <a:lnTo>
                    <a:pt x="4183479" y="3576306"/>
                  </a:lnTo>
                  <a:lnTo>
                    <a:pt x="3557384" y="4663153"/>
                  </a:lnTo>
                  <a:close/>
                </a:path>
                <a:path w="4184015" h="466344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27085" y="5623845"/>
              <a:ext cx="2760980" cy="4663440"/>
            </a:xfrm>
            <a:custGeom>
              <a:avLst/>
              <a:gdLst/>
              <a:ahLst/>
              <a:cxnLst/>
              <a:rect l="l" t="t" r="r" b="b"/>
              <a:pathLst>
                <a:path w="2760980" h="4663440">
                  <a:moveTo>
                    <a:pt x="2760914" y="4663153"/>
                  </a:moveTo>
                  <a:lnTo>
                    <a:pt x="2022173" y="4663153"/>
                  </a:lnTo>
                  <a:lnTo>
                    <a:pt x="1393614" y="3576306"/>
                  </a:lnTo>
                  <a:lnTo>
                    <a:pt x="1395743" y="3572757"/>
                  </a:ln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7" y="0"/>
                  </a:lnTo>
                  <a:lnTo>
                    <a:pt x="2514629" y="683294"/>
                  </a:lnTo>
                  <a:lnTo>
                    <a:pt x="2518359" y="683294"/>
                  </a:lnTo>
                  <a:lnTo>
                    <a:pt x="2760914" y="1104233"/>
                  </a:lnTo>
                  <a:lnTo>
                    <a:pt x="2760914" y="4663153"/>
                  </a:lnTo>
                  <a:close/>
                </a:path>
                <a:path w="2760980" h="4663440">
                  <a:moveTo>
                    <a:pt x="2518359" y="683294"/>
                  </a:moveTo>
                  <a:lnTo>
                    <a:pt x="2514629" y="683294"/>
                  </a:lnTo>
                  <a:lnTo>
                    <a:pt x="2517366" y="681570"/>
                  </a:lnTo>
                  <a:lnTo>
                    <a:pt x="2518359" y="683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10304" y="3222037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79"/>
                  </a:moveTo>
                  <a:lnTo>
                    <a:pt x="698175" y="2416979"/>
                  </a:lnTo>
                  <a:lnTo>
                    <a:pt x="0" y="1209757"/>
                  </a:lnTo>
                  <a:lnTo>
                    <a:pt x="698175" y="0"/>
                  </a:lnTo>
                  <a:lnTo>
                    <a:pt x="2091790" y="0"/>
                  </a:lnTo>
                  <a:lnTo>
                    <a:pt x="2789864" y="1209757"/>
                  </a:lnTo>
                  <a:lnTo>
                    <a:pt x="2091790" y="2416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3918" y="855487"/>
              <a:ext cx="4184015" cy="4781550"/>
            </a:xfrm>
            <a:custGeom>
              <a:avLst/>
              <a:gdLst/>
              <a:ahLst/>
              <a:cxnLst/>
              <a:rect l="l" t="t" r="r" b="b"/>
              <a:pathLst>
                <a:path w="4184015" h="4781550">
                  <a:moveTo>
                    <a:pt x="3489180" y="4781549"/>
                  </a:moveTo>
                  <a:lnTo>
                    <a:pt x="2090649" y="4781549"/>
                  </a:lnTo>
                  <a:lnTo>
                    <a:pt x="955280" y="2813071"/>
                  </a:lnTo>
                  <a:lnTo>
                    <a:pt x="469775" y="1971850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4183479" y="3576307"/>
                  </a:lnTo>
                  <a:lnTo>
                    <a:pt x="3489180" y="4781549"/>
                  </a:lnTo>
                  <a:close/>
                </a:path>
                <a:path w="4184015" h="478155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783" y="855487"/>
              <a:ext cx="1394460" cy="3577590"/>
            </a:xfrm>
            <a:custGeom>
              <a:avLst/>
              <a:gdLst/>
              <a:ahLst/>
              <a:cxnLst/>
              <a:rect l="l" t="t" r="r" b="b"/>
              <a:pathLst>
                <a:path w="1394459" h="3577590">
                  <a:moveTo>
                    <a:pt x="1394216" y="3570116"/>
                  </a:move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1394216" y="0"/>
                  </a:lnTo>
                  <a:lnTo>
                    <a:pt x="1394216" y="3570116"/>
                  </a:lnTo>
                  <a:close/>
                </a:path>
                <a:path w="1394459" h="3577590">
                  <a:moveTo>
                    <a:pt x="1394216" y="3577348"/>
                  </a:moveTo>
                  <a:lnTo>
                    <a:pt x="1393614" y="3576307"/>
                  </a:lnTo>
                  <a:lnTo>
                    <a:pt x="1394216" y="3575302"/>
                  </a:lnTo>
                  <a:lnTo>
                    <a:pt x="1394216" y="3577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12700" y="2183514"/>
            <a:ext cx="13643610" cy="20637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950"/>
              </a:spcBef>
            </a:pPr>
            <a:r>
              <a:rPr sz="7000" spc="-105" dirty="0">
                <a:latin typeface="Trebuchet MS"/>
                <a:cs typeface="Trebuchet MS"/>
              </a:rPr>
              <a:t>Составление</a:t>
            </a:r>
            <a:r>
              <a:rPr sz="7000" spc="-415" dirty="0">
                <a:latin typeface="Trebuchet MS"/>
                <a:cs typeface="Trebuchet MS"/>
              </a:rPr>
              <a:t> </a:t>
            </a:r>
            <a:r>
              <a:rPr sz="7000" spc="-45" dirty="0">
                <a:latin typeface="Trebuchet MS"/>
                <a:cs typeface="Trebuchet MS"/>
              </a:rPr>
              <a:t>детализированной </a:t>
            </a:r>
            <a:r>
              <a:rPr sz="7000" spc="-2090" dirty="0">
                <a:latin typeface="Trebuchet MS"/>
                <a:cs typeface="Trebuchet MS"/>
              </a:rPr>
              <a:t> </a:t>
            </a:r>
            <a:r>
              <a:rPr sz="7000" spc="-75" dirty="0">
                <a:latin typeface="Trebuchet MS"/>
                <a:cs typeface="Trebuchet MS"/>
              </a:rPr>
              <a:t>контекстной</a:t>
            </a:r>
            <a:r>
              <a:rPr sz="7000" spc="-409" dirty="0">
                <a:latin typeface="Trebuchet MS"/>
                <a:cs typeface="Trebuchet MS"/>
              </a:rPr>
              <a:t> </a:t>
            </a:r>
            <a:r>
              <a:rPr sz="7000" spc="-130" dirty="0">
                <a:latin typeface="Trebuchet MS"/>
                <a:cs typeface="Trebuchet MS"/>
              </a:rPr>
              <a:t>диаграммы</a:t>
            </a:r>
            <a:endParaRPr sz="7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8805" y="0"/>
            <a:ext cx="14249397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8572" y="1282346"/>
            <a:ext cx="0" cy="6858634"/>
          </a:xfrm>
          <a:custGeom>
            <a:avLst/>
            <a:gdLst/>
            <a:ahLst/>
            <a:cxnLst/>
            <a:rect l="l" t="t" r="r" b="b"/>
            <a:pathLst>
              <a:path h="6858634">
                <a:moveTo>
                  <a:pt x="0" y="0"/>
                </a:moveTo>
                <a:lnTo>
                  <a:pt x="0" y="6858014"/>
                </a:lnTo>
              </a:path>
            </a:pathLst>
          </a:custGeom>
          <a:ln w="28565">
            <a:solidFill>
              <a:srgbClr val="86C7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87" y="8157222"/>
            <a:ext cx="1152525" cy="1104265"/>
          </a:xfrm>
          <a:custGeom>
            <a:avLst/>
            <a:gdLst/>
            <a:ahLst/>
            <a:cxnLst/>
            <a:rect l="l" t="t" r="r" b="b"/>
            <a:pathLst>
              <a:path w="1152525" h="1104265">
                <a:moveTo>
                  <a:pt x="1152525" y="423849"/>
                </a:moveTo>
                <a:lnTo>
                  <a:pt x="1147241" y="423087"/>
                </a:lnTo>
                <a:lnTo>
                  <a:pt x="1149997" y="420382"/>
                </a:lnTo>
                <a:lnTo>
                  <a:pt x="753681" y="362419"/>
                </a:lnTo>
                <a:lnTo>
                  <a:pt x="577761" y="3467"/>
                </a:lnTo>
                <a:lnTo>
                  <a:pt x="577227" y="4546"/>
                </a:lnTo>
                <a:lnTo>
                  <a:pt x="575005" y="0"/>
                </a:lnTo>
                <a:lnTo>
                  <a:pt x="397217" y="362280"/>
                </a:lnTo>
                <a:lnTo>
                  <a:pt x="0" y="420382"/>
                </a:lnTo>
                <a:lnTo>
                  <a:pt x="3429" y="423760"/>
                </a:lnTo>
                <a:lnTo>
                  <a:pt x="2768" y="423849"/>
                </a:lnTo>
                <a:lnTo>
                  <a:pt x="287350" y="703427"/>
                </a:lnTo>
                <a:lnTo>
                  <a:pt x="219659" y="1100734"/>
                </a:lnTo>
                <a:lnTo>
                  <a:pt x="223075" y="1098931"/>
                </a:lnTo>
                <a:lnTo>
                  <a:pt x="222186" y="1104201"/>
                </a:lnTo>
                <a:lnTo>
                  <a:pt x="577761" y="916228"/>
                </a:lnTo>
                <a:lnTo>
                  <a:pt x="933107" y="1104201"/>
                </a:lnTo>
                <a:lnTo>
                  <a:pt x="865035" y="706043"/>
                </a:lnTo>
                <a:lnTo>
                  <a:pt x="1152525" y="42384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5143" y="8157222"/>
            <a:ext cx="1152525" cy="1104265"/>
          </a:xfrm>
          <a:custGeom>
            <a:avLst/>
            <a:gdLst/>
            <a:ahLst/>
            <a:cxnLst/>
            <a:rect l="l" t="t" r="r" b="b"/>
            <a:pathLst>
              <a:path w="1152525" h="1104265">
                <a:moveTo>
                  <a:pt x="1152525" y="423849"/>
                </a:moveTo>
                <a:lnTo>
                  <a:pt x="1147229" y="423087"/>
                </a:lnTo>
                <a:lnTo>
                  <a:pt x="1149985" y="420382"/>
                </a:lnTo>
                <a:lnTo>
                  <a:pt x="753668" y="362419"/>
                </a:lnTo>
                <a:lnTo>
                  <a:pt x="577748" y="3467"/>
                </a:lnTo>
                <a:lnTo>
                  <a:pt x="577215" y="4546"/>
                </a:lnTo>
                <a:lnTo>
                  <a:pt x="574992" y="0"/>
                </a:lnTo>
                <a:lnTo>
                  <a:pt x="397205" y="362280"/>
                </a:lnTo>
                <a:lnTo>
                  <a:pt x="0" y="420382"/>
                </a:lnTo>
                <a:lnTo>
                  <a:pt x="3429" y="423760"/>
                </a:lnTo>
                <a:lnTo>
                  <a:pt x="2755" y="423849"/>
                </a:lnTo>
                <a:lnTo>
                  <a:pt x="287337" y="703427"/>
                </a:lnTo>
                <a:lnTo>
                  <a:pt x="219646" y="1100734"/>
                </a:lnTo>
                <a:lnTo>
                  <a:pt x="223062" y="1098931"/>
                </a:lnTo>
                <a:lnTo>
                  <a:pt x="222173" y="1104201"/>
                </a:lnTo>
                <a:lnTo>
                  <a:pt x="577748" y="916228"/>
                </a:lnTo>
                <a:lnTo>
                  <a:pt x="933094" y="1104201"/>
                </a:lnTo>
                <a:lnTo>
                  <a:pt x="865022" y="706043"/>
                </a:lnTo>
                <a:lnTo>
                  <a:pt x="1152525" y="42384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8861" y="8157222"/>
            <a:ext cx="1152525" cy="1104265"/>
          </a:xfrm>
          <a:custGeom>
            <a:avLst/>
            <a:gdLst/>
            <a:ahLst/>
            <a:cxnLst/>
            <a:rect l="l" t="t" r="r" b="b"/>
            <a:pathLst>
              <a:path w="1152525" h="1104265">
                <a:moveTo>
                  <a:pt x="1152525" y="423849"/>
                </a:moveTo>
                <a:lnTo>
                  <a:pt x="1147241" y="423087"/>
                </a:lnTo>
                <a:lnTo>
                  <a:pt x="1149997" y="420382"/>
                </a:lnTo>
                <a:lnTo>
                  <a:pt x="753681" y="362419"/>
                </a:lnTo>
                <a:lnTo>
                  <a:pt x="577761" y="3467"/>
                </a:lnTo>
                <a:lnTo>
                  <a:pt x="577215" y="4546"/>
                </a:lnTo>
                <a:lnTo>
                  <a:pt x="574992" y="0"/>
                </a:lnTo>
                <a:lnTo>
                  <a:pt x="397205" y="362280"/>
                </a:lnTo>
                <a:lnTo>
                  <a:pt x="0" y="420382"/>
                </a:lnTo>
                <a:lnTo>
                  <a:pt x="3429" y="423760"/>
                </a:lnTo>
                <a:lnTo>
                  <a:pt x="2755" y="423849"/>
                </a:lnTo>
                <a:lnTo>
                  <a:pt x="287350" y="703427"/>
                </a:lnTo>
                <a:lnTo>
                  <a:pt x="219646" y="1100734"/>
                </a:lnTo>
                <a:lnTo>
                  <a:pt x="223062" y="1098931"/>
                </a:lnTo>
                <a:lnTo>
                  <a:pt x="222173" y="1104201"/>
                </a:lnTo>
                <a:lnTo>
                  <a:pt x="577761" y="916228"/>
                </a:lnTo>
                <a:lnTo>
                  <a:pt x="933107" y="1104201"/>
                </a:lnTo>
                <a:lnTo>
                  <a:pt x="865022" y="706043"/>
                </a:lnTo>
                <a:lnTo>
                  <a:pt x="1152525" y="42384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05308" y="1028700"/>
            <a:ext cx="952500" cy="866775"/>
          </a:xfrm>
          <a:custGeom>
            <a:avLst/>
            <a:gdLst/>
            <a:ahLst/>
            <a:cxnLst/>
            <a:rect l="l" t="t" r="r" b="b"/>
            <a:pathLst>
              <a:path w="952500" h="866775">
                <a:moveTo>
                  <a:pt x="173173" y="866774"/>
                </a:moveTo>
                <a:lnTo>
                  <a:pt x="0" y="866774"/>
                </a:lnTo>
                <a:lnTo>
                  <a:pt x="0" y="346709"/>
                </a:lnTo>
                <a:lnTo>
                  <a:pt x="173173" y="346709"/>
                </a:lnTo>
                <a:lnTo>
                  <a:pt x="173173" y="866774"/>
                </a:lnTo>
                <a:close/>
              </a:path>
              <a:path w="952500" h="866775">
                <a:moveTo>
                  <a:pt x="735988" y="866774"/>
                </a:moveTo>
                <a:lnTo>
                  <a:pt x="346347" y="866774"/>
                </a:lnTo>
                <a:lnTo>
                  <a:pt x="312636" y="859966"/>
                </a:lnTo>
                <a:lnTo>
                  <a:pt x="285114" y="841394"/>
                </a:lnTo>
                <a:lnTo>
                  <a:pt x="266562" y="813844"/>
                </a:lnTo>
                <a:lnTo>
                  <a:pt x="259760" y="780097"/>
                </a:lnTo>
                <a:lnTo>
                  <a:pt x="259760" y="346709"/>
                </a:lnTo>
                <a:lnTo>
                  <a:pt x="274554" y="298289"/>
                </a:lnTo>
                <a:lnTo>
                  <a:pt x="570174" y="0"/>
                </a:lnTo>
                <a:lnTo>
                  <a:pt x="616281" y="45722"/>
                </a:lnTo>
                <a:lnTo>
                  <a:pt x="635330" y="91661"/>
                </a:lnTo>
                <a:lnTo>
                  <a:pt x="592470" y="303371"/>
                </a:lnTo>
                <a:lnTo>
                  <a:pt x="865868" y="303371"/>
                </a:lnTo>
                <a:lnTo>
                  <a:pt x="899579" y="310180"/>
                </a:lnTo>
                <a:lnTo>
                  <a:pt x="927101" y="328751"/>
                </a:lnTo>
                <a:lnTo>
                  <a:pt x="945653" y="356302"/>
                </a:lnTo>
                <a:lnTo>
                  <a:pt x="952455" y="390048"/>
                </a:lnTo>
                <a:lnTo>
                  <a:pt x="952022" y="393299"/>
                </a:lnTo>
                <a:lnTo>
                  <a:pt x="952455" y="393732"/>
                </a:lnTo>
                <a:lnTo>
                  <a:pt x="952455" y="476726"/>
                </a:lnTo>
                <a:lnTo>
                  <a:pt x="952022" y="484930"/>
                </a:lnTo>
                <a:lnTo>
                  <a:pt x="815648" y="813901"/>
                </a:lnTo>
                <a:lnTo>
                  <a:pt x="784422" y="851958"/>
                </a:lnTo>
                <a:lnTo>
                  <a:pt x="761768" y="862871"/>
                </a:lnTo>
                <a:lnTo>
                  <a:pt x="735988" y="8667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05113" y="1029152"/>
            <a:ext cx="952500" cy="866775"/>
          </a:xfrm>
          <a:custGeom>
            <a:avLst/>
            <a:gdLst/>
            <a:ahLst/>
            <a:cxnLst/>
            <a:rect l="l" t="t" r="r" b="b"/>
            <a:pathLst>
              <a:path w="952500" h="866775">
                <a:moveTo>
                  <a:pt x="779281" y="0"/>
                </a:moveTo>
                <a:lnTo>
                  <a:pt x="952455" y="0"/>
                </a:lnTo>
                <a:lnTo>
                  <a:pt x="952455" y="520064"/>
                </a:lnTo>
                <a:lnTo>
                  <a:pt x="779281" y="520064"/>
                </a:lnTo>
                <a:lnTo>
                  <a:pt x="779281" y="0"/>
                </a:lnTo>
                <a:close/>
              </a:path>
              <a:path w="952500" h="866775">
                <a:moveTo>
                  <a:pt x="216467" y="0"/>
                </a:moveTo>
                <a:lnTo>
                  <a:pt x="606107" y="0"/>
                </a:lnTo>
                <a:lnTo>
                  <a:pt x="667341" y="25380"/>
                </a:lnTo>
                <a:lnTo>
                  <a:pt x="692694" y="86677"/>
                </a:lnTo>
                <a:lnTo>
                  <a:pt x="692694" y="520064"/>
                </a:lnTo>
                <a:lnTo>
                  <a:pt x="677900" y="568485"/>
                </a:lnTo>
                <a:lnTo>
                  <a:pt x="382280" y="866774"/>
                </a:lnTo>
                <a:lnTo>
                  <a:pt x="336173" y="821052"/>
                </a:lnTo>
                <a:lnTo>
                  <a:pt x="317124" y="775113"/>
                </a:lnTo>
                <a:lnTo>
                  <a:pt x="359984" y="563403"/>
                </a:lnTo>
                <a:lnTo>
                  <a:pt x="86586" y="563403"/>
                </a:lnTo>
                <a:lnTo>
                  <a:pt x="52875" y="556594"/>
                </a:lnTo>
                <a:lnTo>
                  <a:pt x="25353" y="538023"/>
                </a:lnTo>
                <a:lnTo>
                  <a:pt x="6801" y="510472"/>
                </a:lnTo>
                <a:lnTo>
                  <a:pt x="0" y="476726"/>
                </a:lnTo>
                <a:lnTo>
                  <a:pt x="432" y="473475"/>
                </a:lnTo>
                <a:lnTo>
                  <a:pt x="0" y="473042"/>
                </a:lnTo>
                <a:lnTo>
                  <a:pt x="0" y="390048"/>
                </a:lnTo>
                <a:lnTo>
                  <a:pt x="432" y="381844"/>
                </a:lnTo>
                <a:lnTo>
                  <a:pt x="136807" y="52873"/>
                </a:lnTo>
                <a:lnTo>
                  <a:pt x="168032" y="14816"/>
                </a:lnTo>
                <a:lnTo>
                  <a:pt x="190687" y="3903"/>
                </a:lnTo>
                <a:lnTo>
                  <a:pt x="216467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388" y="9515879"/>
            <a:ext cx="16924655" cy="771525"/>
          </a:xfrm>
          <a:custGeom>
            <a:avLst/>
            <a:gdLst/>
            <a:ahLst/>
            <a:cxnLst/>
            <a:rect l="l" t="t" r="r" b="b"/>
            <a:pathLst>
              <a:path w="16924655" h="771525">
                <a:moveTo>
                  <a:pt x="16924449" y="771120"/>
                </a:moveTo>
                <a:lnTo>
                  <a:pt x="0" y="771120"/>
                </a:lnTo>
                <a:lnTo>
                  <a:pt x="444894" y="0"/>
                </a:lnTo>
                <a:lnTo>
                  <a:pt x="16479554" y="0"/>
                </a:lnTo>
                <a:lnTo>
                  <a:pt x="16924449" y="77112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834" y="3320871"/>
            <a:ext cx="27476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240" dirty="0">
                <a:solidFill>
                  <a:srgbClr val="A066CB"/>
                </a:solidFill>
                <a:latin typeface="Trebuchet MS"/>
                <a:cs typeface="Trebuchet MS"/>
              </a:rPr>
              <a:t>Вывод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4011" y="3283578"/>
            <a:ext cx="1093787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  <a:tabLst>
                <a:tab pos="5917565" algn="l"/>
              </a:tabLst>
            </a:pPr>
            <a:r>
              <a:rPr sz="3400" spc="125" dirty="0">
                <a:latin typeface="Tahoma"/>
                <a:cs typeface="Tahoma"/>
              </a:rPr>
              <a:t>В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ходе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работы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нами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была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составлена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5" dirty="0">
                <a:latin typeface="Tahoma"/>
                <a:cs typeface="Tahoma"/>
              </a:rPr>
              <a:t>dfd-диаграмма,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описывающая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14" dirty="0">
                <a:latin typeface="Tahoma"/>
                <a:cs typeface="Tahoma"/>
              </a:rPr>
              <a:t>ИС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30" dirty="0">
                <a:latin typeface="Tahoma"/>
                <a:cs typeface="Tahoma"/>
              </a:rPr>
              <a:t>для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систематизации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планирования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работы </a:t>
            </a:r>
            <a:r>
              <a:rPr sz="3400" spc="-5" dirty="0">
                <a:latin typeface="Tahoma"/>
                <a:cs typeface="Tahoma"/>
              </a:rPr>
              <a:t>вожатого, </a:t>
            </a:r>
            <a:r>
              <a:rPr sz="3400" spc="15" dirty="0">
                <a:latin typeface="Tahoma"/>
                <a:cs typeface="Tahoma"/>
              </a:rPr>
              <a:t>а </a:t>
            </a:r>
            <a:r>
              <a:rPr sz="3400" spc="-75" dirty="0">
                <a:latin typeface="Tahoma"/>
                <a:cs typeface="Tahoma"/>
              </a:rPr>
              <a:t>также </a:t>
            </a:r>
            <a:r>
              <a:rPr sz="3400" spc="65" dirty="0">
                <a:latin typeface="Tahoma"/>
                <a:cs typeface="Tahoma"/>
              </a:rPr>
              <a:t>были получены навыки </a:t>
            </a:r>
            <a:r>
              <a:rPr sz="3400" spc="70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проектирования </a:t>
            </a:r>
            <a:r>
              <a:rPr sz="3400" spc="80" dirty="0">
                <a:latin typeface="Tahoma"/>
                <a:cs typeface="Tahoma"/>
              </a:rPr>
              <a:t>информационных </a:t>
            </a:r>
            <a:r>
              <a:rPr sz="3400" spc="50" dirty="0">
                <a:latin typeface="Tahoma"/>
                <a:cs typeface="Tahoma"/>
              </a:rPr>
              <a:t>систем </a:t>
            </a:r>
            <a:r>
              <a:rPr sz="3400" spc="45" dirty="0">
                <a:latin typeface="Tahoma"/>
                <a:cs typeface="Tahoma"/>
              </a:rPr>
              <a:t>с </a:t>
            </a:r>
            <a:r>
              <a:rPr sz="3400" spc="50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помощью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DFD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в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программе	</a:t>
            </a:r>
            <a:r>
              <a:rPr sz="3400" spc="30" dirty="0">
                <a:latin typeface="Tahoma"/>
                <a:cs typeface="Tahoma"/>
              </a:rPr>
              <a:t>CA </a:t>
            </a:r>
            <a:r>
              <a:rPr sz="3400" spc="15" dirty="0">
                <a:latin typeface="Tahoma"/>
                <a:cs typeface="Tahoma"/>
              </a:rPr>
              <a:t>Erwin </a:t>
            </a:r>
            <a:r>
              <a:rPr sz="3400" spc="80" dirty="0">
                <a:latin typeface="Tahoma"/>
                <a:cs typeface="Tahoma"/>
              </a:rPr>
              <a:t>Process </a:t>
            </a:r>
            <a:r>
              <a:rPr sz="3400" spc="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Modeler.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28600" y="4296217"/>
            <a:ext cx="13258799" cy="84728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marR="5080" indent="1898014" algn="r">
              <a:lnSpc>
                <a:spcPts val="4880"/>
              </a:lnSpc>
              <a:spcBef>
                <a:spcPts val="1095"/>
              </a:spcBef>
            </a:pPr>
            <a:r>
              <a:rPr lang="ru-RU" sz="8000" b="1" dirty="0">
                <a:solidFill>
                  <a:srgbClr val="7030A0"/>
                </a:solidFill>
                <a:latin typeface="Trebuchet MS"/>
                <a:cs typeface="Trebuchet MS"/>
              </a:rPr>
              <a:t>Спасибо</a:t>
            </a:r>
            <a:r>
              <a:rPr lang="ru-RU" sz="8000" b="1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lang="ru-RU" sz="8000" b="1" dirty="0">
                <a:solidFill>
                  <a:srgbClr val="7030A0"/>
                </a:solidFill>
                <a:latin typeface="Trebuchet MS"/>
                <a:cs typeface="Trebuchet MS"/>
              </a:rPr>
              <a:t>за</a:t>
            </a:r>
            <a:r>
              <a:rPr lang="ru-RU" sz="8000" b="1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lang="ru-RU" sz="8000" b="1" dirty="0">
                <a:solidFill>
                  <a:srgbClr val="7030A0"/>
                </a:solidFill>
                <a:latin typeface="Trebuchet MS"/>
                <a:cs typeface="Trebuchet MS"/>
              </a:rPr>
              <a:t>внимание!</a:t>
            </a:r>
            <a:endParaRPr sz="8000" dirty="0">
              <a:solidFill>
                <a:srgbClr val="7030A0"/>
              </a:solidFill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32663" y="4091959"/>
            <a:ext cx="9655810" cy="6195060"/>
            <a:chOff x="8632663" y="4091959"/>
            <a:chExt cx="9655810" cy="6195060"/>
          </a:xfrm>
        </p:grpSpPr>
        <p:sp>
          <p:nvSpPr>
            <p:cNvPr id="4" name="object 4"/>
            <p:cNvSpPr/>
            <p:nvPr/>
          </p:nvSpPr>
          <p:spPr>
            <a:xfrm>
              <a:off x="8632663" y="7536186"/>
              <a:ext cx="7153909" cy="2750820"/>
            </a:xfrm>
            <a:custGeom>
              <a:avLst/>
              <a:gdLst/>
              <a:ahLst/>
              <a:cxnLst/>
              <a:rect l="l" t="t" r="r" b="b"/>
              <a:pathLst>
                <a:path w="7153909" h="2750820">
                  <a:moveTo>
                    <a:pt x="7153624" y="2750813"/>
                  </a:moveTo>
                  <a:lnTo>
                    <a:pt x="0" y="2750813"/>
                  </a:lnTo>
                  <a:lnTo>
                    <a:pt x="1588470" y="0"/>
                  </a:lnTo>
                  <a:lnTo>
                    <a:pt x="5565154" y="0"/>
                  </a:lnTo>
                  <a:lnTo>
                    <a:pt x="7153624" y="275081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3593" y="4091959"/>
              <a:ext cx="4134485" cy="6195060"/>
            </a:xfrm>
            <a:custGeom>
              <a:avLst/>
              <a:gdLst/>
              <a:ahLst/>
              <a:cxnLst/>
              <a:rect l="l" t="t" r="r" b="b"/>
              <a:pathLst>
                <a:path w="4134484" h="6195059">
                  <a:moveTo>
                    <a:pt x="4134405" y="6195039"/>
                  </a:moveTo>
                  <a:lnTo>
                    <a:pt x="1589012" y="6195039"/>
                  </a:lnTo>
                  <a:lnTo>
                    <a:pt x="0" y="3443287"/>
                  </a:lnTo>
                  <a:lnTo>
                    <a:pt x="1988342" y="0"/>
                  </a:lnTo>
                  <a:lnTo>
                    <a:pt x="4134405" y="0"/>
                  </a:lnTo>
                  <a:lnTo>
                    <a:pt x="4134405" y="619503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6788784" cy="486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endParaRPr sz="29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10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698" y="2429816"/>
            <a:ext cx="12544425" cy="5429250"/>
          </a:xfrm>
          <a:custGeom>
            <a:avLst/>
            <a:gdLst/>
            <a:ahLst/>
            <a:cxnLst/>
            <a:rect l="l" t="t" r="r" b="b"/>
            <a:pathLst>
              <a:path w="12544425" h="5429250">
                <a:moveTo>
                  <a:pt x="12544424" y="5429249"/>
                </a:moveTo>
                <a:lnTo>
                  <a:pt x="0" y="5429249"/>
                </a:lnTo>
                <a:lnTo>
                  <a:pt x="0" y="0"/>
                </a:lnTo>
                <a:lnTo>
                  <a:pt x="12544424" y="0"/>
                </a:lnTo>
                <a:lnTo>
                  <a:pt x="12544424" y="5429249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600044" cy="1764664"/>
          </a:xfrm>
          <a:custGeom>
            <a:avLst/>
            <a:gdLst/>
            <a:ahLst/>
            <a:cxnLst/>
            <a:rect l="l" t="t" r="r" b="b"/>
            <a:pathLst>
              <a:path w="15600044" h="1764664">
                <a:moveTo>
                  <a:pt x="14581273" y="1764552"/>
                </a:moveTo>
                <a:lnTo>
                  <a:pt x="0" y="1764552"/>
                </a:lnTo>
                <a:lnTo>
                  <a:pt x="0" y="0"/>
                </a:lnTo>
                <a:lnTo>
                  <a:pt x="15599619" y="0"/>
                </a:lnTo>
                <a:lnTo>
                  <a:pt x="14581273" y="1764552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0214" y="2318543"/>
            <a:ext cx="7867649" cy="5695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576219"/>
            <a:ext cx="45796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latin typeface="Trebuchet MS"/>
                <a:cs typeface="Trebuchet MS"/>
              </a:rPr>
              <a:t>Предметная</a:t>
            </a:r>
            <a:r>
              <a:rPr sz="3500" spc="-35" dirty="0">
                <a:latin typeface="Trebuchet MS"/>
                <a:cs typeface="Trebuchet MS"/>
              </a:rPr>
              <a:t> </a:t>
            </a:r>
            <a:r>
              <a:rPr sz="3500" spc="40" dirty="0">
                <a:latin typeface="Trebuchet MS"/>
                <a:cs typeface="Trebuchet MS"/>
              </a:rPr>
              <a:t>область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967" y="2429816"/>
            <a:ext cx="4267200" cy="5429250"/>
          </a:xfrm>
          <a:prstGeom prst="rect">
            <a:avLst/>
          </a:prstGeom>
          <a:solidFill>
            <a:srgbClr val="A066CB">
              <a:alpha val="862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Times New Roman"/>
              <a:cs typeface="Times New Roman"/>
            </a:endParaRPr>
          </a:p>
          <a:p>
            <a:pPr marL="280670" marR="274955" algn="ctr">
              <a:lnSpc>
                <a:spcPct val="115799"/>
              </a:lnSpc>
            </a:pPr>
            <a:r>
              <a:rPr sz="3400" spc="20" dirty="0">
                <a:latin typeface="Tahoma"/>
                <a:cs typeface="Tahoma"/>
              </a:rPr>
              <a:t>Лагерь,</a:t>
            </a:r>
            <a:r>
              <a:rPr sz="3400" spc="-204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в</a:t>
            </a:r>
            <a:r>
              <a:rPr sz="3400" spc="-204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котором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существуют </a:t>
            </a:r>
            <a:r>
              <a:rPr sz="3400" spc="25" dirty="0">
                <a:latin typeface="Tahoma"/>
                <a:cs typeface="Tahoma"/>
              </a:rPr>
              <a:t> </a:t>
            </a:r>
            <a:r>
              <a:rPr sz="3400" spc="-20" dirty="0">
                <a:latin typeface="Tahoma"/>
                <a:cs typeface="Tahoma"/>
              </a:rPr>
              <a:t>вожатые, </a:t>
            </a:r>
            <a:r>
              <a:rPr sz="3400" spc="15" dirty="0">
                <a:latin typeface="Tahoma"/>
                <a:cs typeface="Tahoma"/>
              </a:rPr>
              <a:t>дети </a:t>
            </a:r>
            <a:r>
              <a:rPr sz="3400" spc="120" dirty="0">
                <a:latin typeface="Tahoma"/>
                <a:cs typeface="Tahoma"/>
              </a:rPr>
              <a:t>и </a:t>
            </a:r>
            <a:r>
              <a:rPr sz="3400" spc="12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администрация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411" y="2696569"/>
            <a:ext cx="6137275" cy="5028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90" dirty="0">
                <a:latin typeface="Trebuchet MS"/>
                <a:cs typeface="Trebuchet MS"/>
              </a:rPr>
              <a:t>Цель: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3550" spc="60" dirty="0">
                <a:latin typeface="Trebuchet MS"/>
                <a:cs typeface="Trebuchet MS"/>
              </a:rPr>
              <a:t>Получение </a:t>
            </a:r>
            <a:r>
              <a:rPr sz="3550" spc="100" dirty="0">
                <a:latin typeface="Trebuchet MS"/>
                <a:cs typeface="Trebuchet MS"/>
              </a:rPr>
              <a:t>навыка </a:t>
            </a:r>
            <a:r>
              <a:rPr sz="3550" spc="105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исследования </a:t>
            </a:r>
            <a:r>
              <a:rPr sz="3550" spc="50" dirty="0">
                <a:latin typeface="Trebuchet MS"/>
                <a:cs typeface="Trebuchet MS"/>
              </a:rPr>
              <a:t>предметной </a:t>
            </a:r>
            <a:r>
              <a:rPr sz="3550" spc="55" dirty="0">
                <a:latin typeface="Trebuchet MS"/>
                <a:cs typeface="Trebuchet MS"/>
              </a:rPr>
              <a:t> </a:t>
            </a:r>
            <a:r>
              <a:rPr sz="3550" spc="50" dirty="0">
                <a:latin typeface="Trebuchet MS"/>
                <a:cs typeface="Trebuchet MS"/>
              </a:rPr>
              <a:t>области </a:t>
            </a:r>
            <a:r>
              <a:rPr sz="3550" spc="35" dirty="0">
                <a:latin typeface="Trebuchet MS"/>
                <a:cs typeface="Trebuchet MS"/>
              </a:rPr>
              <a:t>посредством </a:t>
            </a:r>
            <a:r>
              <a:rPr sz="3550" spc="40" dirty="0">
                <a:latin typeface="Trebuchet MS"/>
                <a:cs typeface="Trebuchet MS"/>
              </a:rPr>
              <a:t> </a:t>
            </a:r>
            <a:r>
              <a:rPr sz="3550" spc="105" dirty="0">
                <a:latin typeface="Trebuchet MS"/>
                <a:cs typeface="Trebuchet MS"/>
              </a:rPr>
              <a:t>анализа</a:t>
            </a:r>
            <a:r>
              <a:rPr sz="3550" spc="-50" dirty="0">
                <a:latin typeface="Trebuchet MS"/>
                <a:cs typeface="Trebuchet MS"/>
              </a:rPr>
              <a:t> </a:t>
            </a:r>
            <a:r>
              <a:rPr sz="3550" spc="75" dirty="0">
                <a:latin typeface="Trebuchet MS"/>
                <a:cs typeface="Trebuchet MS"/>
              </a:rPr>
              <a:t>поведения</a:t>
            </a:r>
            <a:r>
              <a:rPr sz="3550" spc="-45" dirty="0">
                <a:latin typeface="Trebuchet MS"/>
                <a:cs typeface="Trebuchet MS"/>
              </a:rPr>
              <a:t> </a:t>
            </a:r>
            <a:r>
              <a:rPr sz="3550" spc="-5" dirty="0">
                <a:latin typeface="Trebuchet MS"/>
                <a:cs typeface="Trebuchet MS"/>
              </a:rPr>
              <a:t>системы </a:t>
            </a:r>
            <a:r>
              <a:rPr sz="3550" spc="-1055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с </a:t>
            </a:r>
            <a:r>
              <a:rPr sz="3550" spc="80" dirty="0">
                <a:latin typeface="Trebuchet MS"/>
                <a:cs typeface="Trebuchet MS"/>
              </a:rPr>
              <a:t>использованием </a:t>
            </a:r>
            <a:r>
              <a:rPr sz="3550" spc="50" dirty="0">
                <a:latin typeface="Trebuchet MS"/>
                <a:cs typeface="Trebuchet MS"/>
              </a:rPr>
              <a:t>DFD- </a:t>
            </a:r>
            <a:r>
              <a:rPr sz="3550" spc="55" dirty="0">
                <a:latin typeface="Trebuchet MS"/>
                <a:cs typeface="Trebuchet MS"/>
              </a:rPr>
              <a:t> </a:t>
            </a:r>
            <a:r>
              <a:rPr sz="3550" spc="30" dirty="0">
                <a:latin typeface="Trebuchet MS"/>
                <a:cs typeface="Trebuchet MS"/>
              </a:rPr>
              <a:t>диаграмм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202" y="2840038"/>
            <a:ext cx="409575" cy="353060"/>
          </a:xfrm>
          <a:custGeom>
            <a:avLst/>
            <a:gdLst/>
            <a:ahLst/>
            <a:cxnLst/>
            <a:rect l="l" t="t" r="r" b="b"/>
            <a:pathLst>
              <a:path w="409575" h="353060">
                <a:moveTo>
                  <a:pt x="102322" y="0"/>
                </a:moveTo>
                <a:lnTo>
                  <a:pt x="306966" y="0"/>
                </a:lnTo>
                <a:lnTo>
                  <a:pt x="409288" y="176229"/>
                </a:lnTo>
                <a:lnTo>
                  <a:pt x="306966" y="352458"/>
                </a:lnTo>
                <a:lnTo>
                  <a:pt x="102322" y="352458"/>
                </a:lnTo>
                <a:lnTo>
                  <a:pt x="0" y="176229"/>
                </a:lnTo>
                <a:lnTo>
                  <a:pt x="102322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Задача: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/>
          </a:p>
          <a:p>
            <a:pPr marL="12700" marR="5080">
              <a:lnSpc>
                <a:spcPct val="117500"/>
              </a:lnSpc>
            </a:pPr>
            <a:r>
              <a:rPr spc="50" dirty="0"/>
              <a:t>Создание </a:t>
            </a:r>
            <a:r>
              <a:rPr spc="85" dirty="0"/>
              <a:t>функциональной </a:t>
            </a:r>
            <a:r>
              <a:rPr spc="90" dirty="0"/>
              <a:t> </a:t>
            </a:r>
            <a:r>
              <a:rPr spc="25" dirty="0"/>
              <a:t>модели </a:t>
            </a:r>
            <a:r>
              <a:rPr spc="-50" dirty="0"/>
              <a:t>АИС </a:t>
            </a:r>
            <a:r>
              <a:rPr spc="20" dirty="0"/>
              <a:t>приложения, </a:t>
            </a:r>
            <a:r>
              <a:rPr spc="25" dirty="0"/>
              <a:t> </a:t>
            </a:r>
            <a:r>
              <a:rPr spc="65" dirty="0"/>
              <a:t>предоставляющего </a:t>
            </a:r>
            <a:r>
              <a:rPr spc="70" dirty="0"/>
              <a:t> </a:t>
            </a:r>
            <a:r>
              <a:rPr spc="50" dirty="0"/>
              <a:t>возможность </a:t>
            </a:r>
            <a:r>
              <a:rPr spc="55" dirty="0"/>
              <a:t> </a:t>
            </a:r>
            <a:r>
              <a:rPr spc="95" dirty="0"/>
              <a:t>централизованного </a:t>
            </a:r>
            <a:r>
              <a:rPr spc="100" dirty="0"/>
              <a:t> </a:t>
            </a:r>
            <a:r>
              <a:rPr spc="110" dirty="0"/>
              <a:t>планирования </a:t>
            </a:r>
            <a:r>
              <a:rPr spc="5" dirty="0"/>
              <a:t>досуга </a:t>
            </a:r>
            <a:r>
              <a:rPr spc="-5" dirty="0"/>
              <a:t>детей </a:t>
            </a:r>
            <a:r>
              <a:rPr spc="-994" dirty="0"/>
              <a:t> </a:t>
            </a:r>
            <a:r>
              <a:rPr spc="110" dirty="0"/>
              <a:t>на </a:t>
            </a:r>
            <a:r>
              <a:rPr spc="-90" dirty="0"/>
              <a:t>смене, </a:t>
            </a:r>
            <a:r>
              <a:rPr spc="-80" dirty="0"/>
              <a:t>с </a:t>
            </a:r>
            <a:r>
              <a:rPr spc="100" dirty="0"/>
              <a:t>помощью </a:t>
            </a:r>
            <a:r>
              <a:rPr spc="105" dirty="0"/>
              <a:t> </a:t>
            </a:r>
            <a:r>
              <a:rPr spc="75" dirty="0"/>
              <a:t>программы</a:t>
            </a:r>
            <a:r>
              <a:rPr spc="-60" dirty="0"/>
              <a:t> </a:t>
            </a:r>
            <a:r>
              <a:rPr spc="-100" dirty="0"/>
              <a:t>CA</a:t>
            </a:r>
            <a:r>
              <a:rPr spc="-60" dirty="0"/>
              <a:t> </a:t>
            </a:r>
            <a:r>
              <a:rPr spc="-15" dirty="0"/>
              <a:t>Erwin</a:t>
            </a:r>
            <a:r>
              <a:rPr spc="-55" dirty="0"/>
              <a:t> </a:t>
            </a:r>
            <a:r>
              <a:rPr spc="80" dirty="0"/>
              <a:t>Process </a:t>
            </a:r>
            <a:r>
              <a:rPr spc="-994" dirty="0"/>
              <a:t> </a:t>
            </a:r>
            <a:r>
              <a:rPr spc="65" dirty="0"/>
              <a:t>Modeler</a:t>
            </a:r>
          </a:p>
        </p:txBody>
      </p:sp>
      <p:sp>
        <p:nvSpPr>
          <p:cNvPr id="5" name="object 5"/>
          <p:cNvSpPr/>
          <p:nvPr/>
        </p:nvSpPr>
        <p:spPr>
          <a:xfrm>
            <a:off x="9972619" y="2834667"/>
            <a:ext cx="386715" cy="333375"/>
          </a:xfrm>
          <a:custGeom>
            <a:avLst/>
            <a:gdLst/>
            <a:ahLst/>
            <a:cxnLst/>
            <a:rect l="l" t="t" r="r" b="b"/>
            <a:pathLst>
              <a:path w="386715" h="333375">
                <a:moveTo>
                  <a:pt x="96636" y="0"/>
                </a:moveTo>
                <a:lnTo>
                  <a:pt x="289908" y="0"/>
                </a:lnTo>
                <a:lnTo>
                  <a:pt x="386545" y="166436"/>
                </a:lnTo>
                <a:lnTo>
                  <a:pt x="289908" y="332872"/>
                </a:lnTo>
                <a:lnTo>
                  <a:pt x="96636" y="332872"/>
                </a:lnTo>
                <a:lnTo>
                  <a:pt x="0" y="166436"/>
                </a:lnTo>
                <a:lnTo>
                  <a:pt x="9663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385" y="9515874"/>
            <a:ext cx="16924655" cy="771525"/>
          </a:xfrm>
          <a:custGeom>
            <a:avLst/>
            <a:gdLst/>
            <a:ahLst/>
            <a:cxnLst/>
            <a:rect l="l" t="t" r="r" b="b"/>
            <a:pathLst>
              <a:path w="16924655" h="771525">
                <a:moveTo>
                  <a:pt x="16924454" y="771124"/>
                </a:moveTo>
                <a:lnTo>
                  <a:pt x="0" y="771124"/>
                </a:lnTo>
                <a:lnTo>
                  <a:pt x="444896" y="0"/>
                </a:lnTo>
                <a:lnTo>
                  <a:pt x="16479556" y="0"/>
                </a:lnTo>
                <a:lnTo>
                  <a:pt x="16924454" y="77112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802" y="946214"/>
            <a:ext cx="69030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1736B1"/>
                </a:solidFill>
                <a:latin typeface="Trebuchet MS"/>
                <a:cs typeface="Trebuchet MS"/>
              </a:rPr>
              <a:t>Ц</a:t>
            </a:r>
            <a:r>
              <a:rPr sz="8000" spc="-225" dirty="0">
                <a:solidFill>
                  <a:srgbClr val="1736B1"/>
                </a:solidFill>
                <a:latin typeface="Trebuchet MS"/>
                <a:cs typeface="Trebuchet MS"/>
              </a:rPr>
              <a:t>ел</a:t>
            </a:r>
            <a:r>
              <a:rPr sz="8000" spc="-6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r>
              <a:rPr sz="8000" spc="-459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spc="-6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r>
              <a:rPr sz="8000" spc="-459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spc="114" dirty="0">
                <a:solidFill>
                  <a:srgbClr val="1736B1"/>
                </a:solidFill>
                <a:latin typeface="Trebuchet MS"/>
                <a:cs typeface="Trebuchet MS"/>
              </a:rPr>
              <a:t>з</a:t>
            </a:r>
            <a:r>
              <a:rPr sz="8000" spc="95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8000" spc="-560" dirty="0">
                <a:solidFill>
                  <a:srgbClr val="1736B1"/>
                </a:solidFill>
                <a:latin typeface="Trebuchet MS"/>
                <a:cs typeface="Trebuchet MS"/>
              </a:rPr>
              <a:t>д</a:t>
            </a:r>
            <a:r>
              <a:rPr sz="8000" spc="95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8000" spc="-135" dirty="0">
                <a:solidFill>
                  <a:srgbClr val="1736B1"/>
                </a:solidFill>
                <a:latin typeface="Trebuchet MS"/>
                <a:cs typeface="Trebuchet MS"/>
              </a:rPr>
              <a:t>ч</a:t>
            </a:r>
            <a:r>
              <a:rPr sz="8000" spc="-6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5039" y="2563238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74008" y="2665743"/>
            <a:ext cx="33718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5039" y="5629291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7721" y="5731793"/>
            <a:ext cx="34988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5039" y="7111640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72113" y="7214144"/>
            <a:ext cx="34099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24" y="3152758"/>
            <a:ext cx="6492240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7000" spc="-484" dirty="0">
                <a:solidFill>
                  <a:srgbClr val="1736B1"/>
                </a:solidFill>
                <a:latin typeface="Trebuchet MS"/>
                <a:cs typeface="Trebuchet MS"/>
              </a:rPr>
              <a:t>Э</a:t>
            </a:r>
            <a:r>
              <a:rPr sz="7000" spc="-80" dirty="0">
                <a:solidFill>
                  <a:srgbClr val="1736B1"/>
                </a:solidFill>
                <a:latin typeface="Trebuchet MS"/>
                <a:cs typeface="Trebuchet MS"/>
              </a:rPr>
              <a:t>т</a:t>
            </a:r>
            <a:r>
              <a:rPr sz="7000" spc="80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7000" spc="135" dirty="0">
                <a:solidFill>
                  <a:srgbClr val="1736B1"/>
                </a:solidFill>
                <a:latin typeface="Trebuchet MS"/>
                <a:cs typeface="Trebuchet MS"/>
              </a:rPr>
              <a:t>п</a:t>
            </a:r>
            <a:r>
              <a:rPr sz="7000" spc="445" dirty="0">
                <a:solidFill>
                  <a:srgbClr val="1736B1"/>
                </a:solidFill>
                <a:latin typeface="Trebuchet MS"/>
                <a:cs typeface="Trebuchet MS"/>
              </a:rPr>
              <a:t>ы</a:t>
            </a:r>
            <a:r>
              <a:rPr sz="7000" spc="-64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7000" spc="-280" dirty="0">
                <a:solidFill>
                  <a:srgbClr val="1736B1"/>
                </a:solidFill>
                <a:latin typeface="Trebuchet MS"/>
                <a:cs typeface="Trebuchet MS"/>
              </a:rPr>
              <a:t>с</a:t>
            </a:r>
            <a:r>
              <a:rPr sz="7000" spc="180" dirty="0">
                <a:solidFill>
                  <a:srgbClr val="1736B1"/>
                </a:solidFill>
                <a:latin typeface="Trebuchet MS"/>
                <a:cs typeface="Trebuchet MS"/>
              </a:rPr>
              <a:t>о</a:t>
            </a:r>
            <a:r>
              <a:rPr sz="7000" spc="165" dirty="0">
                <a:solidFill>
                  <a:srgbClr val="1736B1"/>
                </a:solidFill>
                <a:latin typeface="Trebuchet MS"/>
                <a:cs typeface="Trebuchet MS"/>
              </a:rPr>
              <a:t>з</a:t>
            </a:r>
            <a:r>
              <a:rPr sz="7000" spc="-300" dirty="0">
                <a:solidFill>
                  <a:srgbClr val="1736B1"/>
                </a:solidFill>
                <a:latin typeface="Trebuchet MS"/>
                <a:cs typeface="Trebuchet MS"/>
              </a:rPr>
              <a:t>д</a:t>
            </a:r>
            <a:r>
              <a:rPr sz="7000" spc="80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7000" spc="60" dirty="0">
                <a:solidFill>
                  <a:srgbClr val="1736B1"/>
                </a:solidFill>
                <a:latin typeface="Trebuchet MS"/>
                <a:cs typeface="Trebuchet MS"/>
              </a:rPr>
              <a:t>н</a:t>
            </a:r>
            <a:r>
              <a:rPr sz="7000" spc="1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r>
              <a:rPr sz="7000" spc="150" dirty="0">
                <a:solidFill>
                  <a:srgbClr val="1736B1"/>
                </a:solidFill>
                <a:latin typeface="Trebuchet MS"/>
                <a:cs typeface="Trebuchet MS"/>
              </a:rPr>
              <a:t>я  </a:t>
            </a:r>
            <a:r>
              <a:rPr sz="7000" spc="-65" dirty="0">
                <a:solidFill>
                  <a:srgbClr val="1736B1"/>
                </a:solidFill>
                <a:latin typeface="Trebuchet MS"/>
                <a:cs typeface="Trebuchet MS"/>
              </a:rPr>
              <a:t>модели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7777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5" y="0"/>
                </a:lnTo>
                <a:lnTo>
                  <a:pt x="285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5039" y="1081339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2448" y="1183844"/>
            <a:ext cx="3206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5039" y="4120799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73578" y="4223304"/>
            <a:ext cx="33845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85039" y="8604815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73578" y="8707322"/>
            <a:ext cx="33845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52500" y="1086824"/>
            <a:ext cx="60363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80" dirty="0">
                <a:solidFill>
                  <a:srgbClr val="000000"/>
                </a:solidFill>
                <a:latin typeface="Tahoma"/>
                <a:cs typeface="Tahoma"/>
              </a:rPr>
              <a:t>Определение</a:t>
            </a:r>
            <a:r>
              <a:rPr sz="3400" b="0" spc="-1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75" dirty="0">
                <a:solidFill>
                  <a:srgbClr val="000000"/>
                </a:solidFill>
                <a:latin typeface="Tahoma"/>
                <a:cs typeface="Tahoma"/>
              </a:rPr>
              <a:t>назначения</a:t>
            </a:r>
            <a:r>
              <a:rPr sz="3400" b="0" spc="-1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114" dirty="0">
                <a:solidFill>
                  <a:srgbClr val="000000"/>
                </a:solidFill>
                <a:latin typeface="Tahoma"/>
                <a:cs typeface="Tahoma"/>
              </a:rPr>
              <a:t>ИС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2500" y="2186730"/>
            <a:ext cx="894524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70" dirty="0">
                <a:latin typeface="Tahoma"/>
                <a:cs typeface="Tahoma"/>
              </a:rPr>
              <a:t>Выделение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14" dirty="0">
                <a:latin typeface="Tahoma"/>
                <a:cs typeface="Tahoma"/>
              </a:rPr>
              <a:t>основного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процесса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и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внешних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-140" dirty="0">
                <a:latin typeface="Tahoma"/>
                <a:cs typeface="Tahoma"/>
              </a:rPr>
              <a:t>у</a:t>
            </a:r>
            <a:r>
              <a:rPr sz="3400" spc="225" dirty="0">
                <a:latin typeface="Tahoma"/>
                <a:cs typeface="Tahoma"/>
              </a:rPr>
              <a:t>щ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20" dirty="0">
                <a:latin typeface="Tahoma"/>
                <a:cs typeface="Tahoma"/>
              </a:rPr>
              <a:t>й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п</a:t>
            </a:r>
            <a:r>
              <a:rPr sz="3400" spc="145" dirty="0">
                <a:latin typeface="Tahoma"/>
                <a:cs typeface="Tahoma"/>
              </a:rPr>
              <a:t>о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245" dirty="0">
                <a:latin typeface="Tahoma"/>
                <a:cs typeface="Tahoma"/>
              </a:rPr>
              <a:t>ш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20" dirty="0">
                <a:latin typeface="Tahoma"/>
                <a:cs typeface="Tahoma"/>
              </a:rPr>
              <a:t>ю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35" dirty="0">
                <a:latin typeface="Tahoma"/>
                <a:cs typeface="Tahoma"/>
              </a:rPr>
              <a:t>к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14" dirty="0">
                <a:latin typeface="Tahoma"/>
                <a:cs typeface="Tahoma"/>
              </a:rPr>
              <a:t>м</a:t>
            </a:r>
            <a:r>
              <a:rPr sz="3400" spc="-135" dirty="0">
                <a:latin typeface="Tahoma"/>
                <a:cs typeface="Tahoma"/>
              </a:rPr>
              <a:t>у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2500" y="3889993"/>
            <a:ext cx="9149715" cy="261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70" dirty="0">
                <a:latin typeface="Tahoma"/>
                <a:cs typeface="Tahoma"/>
              </a:rPr>
              <a:t>Выделение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потоков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-30" dirty="0">
                <a:latin typeface="Tahoma"/>
                <a:cs typeface="Tahoma"/>
              </a:rPr>
              <a:t>для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внешних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сущностей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п</a:t>
            </a:r>
            <a:r>
              <a:rPr sz="3400" spc="145" dirty="0">
                <a:latin typeface="Tahoma"/>
                <a:cs typeface="Tahoma"/>
              </a:rPr>
              <a:t>о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245" dirty="0">
                <a:latin typeface="Tahoma"/>
                <a:cs typeface="Tahoma"/>
              </a:rPr>
              <a:t>ш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20" dirty="0">
                <a:latin typeface="Tahoma"/>
                <a:cs typeface="Tahoma"/>
              </a:rPr>
              <a:t>ю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35" dirty="0">
                <a:latin typeface="Tahoma"/>
                <a:cs typeface="Tahoma"/>
              </a:rPr>
              <a:t>к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35" dirty="0">
                <a:latin typeface="Tahoma"/>
                <a:cs typeface="Tahoma"/>
              </a:rPr>
              <a:t>ов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114" dirty="0">
                <a:latin typeface="Tahoma"/>
                <a:cs typeface="Tahoma"/>
              </a:rPr>
              <a:t>м</a:t>
            </a:r>
            <a:r>
              <a:rPr sz="3400" spc="-135" dirty="0">
                <a:latin typeface="Tahoma"/>
                <a:cs typeface="Tahoma"/>
              </a:rPr>
              <a:t>у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75" dirty="0">
                <a:latin typeface="Tahoma"/>
                <a:cs typeface="Tahoma"/>
              </a:rPr>
              <a:t>б</a:t>
            </a:r>
            <a:r>
              <a:rPr sz="3400" spc="95" dirty="0">
                <a:latin typeface="Tahoma"/>
                <a:cs typeface="Tahoma"/>
              </a:rPr>
              <a:t>ы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20" dirty="0">
                <a:latin typeface="Tahoma"/>
                <a:cs typeface="Tahoma"/>
              </a:rPr>
              <a:t>ю</a:t>
            </a:r>
            <a:endParaRPr sz="3400">
              <a:latin typeface="Tahoma"/>
              <a:cs typeface="Tahoma"/>
            </a:endParaRPr>
          </a:p>
          <a:p>
            <a:pPr marL="12700" marR="1478280">
              <a:lnSpc>
                <a:spcPct val="115799"/>
              </a:lnSpc>
              <a:spcBef>
                <a:spcPts val="1490"/>
              </a:spcBef>
            </a:pPr>
            <a:r>
              <a:rPr sz="3400" spc="60" dirty="0">
                <a:latin typeface="Tahoma"/>
                <a:cs typeface="Tahoma"/>
              </a:rPr>
              <a:t>Составление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контекстной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диаграммы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нулевого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уровня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2500" y="7143804"/>
            <a:ext cx="77050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5" dirty="0">
                <a:latin typeface="Tahoma"/>
                <a:cs typeface="Tahoma"/>
              </a:rPr>
              <a:t>Анализ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событий,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определение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связей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2500" y="8254997"/>
            <a:ext cx="925512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60" dirty="0">
                <a:latin typeface="Tahoma"/>
                <a:cs typeface="Tahoma"/>
              </a:rPr>
              <a:t>Составление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детализированной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контекстной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диаграммы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139" y="2363979"/>
            <a:ext cx="6602042" cy="10812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12096" y="1028703"/>
            <a:ext cx="9448800" cy="4114800"/>
            <a:chOff x="7812096" y="1028703"/>
            <a:chExt cx="9448800" cy="4114800"/>
          </a:xfrm>
        </p:grpSpPr>
        <p:sp>
          <p:nvSpPr>
            <p:cNvPr id="4" name="object 4"/>
            <p:cNvSpPr/>
            <p:nvPr/>
          </p:nvSpPr>
          <p:spPr>
            <a:xfrm>
              <a:off x="7812096" y="1028703"/>
              <a:ext cx="9448800" cy="4114800"/>
            </a:xfrm>
            <a:custGeom>
              <a:avLst/>
              <a:gdLst/>
              <a:ahLst/>
              <a:cxnLst/>
              <a:rect l="l" t="t" r="r" b="b"/>
              <a:pathLst>
                <a:path w="9448800" h="4114800">
                  <a:moveTo>
                    <a:pt x="9448799" y="4114799"/>
                  </a:moveTo>
                  <a:lnTo>
                    <a:pt x="0" y="4114799"/>
                  </a:lnTo>
                  <a:lnTo>
                    <a:pt x="0" y="0"/>
                  </a:lnTo>
                  <a:lnTo>
                    <a:pt x="9448799" y="0"/>
                  </a:lnTo>
                  <a:lnTo>
                    <a:pt x="9448799" y="4114799"/>
                  </a:lnTo>
                  <a:close/>
                </a:path>
              </a:pathLst>
            </a:custGeom>
            <a:solidFill>
              <a:srgbClr val="A066CB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5657" y="1408902"/>
              <a:ext cx="342900" cy="295275"/>
            </a:xfrm>
            <a:custGeom>
              <a:avLst/>
              <a:gdLst/>
              <a:ahLst/>
              <a:cxnLst/>
              <a:rect l="l" t="t" r="r" b="b"/>
              <a:pathLst>
                <a:path w="342900" h="295275">
                  <a:moveTo>
                    <a:pt x="85721" y="0"/>
                  </a:moveTo>
                  <a:lnTo>
                    <a:pt x="257163" y="0"/>
                  </a:lnTo>
                  <a:lnTo>
                    <a:pt x="342885" y="147637"/>
                  </a:lnTo>
                  <a:lnTo>
                    <a:pt x="257163" y="295274"/>
                  </a:lnTo>
                  <a:lnTo>
                    <a:pt x="85721" y="295274"/>
                  </a:lnTo>
                  <a:lnTo>
                    <a:pt x="0" y="147637"/>
                  </a:lnTo>
                  <a:lnTo>
                    <a:pt x="85721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2096" y="1028703"/>
            <a:ext cx="9448800" cy="4114800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2130"/>
              </a:spcBef>
            </a:pPr>
            <a:r>
              <a:rPr sz="3000" spc="55" dirty="0">
                <a:solidFill>
                  <a:srgbClr val="1736B1"/>
                </a:solidFill>
                <a:latin typeface="Trebuchet MS"/>
                <a:cs typeface="Trebuchet MS"/>
              </a:rPr>
              <a:t>Метод</a:t>
            </a:r>
            <a:endParaRPr sz="3000">
              <a:latin typeface="Trebuchet MS"/>
              <a:cs typeface="Trebuchet MS"/>
            </a:endParaRPr>
          </a:p>
          <a:p>
            <a:pPr marL="264795" marR="1442085">
              <a:lnSpc>
                <a:spcPct val="115799"/>
              </a:lnSpc>
              <a:spcBef>
                <a:spcPts val="2670"/>
              </a:spcBef>
            </a:pPr>
            <a:r>
              <a:rPr sz="3400" spc="165" dirty="0">
                <a:latin typeface="Tahoma"/>
                <a:cs typeface="Tahoma"/>
              </a:rPr>
              <a:t>И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120" dirty="0">
                <a:latin typeface="Tahoma"/>
                <a:cs typeface="Tahoma"/>
              </a:rPr>
              <a:t>п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-40" dirty="0">
                <a:latin typeface="Tahoma"/>
                <a:cs typeface="Tahoma"/>
              </a:rPr>
              <a:t>л</a:t>
            </a:r>
            <a:r>
              <a:rPr sz="3400" spc="225" dirty="0">
                <a:latin typeface="Tahoma"/>
                <a:cs typeface="Tahoma"/>
              </a:rPr>
              <a:t>ь</a:t>
            </a:r>
            <a:r>
              <a:rPr sz="3400" spc="-25" dirty="0">
                <a:latin typeface="Tahoma"/>
                <a:cs typeface="Tahoma"/>
              </a:rPr>
              <a:t>з</a:t>
            </a:r>
            <a:r>
              <a:rPr sz="3400" spc="135" dirty="0">
                <a:latin typeface="Tahoma"/>
                <a:cs typeface="Tahoma"/>
              </a:rPr>
              <a:t>ов</a:t>
            </a:r>
            <a:r>
              <a:rPr sz="3400" spc="10" dirty="0">
                <a:latin typeface="Tahoma"/>
                <a:cs typeface="Tahoma"/>
              </a:rPr>
              <a:t>а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75" dirty="0">
                <a:latin typeface="Tahoma"/>
                <a:cs typeface="Tahoma"/>
              </a:rPr>
              <a:t>е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D</a:t>
            </a:r>
            <a:r>
              <a:rPr sz="3400" spc="-75" dirty="0">
                <a:latin typeface="Tahoma"/>
                <a:cs typeface="Tahoma"/>
              </a:rPr>
              <a:t>F</a:t>
            </a:r>
            <a:r>
              <a:rPr sz="3400" spc="90" dirty="0">
                <a:latin typeface="Tahoma"/>
                <a:cs typeface="Tahoma"/>
              </a:rPr>
              <a:t>D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60" dirty="0">
                <a:latin typeface="Tahoma"/>
                <a:cs typeface="Tahoma"/>
              </a:rPr>
              <a:t>–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50" dirty="0">
                <a:latin typeface="Tahoma"/>
                <a:cs typeface="Tahoma"/>
              </a:rPr>
              <a:t>д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0" dirty="0">
                <a:latin typeface="Tahoma"/>
                <a:cs typeface="Tahoma"/>
              </a:rPr>
              <a:t>аг</a:t>
            </a:r>
            <a:r>
              <a:rPr sz="3400" spc="135" dirty="0">
                <a:latin typeface="Tahoma"/>
                <a:cs typeface="Tahoma"/>
              </a:rPr>
              <a:t>р</a:t>
            </a:r>
            <a:r>
              <a:rPr sz="3400" spc="10" dirty="0">
                <a:latin typeface="Tahoma"/>
                <a:cs typeface="Tahoma"/>
              </a:rPr>
              <a:t>а</a:t>
            </a:r>
            <a:r>
              <a:rPr sz="3400" spc="114" dirty="0">
                <a:latin typeface="Tahoma"/>
                <a:cs typeface="Tahoma"/>
              </a:rPr>
              <a:t>мм</a:t>
            </a:r>
            <a:r>
              <a:rPr sz="3400" spc="100" dirty="0">
                <a:latin typeface="Tahoma"/>
                <a:cs typeface="Tahoma"/>
              </a:rPr>
              <a:t>ы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50" dirty="0">
                <a:latin typeface="Tahoma"/>
                <a:cs typeface="Tahoma"/>
              </a:rPr>
              <a:t>д</a:t>
            </a:r>
            <a:r>
              <a:rPr sz="3400" spc="-40" dirty="0">
                <a:latin typeface="Tahoma"/>
                <a:cs typeface="Tahoma"/>
              </a:rPr>
              <a:t>л</a:t>
            </a:r>
            <a:r>
              <a:rPr sz="3400" dirty="0">
                <a:latin typeface="Tahoma"/>
                <a:cs typeface="Tahoma"/>
              </a:rPr>
              <a:t>я  </a:t>
            </a:r>
            <a:r>
              <a:rPr sz="3400" spc="50" dirty="0">
                <a:latin typeface="Tahoma"/>
                <a:cs typeface="Tahoma"/>
              </a:rPr>
              <a:t>создания </a:t>
            </a:r>
            <a:r>
              <a:rPr sz="3400" spc="60" dirty="0">
                <a:latin typeface="Tahoma"/>
                <a:cs typeface="Tahoma"/>
              </a:rPr>
              <a:t>модели </a:t>
            </a:r>
            <a:r>
              <a:rPr sz="3400" spc="85" dirty="0">
                <a:latin typeface="Tahoma"/>
                <a:cs typeface="Tahoma"/>
              </a:rPr>
              <a:t>на </a:t>
            </a:r>
            <a:r>
              <a:rPr sz="3400" spc="114" dirty="0">
                <a:latin typeface="Tahoma"/>
                <a:cs typeface="Tahoma"/>
              </a:rPr>
              <a:t>основе </a:t>
            </a:r>
            <a:r>
              <a:rPr sz="3400" spc="10" dirty="0">
                <a:latin typeface="Tahoma"/>
                <a:cs typeface="Tahoma"/>
              </a:rPr>
              <a:t>данных, </a:t>
            </a:r>
            <a:r>
              <a:rPr sz="3400" spc="1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полученных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при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анализе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предметной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области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5015802"/>
            <a:ext cx="6315075" cy="4238625"/>
            <a:chOff x="1028700" y="5015802"/>
            <a:chExt cx="6315075" cy="4238625"/>
          </a:xfrm>
        </p:grpSpPr>
        <p:sp>
          <p:nvSpPr>
            <p:cNvPr id="8" name="object 8"/>
            <p:cNvSpPr/>
            <p:nvPr/>
          </p:nvSpPr>
          <p:spPr>
            <a:xfrm>
              <a:off x="1028700" y="5015802"/>
              <a:ext cx="6315075" cy="4238625"/>
            </a:xfrm>
            <a:custGeom>
              <a:avLst/>
              <a:gdLst/>
              <a:ahLst/>
              <a:cxnLst/>
              <a:rect l="l" t="t" r="r" b="b"/>
              <a:pathLst>
                <a:path w="6315075" h="4238625">
                  <a:moveTo>
                    <a:pt x="6315074" y="4238624"/>
                  </a:moveTo>
                  <a:lnTo>
                    <a:pt x="0" y="4238624"/>
                  </a:lnTo>
                  <a:lnTo>
                    <a:pt x="0" y="0"/>
                  </a:lnTo>
                  <a:lnTo>
                    <a:pt x="6315074" y="0"/>
                  </a:lnTo>
                  <a:lnTo>
                    <a:pt x="6315074" y="4238624"/>
                  </a:lnTo>
                  <a:close/>
                </a:path>
              </a:pathLst>
            </a:custGeom>
            <a:solidFill>
              <a:srgbClr val="A066CB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0207" y="5224480"/>
              <a:ext cx="342900" cy="295275"/>
            </a:xfrm>
            <a:custGeom>
              <a:avLst/>
              <a:gdLst/>
              <a:ahLst/>
              <a:cxnLst/>
              <a:rect l="l" t="t" r="r" b="b"/>
              <a:pathLst>
                <a:path w="342900" h="295275">
                  <a:moveTo>
                    <a:pt x="85721" y="0"/>
                  </a:moveTo>
                  <a:lnTo>
                    <a:pt x="257163" y="0"/>
                  </a:lnTo>
                  <a:lnTo>
                    <a:pt x="342885" y="147637"/>
                  </a:lnTo>
                  <a:lnTo>
                    <a:pt x="257163" y="295274"/>
                  </a:lnTo>
                  <a:lnTo>
                    <a:pt x="85721" y="295274"/>
                  </a:lnTo>
                  <a:lnTo>
                    <a:pt x="0" y="147637"/>
                  </a:lnTo>
                  <a:lnTo>
                    <a:pt x="85721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6534515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7134590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7734665"/>
              <a:ext cx="152400" cy="1523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066763" y="5439140"/>
            <a:ext cx="4942840" cy="4114800"/>
            <a:chOff x="10066763" y="5439140"/>
            <a:chExt cx="4942840" cy="4114800"/>
          </a:xfrm>
        </p:grpSpPr>
        <p:sp>
          <p:nvSpPr>
            <p:cNvPr id="14" name="object 14"/>
            <p:cNvSpPr/>
            <p:nvPr/>
          </p:nvSpPr>
          <p:spPr>
            <a:xfrm>
              <a:off x="10066763" y="5439140"/>
              <a:ext cx="4942840" cy="4114800"/>
            </a:xfrm>
            <a:custGeom>
              <a:avLst/>
              <a:gdLst/>
              <a:ahLst/>
              <a:cxnLst/>
              <a:rect l="l" t="t" r="r" b="b"/>
              <a:pathLst>
                <a:path w="4942840" h="4114800">
                  <a:moveTo>
                    <a:pt x="4667654" y="4114799"/>
                  </a:moveTo>
                  <a:lnTo>
                    <a:pt x="274567" y="4114799"/>
                  </a:lnTo>
                  <a:lnTo>
                    <a:pt x="225234" y="4110362"/>
                  </a:lnTo>
                  <a:lnTo>
                    <a:pt x="178793" y="4097567"/>
                  </a:lnTo>
                  <a:lnTo>
                    <a:pt x="136022" y="4077192"/>
                  </a:lnTo>
                  <a:lnTo>
                    <a:pt x="97699" y="4050013"/>
                  </a:lnTo>
                  <a:lnTo>
                    <a:pt x="64600" y="4016807"/>
                  </a:lnTo>
                  <a:lnTo>
                    <a:pt x="37503" y="3978350"/>
                  </a:lnTo>
                  <a:lnTo>
                    <a:pt x="17186" y="3935420"/>
                  </a:lnTo>
                  <a:lnTo>
                    <a:pt x="4426" y="3888792"/>
                  </a:lnTo>
                  <a:lnTo>
                    <a:pt x="0" y="3839244"/>
                  </a:lnTo>
                  <a:lnTo>
                    <a:pt x="274567" y="3167846"/>
                  </a:lnTo>
                  <a:lnTo>
                    <a:pt x="291034" y="3122133"/>
                  </a:lnTo>
                  <a:lnTo>
                    <a:pt x="310191" y="3077552"/>
                  </a:lnTo>
                  <a:lnTo>
                    <a:pt x="332389" y="3035238"/>
                  </a:lnTo>
                  <a:lnTo>
                    <a:pt x="357981" y="2996325"/>
                  </a:lnTo>
                  <a:lnTo>
                    <a:pt x="387317" y="2961945"/>
                  </a:lnTo>
                  <a:lnTo>
                    <a:pt x="420749" y="2933232"/>
                  </a:lnTo>
                  <a:lnTo>
                    <a:pt x="458629" y="2911319"/>
                  </a:lnTo>
                  <a:lnTo>
                    <a:pt x="501307" y="2897341"/>
                  </a:lnTo>
                  <a:lnTo>
                    <a:pt x="549135" y="2892429"/>
                  </a:lnTo>
                  <a:lnTo>
                    <a:pt x="686419" y="2892429"/>
                  </a:lnTo>
                  <a:lnTo>
                    <a:pt x="637086" y="2887992"/>
                  </a:lnTo>
                  <a:lnTo>
                    <a:pt x="590645" y="2875199"/>
                  </a:lnTo>
                  <a:lnTo>
                    <a:pt x="547874" y="2854827"/>
                  </a:lnTo>
                  <a:lnTo>
                    <a:pt x="509551" y="2827655"/>
                  </a:lnTo>
                  <a:lnTo>
                    <a:pt x="476452" y="2794461"/>
                  </a:lnTo>
                  <a:lnTo>
                    <a:pt x="449355" y="2756021"/>
                  </a:lnTo>
                  <a:lnTo>
                    <a:pt x="429038" y="2713115"/>
                  </a:lnTo>
                  <a:lnTo>
                    <a:pt x="416278" y="2666519"/>
                  </a:lnTo>
                  <a:lnTo>
                    <a:pt x="411851" y="2617012"/>
                  </a:lnTo>
                  <a:lnTo>
                    <a:pt x="411851" y="275417"/>
                  </a:lnTo>
                  <a:lnTo>
                    <a:pt x="416278" y="225910"/>
                  </a:lnTo>
                  <a:lnTo>
                    <a:pt x="429038" y="179314"/>
                  </a:lnTo>
                  <a:lnTo>
                    <a:pt x="449355" y="136408"/>
                  </a:lnTo>
                  <a:lnTo>
                    <a:pt x="476452" y="97968"/>
                  </a:lnTo>
                  <a:lnTo>
                    <a:pt x="509551" y="64774"/>
                  </a:lnTo>
                  <a:lnTo>
                    <a:pt x="547874" y="37602"/>
                  </a:lnTo>
                  <a:lnTo>
                    <a:pt x="590645" y="17230"/>
                  </a:lnTo>
                  <a:lnTo>
                    <a:pt x="637086" y="4437"/>
                  </a:lnTo>
                  <a:lnTo>
                    <a:pt x="686419" y="0"/>
                  </a:lnTo>
                  <a:lnTo>
                    <a:pt x="4255802" y="0"/>
                  </a:lnTo>
                  <a:lnTo>
                    <a:pt x="4305136" y="4437"/>
                  </a:lnTo>
                  <a:lnTo>
                    <a:pt x="4351577" y="17230"/>
                  </a:lnTo>
                  <a:lnTo>
                    <a:pt x="4394347" y="37602"/>
                  </a:lnTo>
                  <a:lnTo>
                    <a:pt x="4432671" y="64774"/>
                  </a:lnTo>
                  <a:lnTo>
                    <a:pt x="4465770" y="97968"/>
                  </a:lnTo>
                  <a:lnTo>
                    <a:pt x="4492866" y="136408"/>
                  </a:lnTo>
                  <a:lnTo>
                    <a:pt x="4513184" y="179314"/>
                  </a:lnTo>
                  <a:lnTo>
                    <a:pt x="4525944" y="225910"/>
                  </a:lnTo>
                  <a:lnTo>
                    <a:pt x="4530370" y="275417"/>
                  </a:lnTo>
                  <a:lnTo>
                    <a:pt x="4530370" y="2617012"/>
                  </a:lnTo>
                  <a:lnTo>
                    <a:pt x="4525944" y="2666519"/>
                  </a:lnTo>
                  <a:lnTo>
                    <a:pt x="4513184" y="2713115"/>
                  </a:lnTo>
                  <a:lnTo>
                    <a:pt x="4492866" y="2756021"/>
                  </a:lnTo>
                  <a:lnTo>
                    <a:pt x="4465770" y="2794461"/>
                  </a:lnTo>
                  <a:lnTo>
                    <a:pt x="4432671" y="2827655"/>
                  </a:lnTo>
                  <a:lnTo>
                    <a:pt x="4394347" y="2854827"/>
                  </a:lnTo>
                  <a:lnTo>
                    <a:pt x="4351577" y="2875199"/>
                  </a:lnTo>
                  <a:lnTo>
                    <a:pt x="4305136" y="2887992"/>
                  </a:lnTo>
                  <a:lnTo>
                    <a:pt x="4255802" y="2892430"/>
                  </a:lnTo>
                  <a:lnTo>
                    <a:pt x="4393086" y="2892430"/>
                  </a:lnTo>
                  <a:lnTo>
                    <a:pt x="4440535" y="2897526"/>
                  </a:lnTo>
                  <a:lnTo>
                    <a:pt x="4482264" y="2911968"/>
                  </a:lnTo>
                  <a:lnTo>
                    <a:pt x="4518910" y="2934482"/>
                  </a:lnTo>
                  <a:lnTo>
                    <a:pt x="4551108" y="2963796"/>
                  </a:lnTo>
                  <a:lnTo>
                    <a:pt x="4579495" y="2998639"/>
                  </a:lnTo>
                  <a:lnTo>
                    <a:pt x="4604707" y="3037738"/>
                  </a:lnTo>
                  <a:lnTo>
                    <a:pt x="4627380" y="3079820"/>
                  </a:lnTo>
                  <a:lnTo>
                    <a:pt x="4667654" y="3167847"/>
                  </a:lnTo>
                  <a:lnTo>
                    <a:pt x="4942222" y="3839382"/>
                  </a:lnTo>
                  <a:lnTo>
                    <a:pt x="4937796" y="3888889"/>
                  </a:lnTo>
                  <a:lnTo>
                    <a:pt x="4925036" y="3935485"/>
                  </a:lnTo>
                  <a:lnTo>
                    <a:pt x="4904718" y="3978391"/>
                  </a:lnTo>
                  <a:lnTo>
                    <a:pt x="4877622" y="4016831"/>
                  </a:lnTo>
                  <a:lnTo>
                    <a:pt x="4844523" y="4050025"/>
                  </a:lnTo>
                  <a:lnTo>
                    <a:pt x="4806199" y="4077197"/>
                  </a:lnTo>
                  <a:lnTo>
                    <a:pt x="4763428" y="4097569"/>
                  </a:lnTo>
                  <a:lnTo>
                    <a:pt x="4716988" y="4110362"/>
                  </a:lnTo>
                  <a:lnTo>
                    <a:pt x="4667654" y="4114799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67862" y="9289907"/>
              <a:ext cx="4940300" cy="264160"/>
            </a:xfrm>
            <a:custGeom>
              <a:avLst/>
              <a:gdLst/>
              <a:ahLst/>
              <a:cxnLst/>
              <a:rect l="l" t="t" r="r" b="b"/>
              <a:pathLst>
                <a:path w="4940300" h="264159">
                  <a:moveTo>
                    <a:pt x="4666556" y="264032"/>
                  </a:moveTo>
                  <a:lnTo>
                    <a:pt x="273469" y="264032"/>
                  </a:lnTo>
                  <a:lnTo>
                    <a:pt x="227009" y="260078"/>
                  </a:lnTo>
                  <a:lnTo>
                    <a:pt x="183123" y="248658"/>
                  </a:lnTo>
                  <a:lnTo>
                    <a:pt x="142435" y="230433"/>
                  </a:lnTo>
                  <a:lnTo>
                    <a:pt x="105571" y="206065"/>
                  </a:lnTo>
                  <a:lnTo>
                    <a:pt x="73155" y="176218"/>
                  </a:lnTo>
                  <a:lnTo>
                    <a:pt x="45810" y="141553"/>
                  </a:lnTo>
                  <a:lnTo>
                    <a:pt x="24161" y="102732"/>
                  </a:lnTo>
                  <a:lnTo>
                    <a:pt x="0" y="0"/>
                  </a:lnTo>
                  <a:lnTo>
                    <a:pt x="4940026" y="0"/>
                  </a:lnTo>
                  <a:lnTo>
                    <a:pt x="4933884" y="47707"/>
                  </a:lnTo>
                  <a:lnTo>
                    <a:pt x="4920043" y="92508"/>
                  </a:lnTo>
                  <a:lnTo>
                    <a:pt x="4899207" y="133680"/>
                  </a:lnTo>
                  <a:lnTo>
                    <a:pt x="4872075" y="170499"/>
                  </a:lnTo>
                  <a:lnTo>
                    <a:pt x="4839351" y="202245"/>
                  </a:lnTo>
                  <a:lnTo>
                    <a:pt x="4801735" y="228193"/>
                  </a:lnTo>
                  <a:lnTo>
                    <a:pt x="4759929" y="247622"/>
                  </a:lnTo>
                  <a:lnTo>
                    <a:pt x="4714636" y="259809"/>
                  </a:lnTo>
                  <a:lnTo>
                    <a:pt x="4666556" y="264032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53183" y="5714695"/>
              <a:ext cx="3569970" cy="2341880"/>
            </a:xfrm>
            <a:custGeom>
              <a:avLst/>
              <a:gdLst/>
              <a:ahLst/>
              <a:cxnLst/>
              <a:rect l="l" t="t" r="r" b="b"/>
              <a:pathLst>
                <a:path w="3569969" h="2341879">
                  <a:moveTo>
                    <a:pt x="3432099" y="2341321"/>
                  </a:moveTo>
                  <a:lnTo>
                    <a:pt x="137283" y="2341321"/>
                  </a:lnTo>
                  <a:lnTo>
                    <a:pt x="93906" y="2334307"/>
                  </a:lnTo>
                  <a:lnTo>
                    <a:pt x="56222" y="2314771"/>
                  </a:lnTo>
                  <a:lnTo>
                    <a:pt x="26499" y="2284971"/>
                  </a:lnTo>
                  <a:lnTo>
                    <a:pt x="7002" y="2247165"/>
                  </a:lnTo>
                  <a:lnTo>
                    <a:pt x="0" y="2203612"/>
                  </a:lnTo>
                  <a:lnTo>
                    <a:pt x="0" y="137708"/>
                  </a:lnTo>
                  <a:lnTo>
                    <a:pt x="7002" y="94155"/>
                  </a:lnTo>
                  <a:lnTo>
                    <a:pt x="26499" y="56349"/>
                  </a:lnTo>
                  <a:lnTo>
                    <a:pt x="56222" y="26549"/>
                  </a:lnTo>
                  <a:lnTo>
                    <a:pt x="93906" y="7013"/>
                  </a:lnTo>
                  <a:lnTo>
                    <a:pt x="137283" y="0"/>
                  </a:lnTo>
                  <a:lnTo>
                    <a:pt x="3432099" y="0"/>
                  </a:lnTo>
                  <a:lnTo>
                    <a:pt x="3475529" y="7026"/>
                  </a:lnTo>
                  <a:lnTo>
                    <a:pt x="3513219" y="26589"/>
                  </a:lnTo>
                  <a:lnTo>
                    <a:pt x="3542923" y="56408"/>
                  </a:lnTo>
                  <a:lnTo>
                    <a:pt x="3562393" y="94208"/>
                  </a:lnTo>
                  <a:lnTo>
                    <a:pt x="3569383" y="137708"/>
                  </a:lnTo>
                  <a:lnTo>
                    <a:pt x="3569383" y="2203612"/>
                  </a:lnTo>
                  <a:lnTo>
                    <a:pt x="3562393" y="2247165"/>
                  </a:lnTo>
                  <a:lnTo>
                    <a:pt x="3542923" y="2284971"/>
                  </a:lnTo>
                  <a:lnTo>
                    <a:pt x="3513219" y="2314771"/>
                  </a:lnTo>
                  <a:lnTo>
                    <a:pt x="3475529" y="2334307"/>
                  </a:lnTo>
                  <a:lnTo>
                    <a:pt x="3432099" y="2341321"/>
                  </a:lnTo>
                  <a:close/>
                </a:path>
              </a:pathLst>
            </a:custGeom>
            <a:solidFill>
              <a:srgbClr val="5CA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0590" y="8460775"/>
              <a:ext cx="4078604" cy="551180"/>
            </a:xfrm>
            <a:custGeom>
              <a:avLst/>
              <a:gdLst/>
              <a:ahLst/>
              <a:cxnLst/>
              <a:rect l="l" t="t" r="r" b="b"/>
              <a:pathLst>
                <a:path w="4078605" h="551179">
                  <a:moveTo>
                    <a:pt x="3936629" y="550834"/>
                  </a:moveTo>
                  <a:lnTo>
                    <a:pt x="3031379" y="550834"/>
                  </a:lnTo>
                  <a:lnTo>
                    <a:pt x="3007331" y="549289"/>
                  </a:lnTo>
                  <a:lnTo>
                    <a:pt x="2953281" y="540016"/>
                  </a:lnTo>
                  <a:lnTo>
                    <a:pt x="2896375" y="516058"/>
                  </a:lnTo>
                  <a:lnTo>
                    <a:pt x="2863755" y="470458"/>
                  </a:lnTo>
                  <a:lnTo>
                    <a:pt x="2851413" y="413964"/>
                  </a:lnTo>
                  <a:lnTo>
                    <a:pt x="2803625" y="226039"/>
                  </a:lnTo>
                  <a:lnTo>
                    <a:pt x="2792117" y="195798"/>
                  </a:lnTo>
                  <a:lnTo>
                    <a:pt x="2770351" y="171124"/>
                  </a:lnTo>
                  <a:lnTo>
                    <a:pt x="2737387" y="154500"/>
                  </a:lnTo>
                  <a:lnTo>
                    <a:pt x="2692287" y="148407"/>
                  </a:lnTo>
                  <a:lnTo>
                    <a:pt x="1514666" y="148407"/>
                  </a:lnTo>
                  <a:lnTo>
                    <a:pt x="1470627" y="154695"/>
                  </a:lnTo>
                  <a:lnTo>
                    <a:pt x="1435624" y="171244"/>
                  </a:lnTo>
                  <a:lnTo>
                    <a:pt x="1397150" y="221239"/>
                  </a:lnTo>
                  <a:lnTo>
                    <a:pt x="1333588" y="467578"/>
                  </a:lnTo>
                  <a:lnTo>
                    <a:pt x="1300314" y="513070"/>
                  </a:lnTo>
                  <a:lnTo>
                    <a:pt x="1249330" y="538130"/>
                  </a:lnTo>
                  <a:lnTo>
                    <a:pt x="1202619" y="548762"/>
                  </a:lnTo>
                  <a:lnTo>
                    <a:pt x="1182164" y="550971"/>
                  </a:lnTo>
                  <a:lnTo>
                    <a:pt x="141826" y="550971"/>
                  </a:lnTo>
                  <a:lnTo>
                    <a:pt x="95562" y="544497"/>
                  </a:lnTo>
                  <a:lnTo>
                    <a:pt x="52106" y="526041"/>
                  </a:lnTo>
                  <a:lnTo>
                    <a:pt x="18053" y="497051"/>
                  </a:lnTo>
                  <a:lnTo>
                    <a:pt x="0" y="458975"/>
                  </a:lnTo>
                  <a:lnTo>
                    <a:pt x="4542" y="413262"/>
                  </a:lnTo>
                  <a:lnTo>
                    <a:pt x="98993" y="142097"/>
                  </a:lnTo>
                  <a:lnTo>
                    <a:pt x="121402" y="94243"/>
                  </a:lnTo>
                  <a:lnTo>
                    <a:pt x="147858" y="54868"/>
                  </a:lnTo>
                  <a:lnTo>
                    <a:pt x="178978" y="25211"/>
                  </a:lnTo>
                  <a:lnTo>
                    <a:pt x="215384" y="6509"/>
                  </a:lnTo>
                  <a:lnTo>
                    <a:pt x="257694" y="0"/>
                  </a:lnTo>
                  <a:lnTo>
                    <a:pt x="3806210" y="0"/>
                  </a:lnTo>
                  <a:lnTo>
                    <a:pt x="3859107" y="9065"/>
                  </a:lnTo>
                  <a:lnTo>
                    <a:pt x="3903921" y="33741"/>
                  </a:lnTo>
                  <a:lnTo>
                    <a:pt x="3940653" y="70247"/>
                  </a:lnTo>
                  <a:lnTo>
                    <a:pt x="3969303" y="114802"/>
                  </a:lnTo>
                  <a:lnTo>
                    <a:pt x="4073639" y="413126"/>
                  </a:lnTo>
                  <a:lnTo>
                    <a:pt x="4078197" y="455520"/>
                  </a:lnTo>
                  <a:lnTo>
                    <a:pt x="4060185" y="493181"/>
                  </a:lnTo>
                  <a:lnTo>
                    <a:pt x="4026193" y="523415"/>
                  </a:lnTo>
                  <a:lnTo>
                    <a:pt x="3982812" y="543531"/>
                  </a:lnTo>
                  <a:lnTo>
                    <a:pt x="3936629" y="550834"/>
                  </a:lnTo>
                  <a:close/>
                </a:path>
              </a:pathLst>
            </a:custGeom>
            <a:solidFill>
              <a:srgbClr val="AEBA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03840" y="8744696"/>
              <a:ext cx="1207135" cy="413384"/>
            </a:xfrm>
            <a:custGeom>
              <a:avLst/>
              <a:gdLst/>
              <a:ahLst/>
              <a:cxnLst/>
              <a:rect l="l" t="t" r="r" b="b"/>
              <a:pathLst>
                <a:path w="1207134" h="413384">
                  <a:moveTo>
                    <a:pt x="1134651" y="413262"/>
                  </a:moveTo>
                  <a:lnTo>
                    <a:pt x="66445" y="413262"/>
                  </a:lnTo>
                  <a:lnTo>
                    <a:pt x="33302" y="405200"/>
                  </a:lnTo>
                  <a:lnTo>
                    <a:pt x="11137" y="384047"/>
                  </a:lnTo>
                  <a:lnTo>
                    <a:pt x="15" y="354357"/>
                  </a:lnTo>
                  <a:lnTo>
                    <a:pt x="0" y="320680"/>
                  </a:lnTo>
                  <a:lnTo>
                    <a:pt x="7998" y="277483"/>
                  </a:lnTo>
                  <a:lnTo>
                    <a:pt x="20761" y="213008"/>
                  </a:lnTo>
                  <a:lnTo>
                    <a:pt x="34783" y="143207"/>
                  </a:lnTo>
                  <a:lnTo>
                    <a:pt x="46557" y="84031"/>
                  </a:lnTo>
                  <a:lnTo>
                    <a:pt x="60325" y="33503"/>
                  </a:lnTo>
                  <a:lnTo>
                    <a:pt x="99241" y="4738"/>
                  </a:lnTo>
                  <a:lnTo>
                    <a:pt x="124516" y="0"/>
                  </a:lnTo>
                  <a:lnTo>
                    <a:pt x="1087563" y="0"/>
                  </a:lnTo>
                  <a:lnTo>
                    <a:pt x="1137517" y="16767"/>
                  </a:lnTo>
                  <a:lnTo>
                    <a:pt x="1163069" y="67071"/>
                  </a:lnTo>
                  <a:lnTo>
                    <a:pt x="1170512" y="108031"/>
                  </a:lnTo>
                  <a:lnTo>
                    <a:pt x="1181329" y="168308"/>
                  </a:lnTo>
                  <a:lnTo>
                    <a:pt x="1192831" y="234727"/>
                  </a:lnTo>
                  <a:lnTo>
                    <a:pt x="1202330" y="294115"/>
                  </a:lnTo>
                  <a:lnTo>
                    <a:pt x="1207137" y="333298"/>
                  </a:lnTo>
                  <a:lnTo>
                    <a:pt x="1203842" y="363210"/>
                  </a:lnTo>
                  <a:lnTo>
                    <a:pt x="1190354" y="388762"/>
                  </a:lnTo>
                  <a:lnTo>
                    <a:pt x="1167136" y="406574"/>
                  </a:lnTo>
                  <a:lnTo>
                    <a:pt x="1134651" y="413262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0439" y="285252"/>
            <a:ext cx="665353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b="0" spc="114" dirty="0">
                <a:solidFill>
                  <a:srgbClr val="A066CB"/>
                </a:solidFill>
                <a:latin typeface="Trebuchet MS"/>
                <a:cs typeface="Trebuchet MS"/>
              </a:rPr>
              <a:t>Методы </a:t>
            </a:r>
            <a:r>
              <a:rPr sz="5200" b="0" spc="120" dirty="0">
                <a:solidFill>
                  <a:srgbClr val="A066CB"/>
                </a:solidFill>
                <a:latin typeface="Trebuchet MS"/>
                <a:cs typeface="Trebuchet MS"/>
              </a:rPr>
              <a:t>и </a:t>
            </a:r>
            <a:r>
              <a:rPr sz="5200" b="0" spc="35" dirty="0">
                <a:solidFill>
                  <a:srgbClr val="A066CB"/>
                </a:solidFill>
                <a:latin typeface="Trebuchet MS"/>
                <a:cs typeface="Trebuchet MS"/>
              </a:rPr>
              <a:t>средства </a:t>
            </a:r>
            <a:r>
              <a:rPr sz="5200" b="0" spc="4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5200" b="0" spc="160" dirty="0">
                <a:solidFill>
                  <a:srgbClr val="A066CB"/>
                </a:solidFill>
                <a:latin typeface="Trebuchet MS"/>
                <a:cs typeface="Trebuchet MS"/>
              </a:rPr>
              <a:t>выполнения</a:t>
            </a:r>
            <a:r>
              <a:rPr sz="5200" b="0" spc="-34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5200" b="0" spc="135" dirty="0">
                <a:solidFill>
                  <a:srgbClr val="A066CB"/>
                </a:solidFill>
                <a:latin typeface="Trebuchet MS"/>
                <a:cs typeface="Trebuchet MS"/>
              </a:rPr>
              <a:t>проекта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700" y="5015802"/>
            <a:ext cx="6315075" cy="42386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930"/>
              </a:spcBef>
            </a:pPr>
            <a:r>
              <a:rPr sz="3000" b="1" spc="135" dirty="0">
                <a:solidFill>
                  <a:srgbClr val="1736B1"/>
                </a:solidFill>
                <a:latin typeface="Arial"/>
                <a:cs typeface="Arial"/>
              </a:rPr>
              <a:t>Программное</a:t>
            </a:r>
            <a:r>
              <a:rPr sz="3000" b="1" spc="-85" dirty="0">
                <a:solidFill>
                  <a:srgbClr val="1736B1"/>
                </a:solidFill>
                <a:latin typeface="Arial"/>
                <a:cs typeface="Arial"/>
              </a:rPr>
              <a:t> </a:t>
            </a:r>
            <a:r>
              <a:rPr sz="3000" b="1" spc="105" dirty="0">
                <a:solidFill>
                  <a:srgbClr val="1736B1"/>
                </a:solidFill>
                <a:latin typeface="Arial"/>
                <a:cs typeface="Arial"/>
              </a:rPr>
              <a:t>обеспечение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/>
              <a:cs typeface="Arial"/>
            </a:endParaRPr>
          </a:p>
          <a:p>
            <a:pPr marL="733425" marR="2144395">
              <a:lnSpc>
                <a:spcPct val="115799"/>
              </a:lnSpc>
              <a:spcBef>
                <a:spcPts val="5"/>
              </a:spcBef>
            </a:pPr>
            <a:r>
              <a:rPr sz="3400" spc="30" dirty="0">
                <a:latin typeface="Tahoma"/>
                <a:cs typeface="Tahoma"/>
              </a:rPr>
              <a:t>CA</a:t>
            </a:r>
            <a:r>
              <a:rPr sz="3400" spc="-215" dirty="0">
                <a:latin typeface="Tahoma"/>
                <a:cs typeface="Tahoma"/>
              </a:rPr>
              <a:t> </a:t>
            </a:r>
            <a:r>
              <a:rPr sz="3400" spc="-20" dirty="0">
                <a:latin typeface="Tahoma"/>
                <a:cs typeface="Tahoma"/>
              </a:rPr>
              <a:t>ERwin</a:t>
            </a:r>
            <a:r>
              <a:rPr sz="3400" spc="-21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Process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Discord</a:t>
            </a:r>
            <a:endParaRPr sz="3400">
              <a:latin typeface="Tahoma"/>
              <a:cs typeface="Tahoma"/>
            </a:endParaRPr>
          </a:p>
          <a:p>
            <a:pPr marL="733425">
              <a:lnSpc>
                <a:spcPct val="100000"/>
              </a:lnSpc>
              <a:spcBef>
                <a:spcPts val="645"/>
              </a:spcBef>
            </a:pPr>
            <a:r>
              <a:rPr sz="3400" spc="130" dirty="0">
                <a:latin typeface="Tahoma"/>
                <a:cs typeface="Tahoma"/>
              </a:rPr>
              <a:t>MS</a:t>
            </a:r>
            <a:r>
              <a:rPr sz="3400" spc="-204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Power</a:t>
            </a:r>
            <a:r>
              <a:rPr sz="3400" spc="-20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Point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261" y="439596"/>
            <a:ext cx="16229965" cy="1704975"/>
          </a:xfrm>
          <a:custGeom>
            <a:avLst/>
            <a:gdLst/>
            <a:ahLst/>
            <a:cxnLst/>
            <a:rect l="l" t="t" r="r" b="b"/>
            <a:pathLst>
              <a:path w="16229965" h="1704975">
                <a:moveTo>
                  <a:pt x="491242" y="0"/>
                </a:moveTo>
                <a:lnTo>
                  <a:pt x="15738235" y="0"/>
                </a:lnTo>
                <a:lnTo>
                  <a:pt x="16229478" y="852487"/>
                </a:lnTo>
                <a:lnTo>
                  <a:pt x="15738235" y="1704974"/>
                </a:lnTo>
                <a:lnTo>
                  <a:pt x="491242" y="1704974"/>
                </a:lnTo>
                <a:lnTo>
                  <a:pt x="0" y="852487"/>
                </a:lnTo>
                <a:lnTo>
                  <a:pt x="49124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Определение</a:t>
            </a:r>
            <a:r>
              <a:rPr spc="-260" dirty="0"/>
              <a:t> </a:t>
            </a:r>
            <a:r>
              <a:rPr spc="190" dirty="0"/>
              <a:t>назначения</a:t>
            </a:r>
            <a:r>
              <a:rPr spc="-254" dirty="0"/>
              <a:t> </a:t>
            </a:r>
            <a:r>
              <a:rPr spc="175" dirty="0"/>
              <a:t>ИС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5068" y="3729024"/>
            <a:ext cx="15918180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99"/>
              </a:lnSpc>
              <a:spcBef>
                <a:spcPts val="100"/>
              </a:spcBef>
            </a:pPr>
            <a:r>
              <a:rPr sz="5000" spc="100" dirty="0">
                <a:solidFill>
                  <a:srgbClr val="A066CB"/>
                </a:solidFill>
                <a:latin typeface="Tahoma"/>
                <a:cs typeface="Tahoma"/>
              </a:rPr>
              <a:t>Приложение </a:t>
            </a:r>
            <a:r>
              <a:rPr sz="5000" spc="75" dirty="0">
                <a:solidFill>
                  <a:srgbClr val="A066CB"/>
                </a:solidFill>
                <a:latin typeface="Tahoma"/>
                <a:cs typeface="Tahoma"/>
              </a:rPr>
              <a:t>позволяет </a:t>
            </a:r>
            <a:r>
              <a:rPr sz="5000" spc="45" dirty="0">
                <a:solidFill>
                  <a:srgbClr val="A066CB"/>
                </a:solidFill>
                <a:latin typeface="Tahoma"/>
                <a:cs typeface="Tahoma"/>
              </a:rPr>
              <a:t>вожатым </a:t>
            </a:r>
            <a:r>
              <a:rPr sz="5000" spc="-20" dirty="0">
                <a:solidFill>
                  <a:srgbClr val="A066CB"/>
                </a:solidFill>
                <a:latin typeface="Tahoma"/>
                <a:cs typeface="Tahoma"/>
              </a:rPr>
              <a:t>эффективно </a:t>
            </a:r>
            <a:r>
              <a:rPr sz="5000" spc="-1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30" dirty="0">
                <a:solidFill>
                  <a:srgbClr val="A066CB"/>
                </a:solidFill>
                <a:latin typeface="Tahoma"/>
                <a:cs typeface="Tahoma"/>
              </a:rPr>
              <a:t>планировать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60" dirty="0">
                <a:solidFill>
                  <a:srgbClr val="A066CB"/>
                </a:solidFill>
                <a:latin typeface="Tahoma"/>
                <a:cs typeface="Tahoma"/>
              </a:rPr>
              <a:t>свою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-30" dirty="0">
                <a:solidFill>
                  <a:srgbClr val="A066CB"/>
                </a:solidFill>
                <a:latin typeface="Tahoma"/>
                <a:cs typeface="Tahoma"/>
              </a:rPr>
              <a:t>работу,</a:t>
            </a:r>
            <a:r>
              <a:rPr sz="5000" spc="-26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20" dirty="0">
                <a:solidFill>
                  <a:srgbClr val="A066CB"/>
                </a:solidFill>
                <a:latin typeface="Tahoma"/>
                <a:cs typeface="Tahoma"/>
              </a:rPr>
              <a:t>а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-105" dirty="0">
                <a:solidFill>
                  <a:srgbClr val="A066CB"/>
                </a:solidFill>
                <a:latin typeface="Tahoma"/>
                <a:cs typeface="Tahoma"/>
              </a:rPr>
              <a:t>также</a:t>
            </a:r>
            <a:r>
              <a:rPr sz="5000" spc="-26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-15" dirty="0">
                <a:solidFill>
                  <a:srgbClr val="A066CB"/>
                </a:solidFill>
                <a:latin typeface="Tahoma"/>
                <a:cs typeface="Tahoma"/>
              </a:rPr>
              <a:t>дает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05" dirty="0">
                <a:solidFill>
                  <a:srgbClr val="A066CB"/>
                </a:solidFill>
                <a:latin typeface="Tahoma"/>
                <a:cs typeface="Tahoma"/>
              </a:rPr>
              <a:t>возможность </a:t>
            </a:r>
            <a:r>
              <a:rPr sz="5000" spc="-154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05" dirty="0">
                <a:solidFill>
                  <a:srgbClr val="A066CB"/>
                </a:solidFill>
                <a:latin typeface="Tahoma"/>
                <a:cs typeface="Tahoma"/>
              </a:rPr>
              <a:t>администрации</a:t>
            </a:r>
            <a:r>
              <a:rPr sz="5000" spc="-27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45" dirty="0">
                <a:solidFill>
                  <a:srgbClr val="A066CB"/>
                </a:solidFill>
                <a:latin typeface="Tahoma"/>
                <a:cs typeface="Tahoma"/>
              </a:rPr>
              <a:t>отслеживать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40" dirty="0">
                <a:solidFill>
                  <a:srgbClr val="A066CB"/>
                </a:solidFill>
                <a:latin typeface="Tahoma"/>
                <a:cs typeface="Tahoma"/>
              </a:rPr>
              <a:t>работу</a:t>
            </a:r>
            <a:r>
              <a:rPr sz="5000" spc="-27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10" dirty="0">
                <a:solidFill>
                  <a:srgbClr val="A066CB"/>
                </a:solidFill>
                <a:latin typeface="Tahoma"/>
                <a:cs typeface="Tahoma"/>
              </a:rPr>
              <a:t>подчиненных.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2612909"/>
            <a:ext cx="16230600" cy="5057775"/>
          </a:xfrm>
          <a:custGeom>
            <a:avLst/>
            <a:gdLst/>
            <a:ahLst/>
            <a:cxnLst/>
            <a:rect l="l" t="t" r="r" b="b"/>
            <a:pathLst>
              <a:path w="16230600" h="5057775">
                <a:moveTo>
                  <a:pt x="16230598" y="5057774"/>
                </a:moveTo>
                <a:lnTo>
                  <a:pt x="0" y="50577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5057774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5574"/>
            <a:ext cx="15763240" cy="1704975"/>
          </a:xfrm>
          <a:custGeom>
            <a:avLst/>
            <a:gdLst/>
            <a:ahLst/>
            <a:cxnLst/>
            <a:rect l="l" t="t" r="r" b="b"/>
            <a:pathLst>
              <a:path w="15763240" h="1704975">
                <a:moveTo>
                  <a:pt x="0" y="0"/>
                </a:moveTo>
                <a:lnTo>
                  <a:pt x="15271441" y="0"/>
                </a:lnTo>
                <a:lnTo>
                  <a:pt x="15762622" y="852487"/>
                </a:lnTo>
                <a:lnTo>
                  <a:pt x="15271441" y="1704974"/>
                </a:lnTo>
                <a:lnTo>
                  <a:pt x="0" y="1704974"/>
                </a:lnTo>
                <a:lnTo>
                  <a:pt x="0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936782"/>
            <a:ext cx="14977744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5000" b="1" spc="150" dirty="0">
                <a:solidFill>
                  <a:srgbClr val="FFFFFF"/>
                </a:solidFill>
                <a:latin typeface="Tahoma"/>
                <a:cs typeface="Tahoma"/>
              </a:rPr>
              <a:t>Выделение</a:t>
            </a:r>
            <a:r>
              <a:rPr sz="5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95" dirty="0">
                <a:solidFill>
                  <a:srgbClr val="FFFFFF"/>
                </a:solidFill>
                <a:latin typeface="Tahoma"/>
                <a:cs typeface="Tahoma"/>
              </a:rPr>
              <a:t>основного</a:t>
            </a:r>
            <a:r>
              <a:rPr sz="50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30" dirty="0">
                <a:solidFill>
                  <a:srgbClr val="FFFFFF"/>
                </a:solidFill>
                <a:latin typeface="Tahoma"/>
                <a:cs typeface="Tahoma"/>
              </a:rPr>
              <a:t>процесса</a:t>
            </a:r>
            <a:r>
              <a:rPr sz="50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375" dirty="0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sz="5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4" dirty="0">
                <a:solidFill>
                  <a:srgbClr val="FFFFFF"/>
                </a:solidFill>
                <a:latin typeface="Tahoma"/>
                <a:cs typeface="Tahoma"/>
              </a:rPr>
              <a:t>внешних </a:t>
            </a:r>
            <a:r>
              <a:rPr sz="5000" b="1" spc="-1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25" dirty="0">
                <a:solidFill>
                  <a:srgbClr val="FFFFFF"/>
                </a:solidFill>
                <a:latin typeface="Tahoma"/>
                <a:cs typeface="Tahoma"/>
              </a:rPr>
              <a:t>сущностей</a:t>
            </a:r>
            <a:r>
              <a:rPr sz="5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70" dirty="0">
                <a:solidFill>
                  <a:srgbClr val="FFFFFF"/>
                </a:solidFill>
                <a:latin typeface="Tahoma"/>
                <a:cs typeface="Tahoma"/>
              </a:rPr>
              <a:t>по</a:t>
            </a:r>
            <a:r>
              <a:rPr sz="5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отношению</a:t>
            </a:r>
            <a:r>
              <a:rPr sz="5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360" dirty="0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sz="5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15" dirty="0">
                <a:solidFill>
                  <a:srgbClr val="FFFFFF"/>
                </a:solidFill>
                <a:latin typeface="Tahoma"/>
                <a:cs typeface="Tahoma"/>
              </a:rPr>
              <a:t>нему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9672" y="4513446"/>
            <a:ext cx="1443101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769" algn="r">
              <a:lnSpc>
                <a:spcPct val="116300"/>
              </a:lnSpc>
              <a:spcBef>
                <a:spcPts val="95"/>
              </a:spcBef>
            </a:pPr>
            <a:r>
              <a:rPr sz="4300" spc="165" dirty="0">
                <a:solidFill>
                  <a:srgbClr val="1736B1"/>
                </a:solidFill>
                <a:latin typeface="Tahoma"/>
                <a:cs typeface="Tahoma"/>
              </a:rPr>
              <a:t>Основным</a:t>
            </a:r>
            <a:r>
              <a:rPr sz="4300" spc="-22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25" dirty="0">
                <a:solidFill>
                  <a:srgbClr val="1736B1"/>
                </a:solidFill>
                <a:latin typeface="Tahoma"/>
                <a:cs typeface="Tahoma"/>
              </a:rPr>
              <a:t>процессом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5" dirty="0">
                <a:solidFill>
                  <a:srgbClr val="1736B1"/>
                </a:solidFill>
                <a:latin typeface="Tahoma"/>
                <a:cs typeface="Tahoma"/>
              </a:rPr>
              <a:t>являетяся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20" dirty="0">
                <a:solidFill>
                  <a:srgbClr val="1736B1"/>
                </a:solidFill>
                <a:latin typeface="Tahoma"/>
                <a:cs typeface="Tahoma"/>
              </a:rPr>
              <a:t>планирование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80" dirty="0">
                <a:solidFill>
                  <a:srgbClr val="1736B1"/>
                </a:solidFill>
                <a:latin typeface="Tahoma"/>
                <a:cs typeface="Tahoma"/>
              </a:rPr>
              <a:t>работы </a:t>
            </a:r>
            <a:r>
              <a:rPr sz="4300" spc="-133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5" dirty="0">
                <a:solidFill>
                  <a:srgbClr val="1736B1"/>
                </a:solidFill>
                <a:latin typeface="Tahoma"/>
                <a:cs typeface="Tahoma"/>
              </a:rPr>
              <a:t>вожатого.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60" dirty="0">
                <a:solidFill>
                  <a:srgbClr val="1736B1"/>
                </a:solidFill>
                <a:latin typeface="Tahoma"/>
                <a:cs typeface="Tahoma"/>
              </a:rPr>
              <a:t>В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45" dirty="0">
                <a:solidFill>
                  <a:srgbClr val="1736B1"/>
                </a:solidFill>
                <a:latin typeface="Tahoma"/>
                <a:cs typeface="Tahoma"/>
              </a:rPr>
              <a:t>нем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14" dirty="0">
                <a:solidFill>
                  <a:srgbClr val="1736B1"/>
                </a:solidFill>
                <a:latin typeface="Tahoma"/>
                <a:cs typeface="Tahoma"/>
              </a:rPr>
              <a:t>принимают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10" dirty="0">
                <a:solidFill>
                  <a:srgbClr val="1736B1"/>
                </a:solidFill>
                <a:latin typeface="Tahoma"/>
                <a:cs typeface="Tahoma"/>
              </a:rPr>
              <a:t>непосредственное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25" dirty="0">
                <a:solidFill>
                  <a:srgbClr val="1736B1"/>
                </a:solidFill>
                <a:latin typeface="Tahoma"/>
                <a:cs typeface="Tahoma"/>
              </a:rPr>
              <a:t>участие </a:t>
            </a:r>
            <a:r>
              <a:rPr sz="4300" spc="-133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75" dirty="0">
                <a:solidFill>
                  <a:srgbClr val="1736B1"/>
                </a:solidFill>
                <a:latin typeface="Tahoma"/>
                <a:cs typeface="Tahoma"/>
              </a:rPr>
              <a:t>администрация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55" dirty="0">
                <a:solidFill>
                  <a:srgbClr val="1736B1"/>
                </a:solidFill>
                <a:latin typeface="Tahoma"/>
                <a:cs typeface="Tahoma"/>
              </a:rPr>
              <a:t>и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-25" dirty="0">
                <a:solidFill>
                  <a:srgbClr val="1736B1"/>
                </a:solidFill>
                <a:latin typeface="Tahoma"/>
                <a:cs typeface="Tahoma"/>
              </a:rPr>
              <a:t>вожатые,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20" dirty="0">
                <a:solidFill>
                  <a:srgbClr val="1736B1"/>
                </a:solidFill>
                <a:latin typeface="Tahoma"/>
                <a:cs typeface="Tahoma"/>
              </a:rPr>
              <a:t>а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20" dirty="0">
                <a:solidFill>
                  <a:srgbClr val="1736B1"/>
                </a:solidFill>
                <a:latin typeface="Tahoma"/>
                <a:cs typeface="Tahoma"/>
              </a:rPr>
              <a:t>дети</a:t>
            </a:r>
            <a:r>
              <a:rPr sz="4300" spc="-22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45" dirty="0">
                <a:solidFill>
                  <a:srgbClr val="1736B1"/>
                </a:solidFill>
                <a:latin typeface="Tahoma"/>
                <a:cs typeface="Tahoma"/>
              </a:rPr>
              <a:t>не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70" dirty="0">
                <a:solidFill>
                  <a:srgbClr val="1736B1"/>
                </a:solidFill>
                <a:latin typeface="Tahoma"/>
                <a:cs typeface="Tahoma"/>
              </a:rPr>
              <a:t>играют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35" dirty="0">
                <a:solidFill>
                  <a:srgbClr val="1736B1"/>
                </a:solidFill>
                <a:latin typeface="Tahoma"/>
                <a:cs typeface="Tahoma"/>
              </a:rPr>
              <a:t>роли.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2922" y="257573"/>
            <a:ext cx="16525240" cy="1543050"/>
          </a:xfrm>
          <a:custGeom>
            <a:avLst/>
            <a:gdLst/>
            <a:ahLst/>
            <a:cxnLst/>
            <a:rect l="l" t="t" r="r" b="b"/>
            <a:pathLst>
              <a:path w="16525240" h="1543050">
                <a:moveTo>
                  <a:pt x="16479787" y="1543049"/>
                </a:moveTo>
                <a:lnTo>
                  <a:pt x="445127" y="1543049"/>
                </a:lnTo>
                <a:lnTo>
                  <a:pt x="0" y="771524"/>
                </a:lnTo>
                <a:lnTo>
                  <a:pt x="445127" y="0"/>
                </a:lnTo>
                <a:lnTo>
                  <a:pt x="16479787" y="0"/>
                </a:lnTo>
                <a:lnTo>
                  <a:pt x="16525076" y="78497"/>
                </a:lnTo>
                <a:lnTo>
                  <a:pt x="16525076" y="1464552"/>
                </a:lnTo>
                <a:lnTo>
                  <a:pt x="16479787" y="154304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4502" y="177400"/>
            <a:ext cx="15482569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8895" marR="5080" indent="-3846829">
              <a:lnSpc>
                <a:spcPct val="116700"/>
              </a:lnSpc>
              <a:spcBef>
                <a:spcPts val="95"/>
              </a:spcBef>
            </a:pPr>
            <a:r>
              <a:rPr sz="4500" b="1" spc="140" dirty="0">
                <a:solidFill>
                  <a:srgbClr val="FFFFFF"/>
                </a:solidFill>
                <a:latin typeface="Tahoma"/>
                <a:cs typeface="Tahoma"/>
              </a:rPr>
              <a:t>Выделение</a:t>
            </a:r>
            <a:r>
              <a:rPr sz="4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85" dirty="0">
                <a:solidFill>
                  <a:srgbClr val="FFFFFF"/>
                </a:solidFill>
                <a:latin typeface="Tahoma"/>
                <a:cs typeface="Tahoma"/>
              </a:rPr>
              <a:t>потоков</a:t>
            </a:r>
            <a:r>
              <a:rPr sz="4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6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4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6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4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90" dirty="0">
                <a:solidFill>
                  <a:srgbClr val="FFFFFF"/>
                </a:solidFill>
                <a:latin typeface="Tahoma"/>
                <a:cs typeface="Tahoma"/>
              </a:rPr>
              <a:t>внешних</a:t>
            </a:r>
            <a:r>
              <a:rPr sz="4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204" dirty="0">
                <a:solidFill>
                  <a:srgbClr val="FFFFFF"/>
                </a:solidFill>
                <a:latin typeface="Tahoma"/>
                <a:cs typeface="Tahoma"/>
              </a:rPr>
              <a:t>сущностей </a:t>
            </a:r>
            <a:r>
              <a:rPr sz="4500" b="1" spc="-1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65" dirty="0">
                <a:solidFill>
                  <a:srgbClr val="FFFFFF"/>
                </a:solidFill>
                <a:latin typeface="Tahoma"/>
                <a:cs typeface="Tahoma"/>
              </a:rPr>
              <a:t>по</a:t>
            </a:r>
            <a:r>
              <a:rPr sz="45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55" dirty="0">
                <a:solidFill>
                  <a:srgbClr val="FFFFFF"/>
                </a:solidFill>
                <a:latin typeface="Tahoma"/>
                <a:cs typeface="Tahoma"/>
              </a:rPr>
              <a:t>отношению</a:t>
            </a:r>
            <a:r>
              <a:rPr sz="45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325" dirty="0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sz="45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50" dirty="0">
                <a:solidFill>
                  <a:srgbClr val="FFFFFF"/>
                </a:solidFill>
                <a:latin typeface="Tahoma"/>
                <a:cs typeface="Tahoma"/>
              </a:rPr>
              <a:t>основному</a:t>
            </a:r>
            <a:r>
              <a:rPr sz="45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35" dirty="0">
                <a:solidFill>
                  <a:srgbClr val="FFFFFF"/>
                </a:solidFill>
                <a:latin typeface="Tahoma"/>
                <a:cs typeface="Tahoma"/>
              </a:rPr>
              <a:t>событию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4757095"/>
            <a:ext cx="15603219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4300" spc="65" dirty="0">
                <a:solidFill>
                  <a:srgbClr val="A066CB"/>
                </a:solidFill>
                <a:latin typeface="Tahoma"/>
                <a:cs typeface="Tahoma"/>
              </a:rPr>
              <a:t>Потоки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-35" dirty="0">
                <a:solidFill>
                  <a:srgbClr val="A066CB"/>
                </a:solidFill>
                <a:latin typeface="Tahoma"/>
                <a:cs typeface="Tahoma"/>
              </a:rPr>
              <a:t>для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80" dirty="0">
                <a:solidFill>
                  <a:srgbClr val="A066CB"/>
                </a:solidFill>
                <a:latin typeface="Tahoma"/>
                <a:cs typeface="Tahoma"/>
              </a:rPr>
              <a:t>сущностей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70" dirty="0">
                <a:solidFill>
                  <a:srgbClr val="A066CB"/>
                </a:solidFill>
                <a:latin typeface="Tahoma"/>
                <a:cs typeface="Tahoma"/>
              </a:rPr>
              <a:t>по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50" dirty="0">
                <a:solidFill>
                  <a:srgbClr val="A066CB"/>
                </a:solidFill>
                <a:latin typeface="Tahoma"/>
                <a:cs typeface="Tahoma"/>
              </a:rPr>
              <a:t>отношению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-170" dirty="0">
                <a:solidFill>
                  <a:srgbClr val="A066CB"/>
                </a:solidFill>
                <a:latin typeface="Tahoma"/>
                <a:cs typeface="Tahoma"/>
              </a:rPr>
              <a:t>к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25" dirty="0">
                <a:solidFill>
                  <a:srgbClr val="A066CB"/>
                </a:solidFill>
                <a:latin typeface="Tahoma"/>
                <a:cs typeface="Tahoma"/>
              </a:rPr>
              <a:t>основному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95" dirty="0">
                <a:solidFill>
                  <a:srgbClr val="A066CB"/>
                </a:solidFill>
                <a:latin typeface="Tahoma"/>
                <a:cs typeface="Tahoma"/>
              </a:rPr>
              <a:t>событию </a:t>
            </a:r>
            <a:r>
              <a:rPr sz="4300" spc="-133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05" dirty="0">
                <a:solidFill>
                  <a:srgbClr val="A066CB"/>
                </a:solidFill>
                <a:latin typeface="Tahoma"/>
                <a:cs typeface="Tahoma"/>
              </a:rPr>
              <a:t>все </a:t>
            </a:r>
            <a:r>
              <a:rPr sz="4300" dirty="0">
                <a:solidFill>
                  <a:srgbClr val="A066CB"/>
                </a:solidFill>
                <a:latin typeface="Tahoma"/>
                <a:cs typeface="Tahoma"/>
              </a:rPr>
              <a:t>касаются </a:t>
            </a:r>
            <a:r>
              <a:rPr sz="4300" spc="70" dirty="0">
                <a:solidFill>
                  <a:srgbClr val="A066CB"/>
                </a:solidFill>
                <a:latin typeface="Tahoma"/>
                <a:cs typeface="Tahoma"/>
              </a:rPr>
              <a:t>составления </a:t>
            </a:r>
            <a:r>
              <a:rPr sz="4300" spc="155" dirty="0">
                <a:solidFill>
                  <a:srgbClr val="A066CB"/>
                </a:solidFill>
                <a:latin typeface="Tahoma"/>
                <a:cs typeface="Tahoma"/>
              </a:rPr>
              <a:t>и </a:t>
            </a:r>
            <a:r>
              <a:rPr sz="4300" spc="65" dirty="0">
                <a:solidFill>
                  <a:srgbClr val="A066CB"/>
                </a:solidFill>
                <a:latin typeface="Tahoma"/>
                <a:cs typeface="Tahoma"/>
              </a:rPr>
              <a:t>корректировки </a:t>
            </a:r>
            <a:r>
              <a:rPr sz="4300" spc="50" dirty="0">
                <a:solidFill>
                  <a:srgbClr val="A066CB"/>
                </a:solidFill>
                <a:latin typeface="Tahoma"/>
                <a:cs typeface="Tahoma"/>
              </a:rPr>
              <a:t>расписания, </a:t>
            </a:r>
            <a:r>
              <a:rPr sz="4300" spc="5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85" dirty="0">
                <a:solidFill>
                  <a:srgbClr val="A066CB"/>
                </a:solidFill>
                <a:latin typeface="Tahoma"/>
                <a:cs typeface="Tahoma"/>
              </a:rPr>
              <a:t>списков</a:t>
            </a:r>
            <a:r>
              <a:rPr sz="4300" spc="-23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55" dirty="0">
                <a:solidFill>
                  <a:srgbClr val="A066CB"/>
                </a:solidFill>
                <a:latin typeface="Tahoma"/>
                <a:cs typeface="Tahoma"/>
              </a:rPr>
              <a:t>и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70" dirty="0">
                <a:solidFill>
                  <a:srgbClr val="A066CB"/>
                </a:solidFill>
                <a:latin typeface="Tahoma"/>
                <a:cs typeface="Tahoma"/>
              </a:rPr>
              <a:t>педагогической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30" dirty="0">
                <a:solidFill>
                  <a:srgbClr val="A066CB"/>
                </a:solidFill>
                <a:latin typeface="Tahoma"/>
                <a:cs typeface="Tahoma"/>
              </a:rPr>
              <a:t>работы.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57" y="2682844"/>
            <a:ext cx="12141835" cy="20637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950"/>
              </a:spcBef>
            </a:pPr>
            <a:r>
              <a:rPr sz="7000" spc="-105" dirty="0">
                <a:latin typeface="Trebuchet MS"/>
                <a:cs typeface="Trebuchet MS"/>
              </a:rPr>
              <a:t>Составление </a:t>
            </a:r>
            <a:r>
              <a:rPr sz="7000" spc="-75" dirty="0">
                <a:latin typeface="Trebuchet MS"/>
                <a:cs typeface="Trebuchet MS"/>
              </a:rPr>
              <a:t>контекстной </a:t>
            </a:r>
            <a:r>
              <a:rPr sz="7000" spc="-70" dirty="0">
                <a:latin typeface="Trebuchet MS"/>
                <a:cs typeface="Trebuchet MS"/>
              </a:rPr>
              <a:t> </a:t>
            </a:r>
            <a:r>
              <a:rPr sz="7000" spc="-490" dirty="0">
                <a:latin typeface="Trebuchet MS"/>
                <a:cs typeface="Trebuchet MS"/>
              </a:rPr>
              <a:t>д</a:t>
            </a:r>
            <a:r>
              <a:rPr sz="7000" spc="-65" dirty="0">
                <a:latin typeface="Trebuchet MS"/>
                <a:cs typeface="Trebuchet MS"/>
              </a:rPr>
              <a:t>и</a:t>
            </a:r>
            <a:r>
              <a:rPr sz="7000" spc="80" dirty="0">
                <a:latin typeface="Trebuchet MS"/>
                <a:cs typeface="Trebuchet MS"/>
              </a:rPr>
              <a:t>а</a:t>
            </a:r>
            <a:r>
              <a:rPr sz="7000" spc="-215" dirty="0">
                <a:latin typeface="Trebuchet MS"/>
                <a:cs typeface="Trebuchet MS"/>
              </a:rPr>
              <a:t>г</a:t>
            </a:r>
            <a:r>
              <a:rPr sz="7000" spc="70" dirty="0">
                <a:latin typeface="Trebuchet MS"/>
                <a:cs typeface="Trebuchet MS"/>
              </a:rPr>
              <a:t>р</a:t>
            </a:r>
            <a:r>
              <a:rPr sz="7000" spc="80" dirty="0">
                <a:latin typeface="Trebuchet MS"/>
                <a:cs typeface="Trebuchet MS"/>
              </a:rPr>
              <a:t>а</a:t>
            </a:r>
            <a:r>
              <a:rPr sz="7000" spc="-350" dirty="0">
                <a:latin typeface="Trebuchet MS"/>
                <a:cs typeface="Trebuchet MS"/>
              </a:rPr>
              <a:t>мм</a:t>
            </a:r>
            <a:r>
              <a:rPr sz="7000" spc="60" dirty="0">
                <a:latin typeface="Trebuchet MS"/>
                <a:cs typeface="Trebuchet MS"/>
              </a:rPr>
              <a:t>ы</a:t>
            </a:r>
            <a:r>
              <a:rPr sz="7000" spc="-405" dirty="0">
                <a:latin typeface="Trebuchet MS"/>
                <a:cs typeface="Trebuchet MS"/>
              </a:rPr>
              <a:t> </a:t>
            </a:r>
            <a:r>
              <a:rPr sz="7000" spc="-40" dirty="0">
                <a:latin typeface="Trebuchet MS"/>
                <a:cs typeface="Trebuchet MS"/>
              </a:rPr>
              <a:t>н</a:t>
            </a:r>
            <a:r>
              <a:rPr sz="7000" spc="-210" dirty="0">
                <a:latin typeface="Trebuchet MS"/>
                <a:cs typeface="Trebuchet MS"/>
              </a:rPr>
              <a:t>у</a:t>
            </a:r>
            <a:r>
              <a:rPr sz="7000" spc="-195" dirty="0">
                <a:latin typeface="Trebuchet MS"/>
                <a:cs typeface="Trebuchet MS"/>
              </a:rPr>
              <a:t>ле</a:t>
            </a:r>
            <a:r>
              <a:rPr sz="7000" spc="85" dirty="0">
                <a:latin typeface="Trebuchet MS"/>
                <a:cs typeface="Trebuchet MS"/>
              </a:rPr>
              <a:t>в</a:t>
            </a:r>
            <a:r>
              <a:rPr sz="7000" spc="90" dirty="0">
                <a:latin typeface="Trebuchet MS"/>
                <a:cs typeface="Trebuchet MS"/>
              </a:rPr>
              <a:t>о</a:t>
            </a:r>
            <a:r>
              <a:rPr sz="7000" spc="-215" dirty="0">
                <a:latin typeface="Trebuchet MS"/>
                <a:cs typeface="Trebuchet MS"/>
              </a:rPr>
              <a:t>г</a:t>
            </a:r>
            <a:r>
              <a:rPr sz="7000" spc="95" dirty="0">
                <a:latin typeface="Trebuchet MS"/>
                <a:cs typeface="Trebuchet MS"/>
              </a:rPr>
              <a:t>о</a:t>
            </a:r>
            <a:r>
              <a:rPr sz="7000" spc="-405" dirty="0">
                <a:latin typeface="Trebuchet MS"/>
                <a:cs typeface="Trebuchet MS"/>
              </a:rPr>
              <a:t> </a:t>
            </a:r>
            <a:r>
              <a:rPr sz="7000" spc="-210" dirty="0">
                <a:latin typeface="Trebuchet MS"/>
                <a:cs typeface="Trebuchet MS"/>
              </a:rPr>
              <a:t>у</a:t>
            </a:r>
            <a:r>
              <a:rPr sz="7000" spc="70" dirty="0">
                <a:latin typeface="Trebuchet MS"/>
                <a:cs typeface="Trebuchet MS"/>
              </a:rPr>
              <a:t>р</a:t>
            </a:r>
            <a:r>
              <a:rPr sz="7000" spc="90" dirty="0">
                <a:latin typeface="Trebuchet MS"/>
                <a:cs typeface="Trebuchet MS"/>
              </a:rPr>
              <a:t>о</a:t>
            </a:r>
            <a:r>
              <a:rPr sz="7000" spc="85" dirty="0">
                <a:latin typeface="Trebuchet MS"/>
                <a:cs typeface="Trebuchet MS"/>
              </a:rPr>
              <a:t>в</a:t>
            </a:r>
            <a:r>
              <a:rPr sz="7000" spc="-40" dirty="0">
                <a:latin typeface="Trebuchet MS"/>
                <a:cs typeface="Trebuchet MS"/>
              </a:rPr>
              <a:t>ня</a:t>
            </a:r>
            <a:endParaRPr sz="7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71599" y="2362134"/>
            <a:ext cx="6616700" cy="7925434"/>
            <a:chOff x="11671599" y="2362134"/>
            <a:chExt cx="6616700" cy="7925434"/>
          </a:xfrm>
        </p:grpSpPr>
        <p:sp>
          <p:nvSpPr>
            <p:cNvPr id="5" name="object 5"/>
            <p:cNvSpPr/>
            <p:nvPr/>
          </p:nvSpPr>
          <p:spPr>
            <a:xfrm>
              <a:off x="11671599" y="9497029"/>
              <a:ext cx="2305685" cy="790575"/>
            </a:xfrm>
            <a:custGeom>
              <a:avLst/>
              <a:gdLst/>
              <a:ahLst/>
              <a:cxnLst/>
              <a:rect l="l" t="t" r="r" b="b"/>
              <a:pathLst>
                <a:path w="2305684" h="790575">
                  <a:moveTo>
                    <a:pt x="2305363" y="789969"/>
                  </a:moveTo>
                  <a:lnTo>
                    <a:pt x="0" y="789969"/>
                  </a:lnTo>
                  <a:lnTo>
                    <a:pt x="455907" y="0"/>
                  </a:lnTo>
                  <a:lnTo>
                    <a:pt x="1849522" y="0"/>
                  </a:lnTo>
                  <a:lnTo>
                    <a:pt x="2305363" y="78996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22945" y="7130480"/>
              <a:ext cx="3942715" cy="3156585"/>
            </a:xfrm>
            <a:custGeom>
              <a:avLst/>
              <a:gdLst/>
              <a:ahLst/>
              <a:cxnLst/>
              <a:rect l="l" t="t" r="r" b="b"/>
              <a:pathLst>
                <a:path w="3942715" h="3156584">
                  <a:moveTo>
                    <a:pt x="3942127" y="3156519"/>
                  </a:moveTo>
                  <a:lnTo>
                    <a:pt x="1153497" y="3156519"/>
                  </a:lnTo>
                  <a:lnTo>
                    <a:pt x="469775" y="19718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3942127" y="3156519"/>
                  </a:lnTo>
                  <a:close/>
                </a:path>
                <a:path w="3942715" h="3156584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12810" y="7130480"/>
              <a:ext cx="2675255" cy="3156585"/>
            </a:xfrm>
            <a:custGeom>
              <a:avLst/>
              <a:gdLst/>
              <a:ahLst/>
              <a:cxnLst/>
              <a:rect l="l" t="t" r="r" b="b"/>
              <a:pathLst>
                <a:path w="2675255" h="3156584">
                  <a:moveTo>
                    <a:pt x="2675189" y="3156519"/>
                  </a:moveTo>
                  <a:lnTo>
                    <a:pt x="1155166" y="3156519"/>
                  </a:ln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7" y="0"/>
                  </a:lnTo>
                  <a:lnTo>
                    <a:pt x="2514629" y="683294"/>
                  </a:lnTo>
                  <a:lnTo>
                    <a:pt x="2518359" y="683294"/>
                  </a:lnTo>
                  <a:lnTo>
                    <a:pt x="2675189" y="955463"/>
                  </a:lnTo>
                  <a:lnTo>
                    <a:pt x="2675189" y="3156519"/>
                  </a:lnTo>
                  <a:close/>
                </a:path>
                <a:path w="2675255" h="3156584">
                  <a:moveTo>
                    <a:pt x="2518359" y="683294"/>
                  </a:moveTo>
                  <a:lnTo>
                    <a:pt x="2514629" y="683294"/>
                  </a:lnTo>
                  <a:lnTo>
                    <a:pt x="2517366" y="681570"/>
                  </a:lnTo>
                  <a:lnTo>
                    <a:pt x="2518359" y="683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96028" y="4728684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79"/>
                  </a:moveTo>
                  <a:lnTo>
                    <a:pt x="698175" y="2416979"/>
                  </a:lnTo>
                  <a:lnTo>
                    <a:pt x="0" y="1209757"/>
                  </a:lnTo>
                  <a:lnTo>
                    <a:pt x="698175" y="0"/>
                  </a:lnTo>
                  <a:lnTo>
                    <a:pt x="2091790" y="0"/>
                  </a:lnTo>
                  <a:lnTo>
                    <a:pt x="2789864" y="1209757"/>
                  </a:lnTo>
                  <a:lnTo>
                    <a:pt x="2091790" y="2416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89642" y="2362134"/>
              <a:ext cx="4098925" cy="4781550"/>
            </a:xfrm>
            <a:custGeom>
              <a:avLst/>
              <a:gdLst/>
              <a:ahLst/>
              <a:cxnLst/>
              <a:rect l="l" t="t" r="r" b="b"/>
              <a:pathLst>
                <a:path w="4098925" h="4781550">
                  <a:moveTo>
                    <a:pt x="3489180" y="4781549"/>
                  </a:moveTo>
                  <a:lnTo>
                    <a:pt x="2090649" y="4781549"/>
                  </a:lnTo>
                  <a:lnTo>
                    <a:pt x="955280" y="2813071"/>
                  </a:lnTo>
                  <a:lnTo>
                    <a:pt x="469775" y="1971850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4098356" y="3428251"/>
                  </a:lnTo>
                  <a:lnTo>
                    <a:pt x="4098356" y="3724072"/>
                  </a:lnTo>
                  <a:lnTo>
                    <a:pt x="3489180" y="4781549"/>
                  </a:lnTo>
                  <a:close/>
                </a:path>
                <a:path w="4098925" h="478155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79507" y="2362134"/>
              <a:ext cx="1308735" cy="3422015"/>
            </a:xfrm>
            <a:custGeom>
              <a:avLst/>
              <a:gdLst/>
              <a:ahLst/>
              <a:cxnLst/>
              <a:rect l="l" t="t" r="r" b="b"/>
              <a:pathLst>
                <a:path w="1308734" h="3422015">
                  <a:moveTo>
                    <a:pt x="1308491" y="3421797"/>
                  </a:move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1308491" y="0"/>
                  </a:lnTo>
                  <a:lnTo>
                    <a:pt x="1308491" y="34217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334</Words>
  <Application>Microsoft Macintosh PowerPoint</Application>
  <PresentationFormat>Произвольный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Trebuchet MS</vt:lpstr>
      <vt:lpstr>Office Theme</vt:lpstr>
      <vt:lpstr>Презентация PowerPoint</vt:lpstr>
      <vt:lpstr>Предметная область</vt:lpstr>
      <vt:lpstr>Цели и задачи</vt:lpstr>
      <vt:lpstr>Определение назначения ИС</vt:lpstr>
      <vt:lpstr>Методы и средства  выполнения проекта</vt:lpstr>
      <vt:lpstr>Определение назначения ИС</vt:lpstr>
      <vt:lpstr>Презентация PowerPoint</vt:lpstr>
      <vt:lpstr>Презентация PowerPoint</vt:lpstr>
      <vt:lpstr>Составление контекстной  диаграммы нулевого уровня</vt:lpstr>
      <vt:lpstr>Презентация PowerPoint</vt:lpstr>
      <vt:lpstr>Анализ событий, определение связей</vt:lpstr>
      <vt:lpstr>Составление детализированной  контекстной диаграммы</vt:lpstr>
      <vt:lpstr>Презентация PowerPoint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Екатерина Третьякова</dc:creator>
  <cp:keywords>DAEqMACuebY,BAEKAYr9Flc</cp:keywords>
  <cp:lastModifiedBy>Третьякова Екатерина Сергеевна</cp:lastModifiedBy>
  <cp:revision>1</cp:revision>
  <dcterms:created xsi:type="dcterms:W3CDTF">2021-09-16T19:07:52Z</dcterms:created>
  <dcterms:modified xsi:type="dcterms:W3CDTF">2021-09-17T06:52:01Z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2021-09-16T00:00:00Z</vt:filetime>
  </property>
</Properties>
</file>