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67" r:id="rId2"/>
    <p:sldId id="269" r:id="rId3"/>
    <p:sldId id="270" r:id="rId4"/>
    <p:sldId id="271" r:id="rId5"/>
    <p:sldId id="266" r:id="rId6"/>
    <p:sldId id="262" r:id="rId7"/>
    <p:sldId id="260" r:id="rId8"/>
    <p:sldId id="261" r:id="rId9"/>
    <p:sldId id="263" r:id="rId10"/>
    <p:sldId id="264" r:id="rId11"/>
    <p:sldId id="265"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vi-VN"/>
              <a:t>Bấm để sửa kiểu tiêu đề Bản cái</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61CDFE16-55A0-4EC6-A745-6297C40E7579}" type="datetimeFigureOut">
              <a:rPr lang="vi-VN" smtClean="0"/>
              <a:t>07/01/2024</a:t>
            </a:fld>
            <a:endParaRPr lang="vi-VN"/>
          </a:p>
        </p:txBody>
      </p:sp>
      <p:sp>
        <p:nvSpPr>
          <p:cNvPr id="5" name="Footer Placeholder 4"/>
          <p:cNvSpPr>
            <a:spLocks noGrp="1"/>
          </p:cNvSpPr>
          <p:nvPr>
            <p:ph type="ftr" sz="quarter" idx="11"/>
          </p:nvPr>
        </p:nvSpPr>
        <p:spPr>
          <a:xfrm>
            <a:off x="2416500" y="329307"/>
            <a:ext cx="4973915" cy="309201"/>
          </a:xfrm>
        </p:spPr>
        <p:txBody>
          <a:bodyPr/>
          <a:lstStyle/>
          <a:p>
            <a:endParaRPr lang="vi-VN"/>
          </a:p>
        </p:txBody>
      </p:sp>
      <p:sp>
        <p:nvSpPr>
          <p:cNvPr id="6" name="Slide Number Placeholder 5"/>
          <p:cNvSpPr>
            <a:spLocks noGrp="1"/>
          </p:cNvSpPr>
          <p:nvPr>
            <p:ph type="sldNum" sz="quarter" idx="12"/>
          </p:nvPr>
        </p:nvSpPr>
        <p:spPr>
          <a:xfrm>
            <a:off x="1437664" y="798973"/>
            <a:ext cx="811019" cy="503578"/>
          </a:xfrm>
        </p:spPr>
        <p:txBody>
          <a:bodyPr/>
          <a:lstStyle/>
          <a:p>
            <a:fld id="{33A829FA-F607-47DC-B63E-4ED235D281FD}" type="slidenum">
              <a:rPr lang="vi-VN" smtClean="0"/>
              <a:t>‹#›</a:t>
            </a:fld>
            <a:endParaRPr lang="vi-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7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1CDFE16-55A0-4EC6-A745-6297C40E7579}" type="datetimeFigureOut">
              <a:rPr lang="vi-VN" smtClean="0"/>
              <a:t>07/01/2024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3A829FA-F607-47DC-B63E-4ED235D281FD}" type="slidenum">
              <a:rPr lang="vi-VN" smtClean="0"/>
              <a:t>‹#›</a:t>
            </a:fld>
            <a:endParaRPr lang="vi-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59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1CDFE16-55A0-4EC6-A745-6297C40E7579}" type="datetimeFigureOut">
              <a:rPr lang="vi-VN" smtClean="0"/>
              <a:t>07/01/2024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3A829FA-F607-47DC-B63E-4ED235D281FD}" type="slidenum">
              <a:rPr lang="vi-VN" smtClean="0"/>
              <a:t>‹#›</a:t>
            </a:fld>
            <a:endParaRPr lang="vi-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50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t"/>
          <a:lstStyle/>
          <a:p>
            <a:pPr lvl="0"/>
            <a:r>
              <a:rPr lang="vi-VN" dirty="0"/>
              <a:t>Bấm để chỉnh sửa kiểu văn bản của Bản cái</a:t>
            </a:r>
          </a:p>
          <a:p>
            <a:pPr lvl="1"/>
            <a:r>
              <a:rPr lang="vi-VN" dirty="0"/>
              <a:t>Mức hai</a:t>
            </a:r>
          </a:p>
          <a:p>
            <a:pPr lvl="2"/>
            <a:r>
              <a:rPr lang="vi-VN" dirty="0"/>
              <a:t>Mức ba</a:t>
            </a:r>
          </a:p>
          <a:p>
            <a:pPr lvl="3"/>
            <a:r>
              <a:rPr lang="vi-VN" dirty="0"/>
              <a:t>Mức bốn</a:t>
            </a:r>
          </a:p>
          <a:p>
            <a:pPr lvl="4"/>
            <a:r>
              <a:rPr lang="vi-VN" dirty="0"/>
              <a:t>Mức năm</a:t>
            </a:r>
            <a:endParaRPr lang="en-US" dirty="0"/>
          </a:p>
        </p:txBody>
      </p:sp>
      <p:sp>
        <p:nvSpPr>
          <p:cNvPr id="4" name="Date Placeholder 3"/>
          <p:cNvSpPr>
            <a:spLocks noGrp="1"/>
          </p:cNvSpPr>
          <p:nvPr>
            <p:ph type="dt" sz="half" idx="10"/>
          </p:nvPr>
        </p:nvSpPr>
        <p:spPr/>
        <p:txBody>
          <a:bodyPr/>
          <a:lstStyle/>
          <a:p>
            <a:fld id="{61CDFE16-55A0-4EC6-A745-6297C40E7579}" type="datetimeFigureOut">
              <a:rPr lang="vi-VN" smtClean="0"/>
              <a:t>07/01/2024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3A829FA-F607-47DC-B63E-4ED235D281FD}" type="slidenum">
              <a:rPr lang="vi-VN" smtClean="0"/>
              <a:t>‹#›</a:t>
            </a:fld>
            <a:endParaRPr lang="vi-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70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1CDFE16-55A0-4EC6-A745-6297C40E7579}" type="datetimeFigureOut">
              <a:rPr lang="vi-VN" smtClean="0"/>
              <a:t>07/01/2024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3A829FA-F607-47DC-B63E-4ED235D281FD}" type="slidenum">
              <a:rPr lang="vi-VN" smtClean="0"/>
              <a:t>‹#›</a:t>
            </a:fld>
            <a:endParaRPr lang="vi-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35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61CDFE16-55A0-4EC6-A745-6297C40E7579}" type="datetimeFigureOut">
              <a:rPr lang="vi-VN" smtClean="0"/>
              <a:t>07/01/2024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3A829FA-F607-47DC-B63E-4ED235D281FD}" type="slidenum">
              <a:rPr lang="vi-VN" smtClean="0"/>
              <a:t>‹#›</a:t>
            </a:fld>
            <a:endParaRPr lang="vi-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55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447191" y="2824269"/>
            <a:ext cx="4645152" cy="2644457"/>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412362" y="2821491"/>
            <a:ext cx="4645152" cy="263737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1CDFE16-55A0-4EC6-A745-6297C40E7579}" type="datetimeFigureOut">
              <a:rPr lang="vi-VN" smtClean="0"/>
              <a:t>07/01/2024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3A829FA-F607-47DC-B63E-4ED235D281FD}" type="slidenum">
              <a:rPr lang="vi-VN" smtClean="0"/>
              <a:t>‹#›</a:t>
            </a:fld>
            <a:endParaRPr lang="vi-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933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61CDFE16-55A0-4EC6-A745-6297C40E7579}" type="datetimeFigureOut">
              <a:rPr lang="vi-VN" smtClean="0"/>
              <a:t>07/01/2024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3A829FA-F607-47DC-B63E-4ED235D281FD}" type="slidenum">
              <a:rPr lang="vi-VN" smtClean="0"/>
              <a:t>‹#›</a:t>
            </a:fld>
            <a:endParaRPr lang="vi-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23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DFE16-55A0-4EC6-A745-6297C40E7579}" type="datetimeFigureOut">
              <a:rPr lang="vi-VN" smtClean="0"/>
              <a:t>07/01/2024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3A829FA-F607-47DC-B63E-4ED235D281FD}" type="slidenum">
              <a:rPr lang="vi-VN" smtClean="0"/>
              <a:t>‹#›</a:t>
            </a:fld>
            <a:endParaRPr lang="vi-VN"/>
          </a:p>
        </p:txBody>
      </p:sp>
    </p:spTree>
    <p:extLst>
      <p:ext uri="{BB962C8B-B14F-4D97-AF65-F5344CB8AC3E}">
        <p14:creationId xmlns:p14="http://schemas.microsoft.com/office/powerpoint/2010/main" val="147651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vi-VN"/>
              <a:t>Bấm để sửa kiểu tiêu đề Bản cái</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61CDFE16-55A0-4EC6-A745-6297C40E7579}" type="datetimeFigureOut">
              <a:rPr lang="vi-VN" smtClean="0"/>
              <a:t>07/01/2024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3A829FA-F607-47DC-B63E-4ED235D281FD}" type="slidenum">
              <a:rPr lang="vi-VN" smtClean="0"/>
              <a:t>‹#›</a:t>
            </a:fld>
            <a:endParaRPr lang="vi-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813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CDFE16-55A0-4EC6-A745-6297C40E7579}" type="datetimeFigureOut">
              <a:rPr lang="vi-VN" smtClean="0"/>
              <a:t>07/01/2024</a:t>
            </a:fld>
            <a:endParaRPr lang="vi-VN"/>
          </a:p>
        </p:txBody>
      </p:sp>
      <p:sp>
        <p:nvSpPr>
          <p:cNvPr id="6" name="Footer Placeholder 5"/>
          <p:cNvSpPr>
            <a:spLocks noGrp="1"/>
          </p:cNvSpPr>
          <p:nvPr>
            <p:ph type="ftr" sz="quarter" idx="11"/>
          </p:nvPr>
        </p:nvSpPr>
        <p:spPr>
          <a:xfrm>
            <a:off x="1447382" y="318640"/>
            <a:ext cx="5541004" cy="320931"/>
          </a:xfrm>
        </p:spPr>
        <p:txBody>
          <a:bodyPr/>
          <a:lstStyle/>
          <a:p>
            <a:endParaRPr lang="vi-VN"/>
          </a:p>
        </p:txBody>
      </p:sp>
      <p:sp>
        <p:nvSpPr>
          <p:cNvPr id="7" name="Slide Number Placeholder 6"/>
          <p:cNvSpPr>
            <a:spLocks noGrp="1"/>
          </p:cNvSpPr>
          <p:nvPr>
            <p:ph type="sldNum" sz="quarter" idx="12"/>
          </p:nvPr>
        </p:nvSpPr>
        <p:spPr/>
        <p:txBody>
          <a:bodyPr/>
          <a:lstStyle/>
          <a:p>
            <a:fld id="{33A829FA-F607-47DC-B63E-4ED235D281FD}" type="slidenum">
              <a:rPr lang="vi-VN" smtClean="0"/>
              <a:t>‹#›</a:t>
            </a:fld>
            <a:endParaRPr lang="vi-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02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CDFE16-55A0-4EC6-A745-6297C40E7579}" type="datetimeFigureOut">
              <a:rPr lang="vi-VN" smtClean="0"/>
              <a:t>07/01/2024</a:t>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A829FA-F607-47DC-B63E-4ED235D281FD}" type="slidenum">
              <a:rPr lang="vi-VN" smtClean="0"/>
              <a:t>‹#›</a:t>
            </a:fld>
            <a:endParaRPr lang="vi-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7191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5E3F7B-633B-54C8-BA1B-FF6D50B37247}"/>
              </a:ext>
            </a:extLst>
          </p:cNvPr>
          <p:cNvSpPr>
            <a:spLocks noGrp="1"/>
          </p:cNvSpPr>
          <p:nvPr>
            <p:ph type="ctrTitle"/>
          </p:nvPr>
        </p:nvSpPr>
        <p:spPr/>
        <p:txBody>
          <a:bodyPr/>
          <a:lstStyle/>
          <a:p>
            <a:endParaRPr lang="vi-VN"/>
          </a:p>
        </p:txBody>
      </p:sp>
      <p:sp>
        <p:nvSpPr>
          <p:cNvPr id="3" name="Tiêu đề phụ 2">
            <a:extLst>
              <a:ext uri="{FF2B5EF4-FFF2-40B4-BE49-F238E27FC236}">
                <a16:creationId xmlns:a16="http://schemas.microsoft.com/office/drawing/2014/main" id="{F4F7112E-6140-BA9E-1380-6E3325632708}"/>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278864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57CC4C-7894-75F1-3B69-93EB9E298632}"/>
              </a:ext>
            </a:extLst>
          </p:cNvPr>
          <p:cNvSpPr>
            <a:spLocks noGrp="1"/>
          </p:cNvSpPr>
          <p:nvPr>
            <p:ph type="title"/>
          </p:nvPr>
        </p:nvSpPr>
        <p:spPr>
          <a:xfrm>
            <a:off x="1451579" y="867037"/>
            <a:ext cx="9239291" cy="1049235"/>
          </a:xfrm>
        </p:spPr>
        <p:txBody>
          <a:bodyPr>
            <a:normAutofit fontScale="90000"/>
          </a:bodyPr>
          <a:lstStyle/>
          <a:p>
            <a:r>
              <a:rPr lang="en-US" b="0" dirty="0">
                <a:solidFill>
                  <a:srgbClr val="6A9955"/>
                </a:solidFill>
                <a:effectLst/>
                <a:latin typeface="Times New Roman" panose="02020603050405020304" pitchFamily="18" charset="0"/>
                <a:cs typeface="Times New Roman" panose="02020603050405020304" pitchFamily="18" charset="0"/>
              </a:rPr>
              <a:t># Creating a solver and solving the model</a:t>
            </a:r>
            <a:br>
              <a:rPr lang="en-US" b="0" dirty="0">
                <a:solidFill>
                  <a:srgbClr val="D4D4D4"/>
                </a:solidFill>
                <a:effectLst/>
                <a:latin typeface="Consolas" panose="020B0609020204030204" pitchFamily="49" charset="0"/>
              </a:rPr>
            </a:br>
            <a:endParaRPr lang="vi-VN" dirty="0"/>
          </a:p>
        </p:txBody>
      </p:sp>
      <p:sp>
        <p:nvSpPr>
          <p:cNvPr id="3" name="Chỗ dành sẵn cho Nội dung 2">
            <a:extLst>
              <a:ext uri="{FF2B5EF4-FFF2-40B4-BE49-F238E27FC236}">
                <a16:creationId xmlns:a16="http://schemas.microsoft.com/office/drawing/2014/main" id="{4DE83967-413E-4B2A-9FF7-78EB6D02275F}"/>
              </a:ext>
            </a:extLst>
          </p:cNvPr>
          <p:cNvSpPr>
            <a:spLocks noGrp="1"/>
          </p:cNvSpPr>
          <p:nvPr>
            <p:ph idx="1"/>
          </p:nvPr>
        </p:nvSpPr>
        <p:spPr/>
        <p:txBody>
          <a:bodyPr/>
          <a:lstStyle/>
          <a:p>
            <a:pPr marL="0" indent="0">
              <a:buNone/>
            </a:pPr>
            <a:r>
              <a:rPr lang="en-US" b="0" dirty="0">
                <a:solidFill>
                  <a:srgbClr val="FF0000"/>
                </a:solidFill>
                <a:effectLst/>
                <a:latin typeface="Courier New" panose="02070309020205020404" pitchFamily="49" charset="0"/>
                <a:cs typeface="Courier New" panose="02070309020205020404" pitchFamily="49" charset="0"/>
              </a:rPr>
              <a:t>solver = </a:t>
            </a:r>
            <a:r>
              <a:rPr lang="en-US" b="0" dirty="0" err="1">
                <a:solidFill>
                  <a:srgbClr val="FF0000"/>
                </a:solidFill>
                <a:effectLst/>
                <a:latin typeface="Courier New" panose="02070309020205020404" pitchFamily="49" charset="0"/>
                <a:cs typeface="Courier New" panose="02070309020205020404" pitchFamily="49" charset="0"/>
              </a:rPr>
              <a:t>cp_model.CpSolver</a:t>
            </a:r>
            <a:r>
              <a:rPr lang="en-US" b="0" dirty="0">
                <a:solidFill>
                  <a:srgbClr val="FF0000"/>
                </a:solidFill>
                <a:effectLst/>
                <a:latin typeface="Courier New" panose="02070309020205020404" pitchFamily="49" charset="0"/>
                <a:cs typeface="Courier New" panose="02070309020205020404" pitchFamily="49" charset="0"/>
              </a:rPr>
              <a:t>()</a:t>
            </a:r>
          </a:p>
          <a:p>
            <a:pPr marL="0" indent="0">
              <a:buNone/>
            </a:pPr>
            <a:r>
              <a:rPr lang="en-US" b="0" dirty="0">
                <a:solidFill>
                  <a:srgbClr val="FF0000"/>
                </a:solidFill>
                <a:effectLst/>
                <a:latin typeface="Courier New" panose="02070309020205020404" pitchFamily="49" charset="0"/>
                <a:cs typeface="Courier New" panose="02070309020205020404" pitchFamily="49" charset="0"/>
              </a:rPr>
              <a:t>status = </a:t>
            </a:r>
            <a:r>
              <a:rPr lang="en-US" b="0" dirty="0" err="1">
                <a:solidFill>
                  <a:srgbClr val="FF0000"/>
                </a:solidFill>
                <a:effectLst/>
                <a:latin typeface="Courier New" panose="02070309020205020404" pitchFamily="49" charset="0"/>
                <a:cs typeface="Courier New" panose="02070309020205020404" pitchFamily="49" charset="0"/>
              </a:rPr>
              <a:t>solver.Solve</a:t>
            </a:r>
            <a:r>
              <a:rPr lang="en-US" b="0" dirty="0">
                <a:solidFill>
                  <a:srgbClr val="FF0000"/>
                </a:solidFill>
                <a:effectLst/>
                <a:latin typeface="Courier New" panose="02070309020205020404" pitchFamily="49" charset="0"/>
                <a:cs typeface="Courier New" panose="02070309020205020404" pitchFamily="49" charset="0"/>
              </a:rPr>
              <a:t>(model)</a:t>
            </a:r>
          </a:p>
          <a:p>
            <a:pPr marL="0" indent="0">
              <a:buNone/>
            </a:pPr>
            <a:endParaRPr lang="vi-VN" dirty="0"/>
          </a:p>
        </p:txBody>
      </p:sp>
    </p:spTree>
    <p:extLst>
      <p:ext uri="{BB962C8B-B14F-4D97-AF65-F5344CB8AC3E}">
        <p14:creationId xmlns:p14="http://schemas.microsoft.com/office/powerpoint/2010/main" val="174872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BAF51A-53D0-B513-2B71-83B375795F1F}"/>
              </a:ext>
            </a:extLst>
          </p:cNvPr>
          <p:cNvSpPr>
            <a:spLocks noGrp="1"/>
          </p:cNvSpPr>
          <p:nvPr>
            <p:ph type="title"/>
          </p:nvPr>
        </p:nvSpPr>
        <p:spPr/>
        <p:txBody>
          <a:bodyPr>
            <a:normAutofit/>
          </a:bodyPr>
          <a:lstStyle/>
          <a:p>
            <a:r>
              <a:rPr lang="en-US" sz="2200" b="0" dirty="0">
                <a:solidFill>
                  <a:srgbClr val="6A9955"/>
                </a:solidFill>
                <a:effectLst/>
                <a:latin typeface="Times New Roman" panose="02020603050405020304" pitchFamily="18" charset="0"/>
                <a:cs typeface="Times New Roman" panose="02020603050405020304" pitchFamily="18" charset="0"/>
              </a:rPr>
              <a:t># Checking if an optimal solution was found </a:t>
            </a:r>
            <a:br>
              <a:rPr lang="en-US" b="0" dirty="0">
                <a:solidFill>
                  <a:srgbClr val="D4D4D4"/>
                </a:solidFill>
                <a:effectLst/>
                <a:latin typeface="Consolas" panose="020B0609020204030204" pitchFamily="49" charset="0"/>
              </a:rPr>
            </a:br>
            <a:endParaRPr lang="vi-VN" dirty="0"/>
          </a:p>
        </p:txBody>
      </p:sp>
      <p:sp>
        <p:nvSpPr>
          <p:cNvPr id="3" name="Chỗ dành sẵn cho Nội dung 2">
            <a:extLst>
              <a:ext uri="{FF2B5EF4-FFF2-40B4-BE49-F238E27FC236}">
                <a16:creationId xmlns:a16="http://schemas.microsoft.com/office/drawing/2014/main" id="{C10708BD-18AF-B43E-C025-944B6675999C}"/>
              </a:ext>
            </a:extLst>
          </p:cNvPr>
          <p:cNvSpPr>
            <a:spLocks noGrp="1"/>
          </p:cNvSpPr>
          <p:nvPr>
            <p:ph idx="1"/>
          </p:nvPr>
        </p:nvSpPr>
        <p:spPr/>
        <p:txBody>
          <a:bodyPr>
            <a:normAutofit fontScale="85000" lnSpcReduction="20000"/>
          </a:bodyPr>
          <a:lstStyle/>
          <a:p>
            <a:pPr marL="0" indent="0">
              <a:buNone/>
            </a:pPr>
            <a:r>
              <a:rPr lang="en-US" b="0" dirty="0">
                <a:solidFill>
                  <a:srgbClr val="0070C0"/>
                </a:solidFill>
                <a:effectLst/>
                <a:latin typeface="Courier New" panose="02070309020205020404" pitchFamily="49" charset="0"/>
                <a:cs typeface="Courier New" panose="02070309020205020404" pitchFamily="49" charset="0"/>
              </a:rPr>
              <a:t>    # Retrieving and printing the solution: which day each field should be harvested</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print(N)</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for </a:t>
            </a:r>
            <a:r>
              <a:rPr lang="en-US" b="0" dirty="0" err="1">
                <a:solidFill>
                  <a:srgbClr val="0070C0"/>
                </a:solidFill>
                <a:effectLst/>
                <a:latin typeface="Courier New" panose="02070309020205020404" pitchFamily="49" charset="0"/>
                <a:cs typeface="Courier New" panose="02070309020205020404" pitchFamily="49" charset="0"/>
              </a:rPr>
              <a:t>i</a:t>
            </a:r>
            <a:r>
              <a:rPr lang="en-US" b="0" dirty="0">
                <a:solidFill>
                  <a:srgbClr val="0070C0"/>
                </a:solidFill>
                <a:effectLst/>
                <a:latin typeface="Courier New" panose="02070309020205020404" pitchFamily="49" charset="0"/>
                <a:cs typeface="Courier New" panose="02070309020205020404" pitchFamily="49" charset="0"/>
              </a:rPr>
              <a:t> in range(N):</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for day in range(fields[</a:t>
            </a:r>
            <a:r>
              <a:rPr lang="en-US" b="0" dirty="0" err="1">
                <a:solidFill>
                  <a:srgbClr val="0070C0"/>
                </a:solidFill>
                <a:effectLst/>
                <a:latin typeface="Courier New" panose="02070309020205020404" pitchFamily="49" charset="0"/>
                <a:cs typeface="Courier New" panose="02070309020205020404" pitchFamily="49" charset="0"/>
              </a:rPr>
              <a:t>i</a:t>
            </a:r>
            <a:r>
              <a:rPr lang="en-US" b="0" dirty="0">
                <a:solidFill>
                  <a:srgbClr val="0070C0"/>
                </a:solidFill>
                <a:effectLst/>
                <a:latin typeface="Courier New" panose="02070309020205020404" pitchFamily="49" charset="0"/>
                <a:cs typeface="Courier New" panose="02070309020205020404" pitchFamily="49" charset="0"/>
              </a:rPr>
              <a:t>][1], fields[</a:t>
            </a:r>
            <a:r>
              <a:rPr lang="en-US" b="0" dirty="0" err="1">
                <a:solidFill>
                  <a:srgbClr val="0070C0"/>
                </a:solidFill>
                <a:effectLst/>
                <a:latin typeface="Courier New" panose="02070309020205020404" pitchFamily="49" charset="0"/>
                <a:cs typeface="Courier New" panose="02070309020205020404" pitchFamily="49" charset="0"/>
              </a:rPr>
              <a:t>i</a:t>
            </a:r>
            <a:r>
              <a:rPr lang="en-US" b="0" dirty="0">
                <a:solidFill>
                  <a:srgbClr val="0070C0"/>
                </a:solidFill>
                <a:effectLst/>
                <a:latin typeface="Courier New" panose="02070309020205020404" pitchFamily="49" charset="0"/>
                <a:cs typeface="Courier New" panose="02070309020205020404" pitchFamily="49" charset="0"/>
              </a:rPr>
              <a:t>][2] + 1):</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if </a:t>
            </a:r>
            <a:r>
              <a:rPr lang="en-US" b="0" dirty="0" err="1">
                <a:solidFill>
                  <a:srgbClr val="0070C0"/>
                </a:solidFill>
                <a:effectLst/>
                <a:latin typeface="Courier New" panose="02070309020205020404" pitchFamily="49" charset="0"/>
                <a:cs typeface="Courier New" panose="02070309020205020404" pitchFamily="49" charset="0"/>
              </a:rPr>
              <a:t>solver.Value</a:t>
            </a:r>
            <a:r>
              <a:rPr lang="en-US" b="0" dirty="0">
                <a:solidFill>
                  <a:srgbClr val="0070C0"/>
                </a:solidFill>
                <a:effectLst/>
                <a:latin typeface="Courier New" panose="02070309020205020404" pitchFamily="49" charset="0"/>
                <a:cs typeface="Courier New" panose="02070309020205020404" pitchFamily="49" charset="0"/>
              </a:rPr>
              <a:t>(harvest[(</a:t>
            </a:r>
            <a:r>
              <a:rPr lang="en-US" b="0" dirty="0" err="1">
                <a:solidFill>
                  <a:srgbClr val="0070C0"/>
                </a:solidFill>
                <a:effectLst/>
                <a:latin typeface="Courier New" panose="02070309020205020404" pitchFamily="49" charset="0"/>
                <a:cs typeface="Courier New" panose="02070309020205020404" pitchFamily="49" charset="0"/>
              </a:rPr>
              <a:t>i</a:t>
            </a:r>
            <a:r>
              <a:rPr lang="en-US" b="0" dirty="0">
                <a:solidFill>
                  <a:srgbClr val="0070C0"/>
                </a:solidFill>
                <a:effectLst/>
                <a:latin typeface="Courier New" panose="02070309020205020404" pitchFamily="49" charset="0"/>
                <a:cs typeface="Courier New" panose="02070309020205020404" pitchFamily="49" charset="0"/>
              </a:rPr>
              <a:t>, day)]):</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print(f"{i+1} {day}")</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else:</a:t>
            </a:r>
          </a:p>
          <a:p>
            <a:pPr marL="0" indent="0">
              <a:buNone/>
            </a:pPr>
            <a:r>
              <a:rPr lang="en-US" b="0" dirty="0">
                <a:solidFill>
                  <a:srgbClr val="0070C0"/>
                </a:solidFill>
                <a:effectLst/>
                <a:latin typeface="Courier New" panose="02070309020205020404" pitchFamily="49" charset="0"/>
                <a:cs typeface="Courier New" panose="02070309020205020404" pitchFamily="49" charset="0"/>
              </a:rPr>
              <a:t>    print(“No solution")</a:t>
            </a:r>
          </a:p>
          <a:p>
            <a:pPr marL="0" indent="0">
              <a:buNone/>
            </a:pPr>
            <a:endParaRPr lang="vi-VN" dirty="0"/>
          </a:p>
        </p:txBody>
      </p:sp>
    </p:spTree>
    <p:extLst>
      <p:ext uri="{BB962C8B-B14F-4D97-AF65-F5344CB8AC3E}">
        <p14:creationId xmlns:p14="http://schemas.microsoft.com/office/powerpoint/2010/main" val="196368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49EE72-218B-20B7-D15D-84F78EE01210}"/>
              </a:ext>
            </a:extLst>
          </p:cNvPr>
          <p:cNvSpPr>
            <a:spLocks noGrp="1"/>
          </p:cNvSpPr>
          <p:nvPr>
            <p:ph type="title"/>
          </p:nvPr>
        </p:nvSpPr>
        <p:spPr/>
        <p:txBody>
          <a:bodyPr/>
          <a:lstStyle/>
          <a:p>
            <a:r>
              <a:rPr lang="vi-VN" dirty="0"/>
              <a:t>Ưu điểm của </a:t>
            </a:r>
            <a:r>
              <a:rPr lang="vi-VN" dirty="0" err="1"/>
              <a:t>constraint</a:t>
            </a:r>
            <a:r>
              <a:rPr lang="vi-VN" dirty="0"/>
              <a:t> </a:t>
            </a:r>
            <a:r>
              <a:rPr lang="vi-VN" dirty="0" err="1"/>
              <a:t>programing</a:t>
            </a:r>
            <a:r>
              <a:rPr lang="vi-VN" dirty="0"/>
              <a:t> trong bài toán này </a:t>
            </a:r>
          </a:p>
        </p:txBody>
      </p:sp>
      <p:sp>
        <p:nvSpPr>
          <p:cNvPr id="3" name="Chỗ dành sẵn cho Nội dung 2">
            <a:extLst>
              <a:ext uri="{FF2B5EF4-FFF2-40B4-BE49-F238E27FC236}">
                <a16:creationId xmlns:a16="http://schemas.microsoft.com/office/drawing/2014/main" id="{A0539579-8DCA-68B1-2BC5-D09ABF5B782C}"/>
              </a:ext>
            </a:extLst>
          </p:cNvPr>
          <p:cNvSpPr>
            <a:spLocks noGrp="1"/>
          </p:cNvSpPr>
          <p:nvPr>
            <p:ph idx="1"/>
          </p:nvPr>
        </p:nvSpPr>
        <p:spPr/>
        <p:txBody>
          <a:bodyPr>
            <a:normAutofit/>
          </a:bodyPr>
          <a:lstStyle/>
          <a:p>
            <a:pPr marL="342900" lvl="0" indent="-342900">
              <a:lnSpc>
                <a:spcPct val="107000"/>
              </a:lnSpc>
              <a:spcAft>
                <a:spcPts val="800"/>
              </a:spcAft>
              <a:buFont typeface="+mj-lt"/>
              <a:buAutoNum type="arabicPeriod"/>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Dễ đọc và Hiểu:</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Mã nguồn rõ ràng và dễ hiểu với việc sử dụng CP. Cấu trúc của mã thường phản ánh trực tiếp các ràng buộc của vấn đề.</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Tính Tổng Thể Cao:</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CP giúp mô hình vấn đề một cách tổng thể và thiết lập các ràng buộc một cách </a:t>
            </a:r>
            <a:r>
              <a:rPr lang="vi-VN" sz="12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logic</a:t>
            </a: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Điều này có thể làm giảm sự phức tạp so với các phương pháp tìm kiếm truyền thống.</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Tự Động Tối Ưu Hóa:</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CP thường tự động thực hiện tối ưu hóa một cách hiệu quả, tìm kiếm giải pháp tốt nhất trong không gian biến.</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4"/>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Khả năng Điều Chỉnh Cao:</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Có thể dễ dàng thay đổi và thử nghiệm các ràng buộc khác nhau để xem kết quả có như mong muốn.</a:t>
            </a:r>
            <a:endParaRPr lang="vi-VN" dirty="0"/>
          </a:p>
        </p:txBody>
      </p:sp>
    </p:spTree>
    <p:extLst>
      <p:ext uri="{BB962C8B-B14F-4D97-AF65-F5344CB8AC3E}">
        <p14:creationId xmlns:p14="http://schemas.microsoft.com/office/powerpoint/2010/main" val="166548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06F57F-D530-9C75-92EE-E7924368F4E6}"/>
              </a:ext>
            </a:extLst>
          </p:cNvPr>
          <p:cNvSpPr>
            <a:spLocks noGrp="1"/>
          </p:cNvSpPr>
          <p:nvPr>
            <p:ph type="title"/>
          </p:nvPr>
        </p:nvSpPr>
        <p:spPr/>
        <p:txBody>
          <a:bodyPr/>
          <a:lstStyle/>
          <a:p>
            <a:r>
              <a:rPr lang="vi-VN" dirty="0"/>
              <a:t>nhược điểm của </a:t>
            </a:r>
            <a:r>
              <a:rPr lang="vi-VN" dirty="0" err="1"/>
              <a:t>constraint</a:t>
            </a:r>
            <a:r>
              <a:rPr lang="vi-VN" dirty="0"/>
              <a:t> </a:t>
            </a:r>
            <a:r>
              <a:rPr lang="vi-VN" dirty="0" err="1"/>
              <a:t>programing</a:t>
            </a:r>
            <a:r>
              <a:rPr lang="vi-VN" dirty="0"/>
              <a:t> trong bài toán này </a:t>
            </a:r>
          </a:p>
        </p:txBody>
      </p:sp>
      <p:sp>
        <p:nvSpPr>
          <p:cNvPr id="3" name="Chỗ dành sẵn cho Nội dung 2">
            <a:extLst>
              <a:ext uri="{FF2B5EF4-FFF2-40B4-BE49-F238E27FC236}">
                <a16:creationId xmlns:a16="http://schemas.microsoft.com/office/drawing/2014/main" id="{E7D1B73E-08F6-F41F-6FF5-BD5A0E4A914D}"/>
              </a:ext>
            </a:extLst>
          </p:cNvPr>
          <p:cNvSpPr>
            <a:spLocks noGrp="1"/>
          </p:cNvSpPr>
          <p:nvPr>
            <p:ph idx="1"/>
          </p:nvPr>
        </p:nvSpPr>
        <p:spPr/>
        <p:txBody>
          <a:bodyPr>
            <a:normAutofit lnSpcReduction="10000"/>
          </a:bodyPr>
          <a:lstStyle/>
          <a:p>
            <a:pPr marL="342900" lvl="0" indent="-342900">
              <a:lnSpc>
                <a:spcPct val="107000"/>
              </a:lnSpc>
              <a:spcAft>
                <a:spcPts val="800"/>
              </a:spcAft>
              <a:buFont typeface="+mj-lt"/>
              <a:buAutoNum type="arabicPeriod"/>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Hiệu Suất Phụ Thuộc Nhiều vào Tính Chất của Vấn Đề:</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Hiệu suất của CP có thể bị ảnh hưởng nhiều bởi tính chất cụ thể của vấn đề. Trong một số trường hợp, các phương pháp tìm kiếm truyền thống có thể hiệu quả hơn.</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Khó Khăn với Vấn Đề Kích Thước Lớn:</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Trong một số trường hợp, khi vấn đề có kích thước lớn, không gian tìm kiếm có thể trở nên quá lớn và làm giảm hiệu suất của CP.</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3.      Khả Năng Xử Lý Ràng Buộc Liên Tục Hạn Chế:</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CP thường phù hợp tốt với vấn đề có ràng buộc rời rạc, nhưng có thể gặp khó khăn khi xử lý các ràng buộc liên tục.</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5"/>
              <a:tabLst>
                <a:tab pos="457200" algn="l"/>
              </a:tabLst>
            </a:pPr>
            <a:r>
              <a:rPr lang="vi-VN" sz="1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Khó Xử Lý Các Ràng Buộc Khó:</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vi-VN" sz="12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Một số ràng buộc phức tạp có thể làm tăng độ phức tạp của vấn đề và khiến cho việc tìm giải pháp trở nên khó khăn.</a:t>
            </a:r>
            <a:endParaRPr lang="vi-VN" sz="1100" kern="100" dirty="0">
              <a:solidFill>
                <a:srgbClr val="374151"/>
              </a:solidFill>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vi-VN" dirty="0"/>
          </a:p>
        </p:txBody>
      </p:sp>
    </p:spTree>
    <p:extLst>
      <p:ext uri="{BB962C8B-B14F-4D97-AF65-F5344CB8AC3E}">
        <p14:creationId xmlns:p14="http://schemas.microsoft.com/office/powerpoint/2010/main" val="183047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E3B3DB-D857-8562-64DC-EB69ECB32A77}"/>
              </a:ext>
            </a:extLst>
          </p:cNvPr>
          <p:cNvSpPr>
            <a:spLocks noGrp="1"/>
          </p:cNvSpPr>
          <p:nvPr>
            <p:ph type="title"/>
          </p:nvPr>
        </p:nvSpPr>
        <p:spPr/>
        <p:txBody>
          <a:bodyPr/>
          <a:lstStyle/>
          <a:p>
            <a:r>
              <a:rPr lang="vi-VN" sz="2000" dirty="0">
                <a:effectLst/>
                <a:latin typeface="Times New Roman" panose="02020603050405020304" pitchFamily="18" charset="0"/>
                <a:ea typeface="Arial" panose="020B0604020202020204" pitchFamily="34" charset="0"/>
                <a:cs typeface="Times New Roman" panose="02020603050405020304" pitchFamily="18" charset="0"/>
              </a:rPr>
              <a:t>sử dụng mô hình lập trình ràng buộc (</a:t>
            </a:r>
            <a:r>
              <a:rPr lang="vi-VN" sz="2000" dirty="0" err="1">
                <a:effectLst/>
                <a:latin typeface="Times New Roman" panose="02020603050405020304" pitchFamily="18" charset="0"/>
                <a:ea typeface="Arial" panose="020B0604020202020204" pitchFamily="34" charset="0"/>
                <a:cs typeface="Times New Roman" panose="02020603050405020304" pitchFamily="18" charset="0"/>
              </a:rPr>
              <a:t>Constraint</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2000" dirty="0" err="1">
                <a:effectLst/>
                <a:latin typeface="Times New Roman" panose="02020603050405020304" pitchFamily="18" charset="0"/>
                <a:ea typeface="Arial" panose="020B0604020202020204" pitchFamily="34" charset="0"/>
                <a:cs typeface="Times New Roman" panose="02020603050405020304" pitchFamily="18" charset="0"/>
              </a:rPr>
              <a:t>Programming</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 - CP) để giải quyết vấn đề tối ưu hóa việc thu hoạch sản phẩm nông nghiệp từ các cánh đồng</a:t>
            </a:r>
            <a:r>
              <a:rPr lang="vi-VN" sz="1800" dirty="0">
                <a:effectLst/>
                <a:latin typeface="Segoe UI" panose="020B0502040204020203" pitchFamily="34" charset="0"/>
                <a:ea typeface="Arial" panose="020B0604020202020204" pitchFamily="34" charset="0"/>
              </a:rPr>
              <a:t>. </a:t>
            </a:r>
            <a:endParaRPr lang="vi-VN" dirty="0"/>
          </a:p>
        </p:txBody>
      </p:sp>
      <p:sp>
        <p:nvSpPr>
          <p:cNvPr id="4" name="Rectangle 1">
            <a:extLst>
              <a:ext uri="{FF2B5EF4-FFF2-40B4-BE49-F238E27FC236}">
                <a16:creationId xmlns:a16="http://schemas.microsoft.com/office/drawing/2014/main" id="{6CB21BD8-4121-E009-EEA8-6BD6BB15AA40}"/>
              </a:ext>
            </a:extLst>
          </p:cNvPr>
          <p:cNvSpPr>
            <a:spLocks noGrp="1" noChangeArrowheads="1"/>
          </p:cNvSpPr>
          <p:nvPr>
            <p:ph idx="1"/>
          </p:nvPr>
        </p:nvSpPr>
        <p:spPr bwMode="auto">
          <a:xfrm>
            <a:off x="1451579" y="2286265"/>
            <a:ext cx="95259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vi-VN" altLang="vi-VN"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Khởi tạo Mô hình</a:t>
            </a:r>
            <a:r>
              <a:rPr kumimoji="0" lang="vi-VN" altLang="vi-V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Bạn đã tạo một mô hình CP sử dụng thư viện </a:t>
            </a:r>
            <a:r>
              <a:rPr kumimoji="0" lang="vi-VN" altLang="vi-VN"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ortools.sat.python</a:t>
            </a:r>
            <a:r>
              <a:rPr kumimoji="0" lang="vi-VN" altLang="vi-V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vi-VN" altLang="vi-VN"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Mô hình CP cho phép định nghĩa các biến, ràng buộc, và mục tiêu tối ưu hóa.</a:t>
            </a:r>
            <a:endPar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BADC04CD-0437-A921-6A4D-C602FAF17EBA}"/>
              </a:ext>
            </a:extLst>
          </p:cNvPr>
          <p:cNvSpPr txBox="1"/>
          <p:nvPr/>
        </p:nvSpPr>
        <p:spPr>
          <a:xfrm>
            <a:off x="1631272" y="3238531"/>
            <a:ext cx="9021932" cy="2308324"/>
          </a:xfrm>
          <a:prstGeom prst="rect">
            <a:avLst/>
          </a:prstGeom>
          <a:noFill/>
        </p:spPr>
        <p:txBody>
          <a:bodyPr wrap="square">
            <a:spAutoFit/>
          </a:bodyPr>
          <a:lstStyle/>
          <a:p>
            <a:r>
              <a:rPr lang="vi-VN" b="1" dirty="0"/>
              <a:t>2. </a:t>
            </a:r>
            <a:r>
              <a:rPr lang="en-US" b="1" dirty="0"/>
              <a:t>“</a:t>
            </a:r>
            <a:r>
              <a:rPr lang="en-US" b="0" i="0" dirty="0">
                <a:effectLst/>
                <a:latin typeface="-apple-system"/>
              </a:rPr>
              <a:t>A solution is represented by x{1], x[2], . . ., x[N] in which x[</a:t>
            </a:r>
            <a:r>
              <a:rPr lang="en-US" b="0" i="0" dirty="0" err="1">
                <a:effectLst/>
                <a:latin typeface="-apple-system"/>
              </a:rPr>
              <a:t>i</a:t>
            </a:r>
            <a:r>
              <a:rPr lang="en-US" b="0" i="0" dirty="0">
                <a:effectLst/>
                <a:latin typeface="-apple-system"/>
              </a:rPr>
              <a:t>] is the day the field </a:t>
            </a:r>
            <a:r>
              <a:rPr lang="en-US" b="0" i="0" dirty="0" err="1">
                <a:effectLst/>
                <a:latin typeface="-apple-system"/>
              </a:rPr>
              <a:t>i</a:t>
            </a:r>
            <a:r>
              <a:rPr lang="en-US" b="0" i="0" dirty="0">
                <a:effectLst/>
                <a:latin typeface="-apple-system"/>
              </a:rPr>
              <a:t> is harvested, and x[</a:t>
            </a:r>
            <a:r>
              <a:rPr lang="en-US" b="0" i="0" dirty="0" err="1">
                <a:effectLst/>
                <a:latin typeface="-apple-system"/>
              </a:rPr>
              <a:t>i</a:t>
            </a:r>
            <a:r>
              <a:rPr lang="en-US" b="0" i="0" dirty="0">
                <a:effectLst/>
                <a:latin typeface="-apple-system"/>
              </a:rPr>
              <a:t>] = -1 if the field is not harvested.”</a:t>
            </a:r>
            <a:endParaRPr lang="vi-VN" b="0" i="0" dirty="0">
              <a:effectLst/>
              <a:latin typeface="-apple-system"/>
            </a:endParaRPr>
          </a:p>
          <a:p>
            <a:endParaRPr lang="vi-VN" b="1" dirty="0"/>
          </a:p>
          <a:p>
            <a:r>
              <a:rPr lang="vi-VN" b="1" dirty="0"/>
              <a:t>Định nghĩa Biến</a:t>
            </a:r>
            <a:r>
              <a:rPr lang="vi-VN" dirty="0"/>
              <a:t>: Định nghĩa một loạt biến </a:t>
            </a:r>
            <a:r>
              <a:rPr lang="vi-VN" dirty="0" err="1"/>
              <a:t>boolean</a:t>
            </a:r>
            <a:r>
              <a:rPr lang="vi-VN" dirty="0"/>
              <a:t> (</a:t>
            </a:r>
            <a:r>
              <a:rPr lang="vi-VN" b="0" i="0" dirty="0">
                <a:solidFill>
                  <a:srgbClr val="374151"/>
                </a:solidFill>
                <a:effectLst/>
                <a:latin typeface="Söhne"/>
              </a:rPr>
              <a:t>Trong thư viện OR-</a:t>
            </a:r>
            <a:r>
              <a:rPr lang="vi-VN" b="0" i="0" dirty="0" err="1">
                <a:solidFill>
                  <a:srgbClr val="374151"/>
                </a:solidFill>
                <a:effectLst/>
                <a:latin typeface="Söhne"/>
              </a:rPr>
              <a:t>Tools</a:t>
            </a:r>
            <a:r>
              <a:rPr lang="vi-VN" b="0" i="0" dirty="0">
                <a:solidFill>
                  <a:srgbClr val="374151"/>
                </a:solidFill>
                <a:effectLst/>
                <a:latin typeface="Söhne"/>
              </a:rPr>
              <a:t> , biến </a:t>
            </a:r>
            <a:r>
              <a:rPr lang="vi-VN" b="0" i="0" dirty="0" err="1">
                <a:solidFill>
                  <a:srgbClr val="374151"/>
                </a:solidFill>
                <a:effectLst/>
                <a:latin typeface="Söhne"/>
              </a:rPr>
              <a:t>boolean</a:t>
            </a:r>
            <a:r>
              <a:rPr lang="vi-VN" b="0" i="0" dirty="0">
                <a:solidFill>
                  <a:srgbClr val="374151"/>
                </a:solidFill>
                <a:effectLst/>
                <a:latin typeface="Söhne"/>
              </a:rPr>
              <a:t> được sử dụng để mô hình hóa các biến quyết định chỉ có thể nhận giá trị </a:t>
            </a:r>
            <a:r>
              <a:rPr lang="vi-VN" b="0" i="0" dirty="0" err="1">
                <a:solidFill>
                  <a:srgbClr val="374151"/>
                </a:solidFill>
                <a:effectLst/>
                <a:latin typeface="Söhne"/>
              </a:rPr>
              <a:t>True</a:t>
            </a:r>
            <a:r>
              <a:rPr lang="vi-VN" b="0" i="0" dirty="0">
                <a:solidFill>
                  <a:srgbClr val="374151"/>
                </a:solidFill>
                <a:effectLst/>
                <a:latin typeface="Söhne"/>
              </a:rPr>
              <a:t> hoặc </a:t>
            </a:r>
            <a:r>
              <a:rPr lang="vi-VN" b="0" i="0" dirty="0" err="1">
                <a:solidFill>
                  <a:srgbClr val="374151"/>
                </a:solidFill>
                <a:effectLst/>
                <a:latin typeface="Söhne"/>
              </a:rPr>
              <a:t>False</a:t>
            </a:r>
            <a:r>
              <a:rPr lang="vi-VN" b="0" i="0" dirty="0">
                <a:solidFill>
                  <a:srgbClr val="374151"/>
                </a:solidFill>
                <a:effectLst/>
                <a:latin typeface="Söhne"/>
              </a:rPr>
              <a:t>.)</a:t>
            </a:r>
            <a:r>
              <a:rPr lang="vi-VN" dirty="0"/>
              <a:t> để biểu diễn việc một cánh đồng cụ thể được thu hoạch vào ngày cụ thể hay không. Mỗi biến này có giá trị </a:t>
            </a:r>
            <a:r>
              <a:rPr lang="vi-VN" dirty="0" err="1"/>
              <a:t>True</a:t>
            </a:r>
            <a:r>
              <a:rPr lang="vi-VN" dirty="0"/>
              <a:t> nếu cánh đồng được thu hoạch vào ngày đó và </a:t>
            </a:r>
            <a:r>
              <a:rPr lang="vi-VN" dirty="0" err="1"/>
              <a:t>False</a:t>
            </a:r>
            <a:r>
              <a:rPr lang="vi-VN" dirty="0"/>
              <a:t> nếu không.</a:t>
            </a:r>
          </a:p>
        </p:txBody>
      </p:sp>
      <p:sp>
        <p:nvSpPr>
          <p:cNvPr id="3" name="Mũi tên: Phải 2">
            <a:extLst>
              <a:ext uri="{FF2B5EF4-FFF2-40B4-BE49-F238E27FC236}">
                <a16:creationId xmlns:a16="http://schemas.microsoft.com/office/drawing/2014/main" id="{37A909CF-CCB0-6610-3330-CC92C36197C9}"/>
              </a:ext>
            </a:extLst>
          </p:cNvPr>
          <p:cNvSpPr/>
          <p:nvPr/>
        </p:nvSpPr>
        <p:spPr>
          <a:xfrm>
            <a:off x="473171" y="400028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5930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60EA2A-DDBF-C9D7-601F-C980E63F4D08}"/>
              </a:ext>
            </a:extLst>
          </p:cNvPr>
          <p:cNvSpPr>
            <a:spLocks noGrp="1"/>
          </p:cNvSpPr>
          <p:nvPr>
            <p:ph type="title"/>
          </p:nvPr>
        </p:nvSpPr>
        <p:spPr>
          <a:xfrm>
            <a:off x="1451579" y="307370"/>
            <a:ext cx="9603275" cy="1049235"/>
          </a:xfrm>
        </p:spPr>
        <p:txBody>
          <a:bodyPr>
            <a:normAutofit fontScale="90000"/>
          </a:bodyPr>
          <a:lstStyle/>
          <a:p>
            <a:r>
              <a:rPr lang="vi-VN" sz="2200" dirty="0">
                <a:effectLst/>
                <a:latin typeface="Times New Roman" panose="02020603050405020304" pitchFamily="18" charset="0"/>
                <a:ea typeface="Arial" panose="020B0604020202020204" pitchFamily="34" charset="0"/>
                <a:cs typeface="Times New Roman" panose="02020603050405020304" pitchFamily="18" charset="0"/>
              </a:rPr>
              <a:t>sử dụng mô hình lập trình ràng buộc (</a:t>
            </a:r>
            <a:r>
              <a:rPr lang="vi-VN" sz="2200" dirty="0" err="1">
                <a:effectLst/>
                <a:latin typeface="Times New Roman" panose="02020603050405020304" pitchFamily="18" charset="0"/>
                <a:ea typeface="Arial" panose="020B0604020202020204" pitchFamily="34" charset="0"/>
                <a:cs typeface="Times New Roman" panose="02020603050405020304" pitchFamily="18" charset="0"/>
              </a:rPr>
              <a:t>Constraint</a:t>
            </a:r>
            <a:r>
              <a:rPr lang="vi-VN" sz="22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2200" dirty="0" err="1">
                <a:effectLst/>
                <a:latin typeface="Times New Roman" panose="02020603050405020304" pitchFamily="18" charset="0"/>
                <a:ea typeface="Arial" panose="020B0604020202020204" pitchFamily="34" charset="0"/>
                <a:cs typeface="Times New Roman" panose="02020603050405020304" pitchFamily="18" charset="0"/>
              </a:rPr>
              <a:t>Programming</a:t>
            </a:r>
            <a:r>
              <a:rPr lang="vi-VN" sz="2200" dirty="0">
                <a:effectLst/>
                <a:latin typeface="Times New Roman" panose="02020603050405020304" pitchFamily="18" charset="0"/>
                <a:ea typeface="Arial" panose="020B0604020202020204" pitchFamily="34" charset="0"/>
                <a:cs typeface="Times New Roman" panose="02020603050405020304" pitchFamily="18" charset="0"/>
              </a:rPr>
              <a:t> - CP) để giải quyết vấn đề tối ưu hóa việc thu hoạch sản phẩm nông nghiệp từ các cánh đồng</a:t>
            </a:r>
            <a:r>
              <a:rPr lang="vi-VN" sz="3200" dirty="0">
                <a:effectLst/>
                <a:latin typeface="Segoe UI" panose="020B0502040204020203" pitchFamily="34" charset="0"/>
                <a:ea typeface="Arial" panose="020B0604020202020204" pitchFamily="34" charset="0"/>
              </a:rPr>
              <a:t>. </a:t>
            </a:r>
            <a:endParaRPr lang="vi-VN" dirty="0"/>
          </a:p>
        </p:txBody>
      </p:sp>
      <p:sp>
        <p:nvSpPr>
          <p:cNvPr id="4" name="Rectangle 1">
            <a:extLst>
              <a:ext uri="{FF2B5EF4-FFF2-40B4-BE49-F238E27FC236}">
                <a16:creationId xmlns:a16="http://schemas.microsoft.com/office/drawing/2014/main" id="{082788A2-E213-BA60-1C05-E20D36D06741}"/>
              </a:ext>
            </a:extLst>
          </p:cNvPr>
          <p:cNvSpPr>
            <a:spLocks noGrp="1" noChangeArrowheads="1"/>
          </p:cNvSpPr>
          <p:nvPr>
            <p:ph idx="1"/>
          </p:nvPr>
        </p:nvSpPr>
        <p:spPr bwMode="auto">
          <a:xfrm>
            <a:off x="1005219" y="2011102"/>
            <a:ext cx="10049635" cy="331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lvl="0" indent="0">
              <a:buNone/>
              <a:tabLst>
                <a:tab pos="457200" algn="l"/>
              </a:tabLst>
            </a:pPr>
            <a:r>
              <a:rPr lang="vi-VN" sz="1800" b="1" dirty="0">
                <a:effectLst/>
                <a:latin typeface="Segoe UI" panose="020B0502040204020203" pitchFamily="34" charset="0"/>
                <a:ea typeface="Times New Roman" panose="02020603050405020304" pitchFamily="18" charset="0"/>
              </a:rPr>
              <a:t> 3.</a:t>
            </a:r>
            <a:r>
              <a:rPr lang="en-US" sz="1600" b="0" i="0" dirty="0">
                <a:effectLst/>
                <a:latin typeface="-apple-system"/>
              </a:rPr>
              <a:t> “The field </a:t>
            </a:r>
            <a:r>
              <a:rPr lang="en-US" sz="1600" b="0" i="0" dirty="0" err="1">
                <a:effectLst/>
                <a:latin typeface="-apple-system"/>
              </a:rPr>
              <a:t>i</a:t>
            </a:r>
            <a:r>
              <a:rPr lang="en-US" sz="1600" b="0" i="0" dirty="0">
                <a:effectLst/>
                <a:latin typeface="-apple-system"/>
              </a:rPr>
              <a:t> has amount of product d(</a:t>
            </a:r>
            <a:r>
              <a:rPr lang="en-US" sz="1600" b="0" i="0" dirty="0" err="1">
                <a:effectLst/>
                <a:latin typeface="-apple-system"/>
              </a:rPr>
              <a:t>i</a:t>
            </a:r>
            <a:r>
              <a:rPr lang="en-US" sz="1600" b="0" i="0" dirty="0">
                <a:effectLst/>
                <a:latin typeface="-apple-system"/>
              </a:rPr>
              <a:t>) and needs to be harvested on</a:t>
            </a:r>
            <a:r>
              <a:rPr lang="en-US" sz="1600" b="1" i="0" dirty="0">
                <a:solidFill>
                  <a:srgbClr val="FF0000"/>
                </a:solidFill>
                <a:effectLst/>
                <a:latin typeface="-apple-system"/>
              </a:rPr>
              <a:t> one </a:t>
            </a:r>
            <a:r>
              <a:rPr lang="en-US" sz="1600" b="0" i="0" dirty="0">
                <a:effectLst/>
                <a:latin typeface="-apple-system"/>
              </a:rPr>
              <a:t>day </a:t>
            </a:r>
            <a:r>
              <a:rPr lang="en-US" sz="1600" b="1" i="0" dirty="0">
                <a:solidFill>
                  <a:srgbClr val="FF0000"/>
                </a:solidFill>
                <a:effectLst/>
                <a:latin typeface="-apple-system"/>
              </a:rPr>
              <a:t>from s(</a:t>
            </a:r>
            <a:r>
              <a:rPr lang="en-US" sz="1600" b="1" i="0" dirty="0" err="1">
                <a:solidFill>
                  <a:srgbClr val="FF0000"/>
                </a:solidFill>
                <a:effectLst/>
                <a:latin typeface="-apple-system"/>
              </a:rPr>
              <a:t>i</a:t>
            </a:r>
            <a:r>
              <a:rPr lang="en-US" sz="1600" b="1" i="0" dirty="0">
                <a:solidFill>
                  <a:srgbClr val="FF0000"/>
                </a:solidFill>
                <a:effectLst/>
                <a:latin typeface="-apple-system"/>
              </a:rPr>
              <a:t>) to e(</a:t>
            </a:r>
            <a:r>
              <a:rPr lang="en-US" sz="1600" b="1" i="0" dirty="0" err="1">
                <a:solidFill>
                  <a:srgbClr val="FF0000"/>
                </a:solidFill>
                <a:effectLst/>
                <a:latin typeface="-apple-system"/>
              </a:rPr>
              <a:t>i</a:t>
            </a:r>
            <a:r>
              <a:rPr lang="en-US" sz="1600" b="1" i="0" dirty="0">
                <a:solidFill>
                  <a:srgbClr val="FF0000"/>
                </a:solidFill>
                <a:effectLst/>
                <a:latin typeface="-apple-system"/>
              </a:rPr>
              <a:t>)”</a:t>
            </a:r>
            <a:endParaRPr lang="vi-VN" sz="1600" b="1" i="0" dirty="0">
              <a:solidFill>
                <a:srgbClr val="FF0000"/>
              </a:solidFill>
              <a:effectLst/>
              <a:latin typeface="-apple-system"/>
            </a:endParaRPr>
          </a:p>
          <a:p>
            <a:pPr marL="0" lvl="0" indent="0">
              <a:buNone/>
              <a:tabLst>
                <a:tab pos="457200" algn="l"/>
              </a:tabLst>
            </a:pPr>
            <a:r>
              <a:rPr lang="vi-VN" sz="1800" b="1" dirty="0">
                <a:effectLst/>
                <a:latin typeface="Segoe UI" panose="020B0502040204020203" pitchFamily="34" charset="0"/>
                <a:ea typeface="Times New Roman" panose="02020603050405020304" pitchFamily="18" charset="0"/>
              </a:rPr>
              <a:t> Ràng buộc về Việc Thu Hoạch</a:t>
            </a:r>
            <a:r>
              <a:rPr lang="vi-VN" sz="1800" dirty="0">
                <a:effectLst/>
                <a:latin typeface="Segoe UI" panose="020B0502040204020203" pitchFamily="34" charset="0"/>
                <a:ea typeface="Times New Roman" panose="02020603050405020304" pitchFamily="18" charset="0"/>
              </a:rPr>
              <a:t>: Mỗi cánh đồng phải được thu hoạch đúng một lần trong khoảng thời gian cho phép. Điều này được thể hiện qua ràng buộc tổng số ngày thu hoạch cho mỗi cánh đồng phải bằng 1.</a:t>
            </a:r>
            <a:endParaRPr lang="vi-VN" sz="1800" dirty="0">
              <a:effectLst/>
              <a:latin typeface="Times New Roman" panose="02020603050405020304" pitchFamily="18" charset="0"/>
              <a:ea typeface="Times New Roman" panose="02020603050405020304" pitchFamily="18" charset="0"/>
            </a:endParaRPr>
          </a:p>
          <a:p>
            <a:pPr marL="0" lvl="0" indent="0">
              <a:buNone/>
              <a:tabLst>
                <a:tab pos="457200" algn="l"/>
              </a:tabLst>
            </a:pPr>
            <a:r>
              <a:rPr lang="vi-VN" sz="1800" b="1" dirty="0">
                <a:effectLst/>
                <a:latin typeface="Segoe UI" panose="020B0502040204020203" pitchFamily="34" charset="0"/>
                <a:ea typeface="Times New Roman" panose="02020603050405020304" pitchFamily="18" charset="0"/>
              </a:rPr>
              <a:t> 4. </a:t>
            </a:r>
            <a:r>
              <a:rPr lang="en-US" sz="1600" b="0" i="0" dirty="0">
                <a:effectLst/>
                <a:latin typeface="-apple-system"/>
              </a:rPr>
              <a:t>The processing factory has the </a:t>
            </a:r>
            <a:r>
              <a:rPr lang="en-US" sz="1600" b="1" i="0" dirty="0">
                <a:solidFill>
                  <a:srgbClr val="FF0000"/>
                </a:solidFill>
                <a:effectLst/>
                <a:latin typeface="-apple-system"/>
              </a:rPr>
              <a:t>capacity M </a:t>
            </a:r>
            <a:r>
              <a:rPr lang="en-US" sz="1600" b="0" i="0" dirty="0">
                <a:effectLst/>
                <a:latin typeface="-apple-system"/>
              </a:rPr>
              <a:t>which is the maximum amount of product it can process each day. Moreover, if the total </a:t>
            </a:r>
            <a:r>
              <a:rPr lang="en-US" sz="1600" b="1" i="0" dirty="0">
                <a:solidFill>
                  <a:srgbClr val="FF0000"/>
                </a:solidFill>
                <a:effectLst/>
                <a:latin typeface="-apple-system"/>
              </a:rPr>
              <a:t>amount of product available is less than m, the factory will not work </a:t>
            </a:r>
            <a:r>
              <a:rPr lang="en-US" sz="1600" b="0" i="0" dirty="0">
                <a:effectLst/>
                <a:latin typeface="-apple-system"/>
              </a:rPr>
              <a:t>(as the efficiency is not good).</a:t>
            </a:r>
          </a:p>
          <a:p>
            <a:pPr marL="0" lvl="0" indent="0">
              <a:buNone/>
              <a:tabLst>
                <a:tab pos="457200" algn="l"/>
              </a:tabLst>
            </a:pPr>
            <a:r>
              <a:rPr lang="en-US" sz="1600" b="0" i="0" dirty="0">
                <a:effectLst/>
                <a:latin typeface="-apple-system"/>
              </a:rPr>
              <a:t> </a:t>
            </a:r>
            <a:r>
              <a:rPr lang="vi-VN" sz="1800" b="1" dirty="0">
                <a:effectLst/>
                <a:latin typeface="Segoe UI" panose="020B0502040204020203" pitchFamily="34" charset="0"/>
                <a:ea typeface="Times New Roman" panose="02020603050405020304" pitchFamily="18" charset="0"/>
              </a:rPr>
              <a:t>Ràng buộc về Sản Lượng Hàng Ngày</a:t>
            </a:r>
            <a:r>
              <a:rPr lang="vi-VN" sz="1800" dirty="0">
                <a:effectLst/>
                <a:latin typeface="Segoe UI" panose="020B0502040204020203" pitchFamily="34" charset="0"/>
                <a:ea typeface="Times New Roman" panose="02020603050405020304" pitchFamily="18" charset="0"/>
              </a:rPr>
              <a:t>: Sản lượng thu hoạch hàng ngày phải nằm trong khoảng giữa m và M (sản lượng tối thiểu và tối đa mà nhà máy có thể xử lý). </a:t>
            </a:r>
            <a:endParaRPr lang="vi-V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endPar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Mũi tên: Phải 2">
            <a:extLst>
              <a:ext uri="{FF2B5EF4-FFF2-40B4-BE49-F238E27FC236}">
                <a16:creationId xmlns:a16="http://schemas.microsoft.com/office/drawing/2014/main" id="{C390F0E2-0EA6-0101-2E9A-51538AC63F40}"/>
              </a:ext>
            </a:extLst>
          </p:cNvPr>
          <p:cNvSpPr/>
          <p:nvPr/>
        </p:nvSpPr>
        <p:spPr>
          <a:xfrm>
            <a:off x="55846" y="233664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Mũi tên: Phải 4">
            <a:extLst>
              <a:ext uri="{FF2B5EF4-FFF2-40B4-BE49-F238E27FC236}">
                <a16:creationId xmlns:a16="http://schemas.microsoft.com/office/drawing/2014/main" id="{4AECF4B8-C20A-FD8F-E2A1-9B44450523D3}"/>
              </a:ext>
            </a:extLst>
          </p:cNvPr>
          <p:cNvSpPr/>
          <p:nvPr/>
        </p:nvSpPr>
        <p:spPr>
          <a:xfrm>
            <a:off x="92775" y="427903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4396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5E36D6-2B5B-89EB-358B-BFFBD2121AA0}"/>
              </a:ext>
            </a:extLst>
          </p:cNvPr>
          <p:cNvSpPr>
            <a:spLocks noGrp="1"/>
          </p:cNvSpPr>
          <p:nvPr>
            <p:ph type="title"/>
          </p:nvPr>
        </p:nvSpPr>
        <p:spPr/>
        <p:txBody>
          <a:bodyPr>
            <a:normAutofit fontScale="90000"/>
          </a:bodyPr>
          <a:lstStyle/>
          <a:p>
            <a:r>
              <a:rPr lang="vi-VN" sz="2200" dirty="0">
                <a:effectLst/>
                <a:latin typeface="Times New Roman" panose="02020603050405020304" pitchFamily="18" charset="0"/>
                <a:ea typeface="Arial" panose="020B0604020202020204" pitchFamily="34" charset="0"/>
                <a:cs typeface="Times New Roman" panose="02020603050405020304" pitchFamily="18" charset="0"/>
              </a:rPr>
              <a:t>sử dụng mô hình lập trình ràng buộc (</a:t>
            </a:r>
            <a:r>
              <a:rPr lang="vi-VN" sz="2200" dirty="0" err="1">
                <a:effectLst/>
                <a:latin typeface="Times New Roman" panose="02020603050405020304" pitchFamily="18" charset="0"/>
                <a:ea typeface="Arial" panose="020B0604020202020204" pitchFamily="34" charset="0"/>
                <a:cs typeface="Times New Roman" panose="02020603050405020304" pitchFamily="18" charset="0"/>
              </a:rPr>
              <a:t>Constraint</a:t>
            </a:r>
            <a:r>
              <a:rPr lang="vi-VN" sz="22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2200" dirty="0" err="1">
                <a:effectLst/>
                <a:latin typeface="Times New Roman" panose="02020603050405020304" pitchFamily="18" charset="0"/>
                <a:ea typeface="Arial" panose="020B0604020202020204" pitchFamily="34" charset="0"/>
                <a:cs typeface="Times New Roman" panose="02020603050405020304" pitchFamily="18" charset="0"/>
              </a:rPr>
              <a:t>Programming</a:t>
            </a:r>
            <a:r>
              <a:rPr lang="vi-VN" sz="2200" dirty="0">
                <a:effectLst/>
                <a:latin typeface="Times New Roman" panose="02020603050405020304" pitchFamily="18" charset="0"/>
                <a:ea typeface="Arial" panose="020B0604020202020204" pitchFamily="34" charset="0"/>
                <a:cs typeface="Times New Roman" panose="02020603050405020304" pitchFamily="18" charset="0"/>
              </a:rPr>
              <a:t> - CP) để giải quyết vấn đề tối ưu hóa việc thu hoạch sản phẩm nông nghiệp từ các cánh đồng.</a:t>
            </a:r>
            <a:r>
              <a:rPr lang="vi-VN" sz="4000" dirty="0">
                <a:effectLst/>
                <a:latin typeface="Segoe UI" panose="020B0502040204020203" pitchFamily="34" charset="0"/>
                <a:ea typeface="Arial" panose="020B0604020202020204" pitchFamily="34" charset="0"/>
              </a:rPr>
              <a:t> </a:t>
            </a:r>
            <a:endParaRPr lang="vi-VN" dirty="0"/>
          </a:p>
        </p:txBody>
      </p:sp>
      <p:sp>
        <p:nvSpPr>
          <p:cNvPr id="3" name="Chỗ dành sẵn cho Nội dung 2">
            <a:extLst>
              <a:ext uri="{FF2B5EF4-FFF2-40B4-BE49-F238E27FC236}">
                <a16:creationId xmlns:a16="http://schemas.microsoft.com/office/drawing/2014/main" id="{03652949-73EA-E4F1-688D-241AB94BDC74}"/>
              </a:ext>
            </a:extLst>
          </p:cNvPr>
          <p:cNvSpPr>
            <a:spLocks noGrp="1"/>
          </p:cNvSpPr>
          <p:nvPr>
            <p:ph idx="1"/>
          </p:nvPr>
        </p:nvSpPr>
        <p:spPr>
          <a:xfrm>
            <a:off x="1451579" y="2157775"/>
            <a:ext cx="9603275" cy="3450613"/>
          </a:xfrm>
        </p:spPr>
        <p:txBody>
          <a:bodyPr/>
          <a:lstStyle/>
          <a:p>
            <a:pPr marL="0" lvl="0" indent="0">
              <a:buNone/>
              <a:tabLst>
                <a:tab pos="457200" algn="l"/>
              </a:tabLst>
            </a:pPr>
            <a:endParaRPr lang="vi-VN" sz="1800" b="1" dirty="0">
              <a:effectLst/>
              <a:latin typeface="Segoe UI" panose="020B0502040204020203" pitchFamily="34" charset="0"/>
              <a:ea typeface="Times New Roman" panose="02020603050405020304" pitchFamily="18" charset="0"/>
            </a:endParaRPr>
          </a:p>
          <a:p>
            <a:pPr marL="0" lvl="0" indent="0">
              <a:buNone/>
              <a:tabLst>
                <a:tab pos="457200" algn="l"/>
              </a:tabLst>
            </a:pPr>
            <a:r>
              <a:rPr lang="vi-VN" sz="1800" b="1" dirty="0">
                <a:effectLst/>
                <a:latin typeface="Segoe UI" panose="020B0502040204020203" pitchFamily="34" charset="0"/>
                <a:ea typeface="Times New Roman" panose="02020603050405020304" pitchFamily="18" charset="0"/>
              </a:rPr>
              <a:t>5. Mục Tiêu Tối Ưu Hóa</a:t>
            </a:r>
            <a:r>
              <a:rPr lang="vi-VN" sz="1800" dirty="0">
                <a:effectLst/>
                <a:latin typeface="Segoe UI" panose="020B0502040204020203" pitchFamily="34" charset="0"/>
                <a:ea typeface="Times New Roman" panose="02020603050405020304" pitchFamily="18" charset="0"/>
              </a:rPr>
              <a:t>: Mục tiêu là tối đa hóa tổng sản lượng thu hoạch. Điều này được thực hiện bằng cách tối đa hóa tổng của sản phẩm thu hoạch từ tất cả các cánh đồng.</a:t>
            </a:r>
            <a:endParaRPr lang="vi-VN" sz="1800" dirty="0">
              <a:effectLst/>
              <a:latin typeface="Times New Roman" panose="02020603050405020304" pitchFamily="18" charset="0"/>
              <a:ea typeface="Times New Roman" panose="02020603050405020304" pitchFamily="18" charset="0"/>
            </a:endParaRPr>
          </a:p>
          <a:p>
            <a:pPr marL="0" lvl="0" indent="0">
              <a:buNone/>
              <a:tabLst>
                <a:tab pos="457200" algn="l"/>
              </a:tabLst>
            </a:pPr>
            <a:r>
              <a:rPr lang="vi-VN" sz="1800" b="1" dirty="0">
                <a:effectLst/>
                <a:latin typeface="Segoe UI" panose="020B0502040204020203" pitchFamily="34" charset="0"/>
                <a:ea typeface="Times New Roman" panose="02020603050405020304" pitchFamily="18" charset="0"/>
              </a:rPr>
              <a:t>6. Giải Quyết và Xuất Kết Quả</a:t>
            </a:r>
            <a:r>
              <a:rPr lang="vi-VN" sz="1800" dirty="0">
                <a:effectLst/>
                <a:latin typeface="Segoe UI" panose="020B0502040204020203" pitchFamily="34" charset="0"/>
                <a:ea typeface="Times New Roman" panose="02020603050405020304" pitchFamily="18" charset="0"/>
              </a:rPr>
              <a:t>: Sử dụng một trình giải CP để tìm giải pháp tối ưu. Nếu tìm được giải pháp, xuất ra ngày thu hoạch cho mỗi cánh đồng; nếu không, thông báo rằng không tìm thấy giải pháp.</a:t>
            </a:r>
            <a:endParaRPr lang="vi-VN" sz="1800" dirty="0">
              <a:effectLst/>
              <a:latin typeface="Times New Roman" panose="02020603050405020304" pitchFamily="18" charset="0"/>
              <a:ea typeface="Times New Roman" panose="02020603050405020304" pitchFamily="18" charset="0"/>
            </a:endParaRPr>
          </a:p>
          <a:p>
            <a:pPr marL="0" indent="0">
              <a:buNone/>
            </a:pPr>
            <a:endParaRPr lang="vi-VN" dirty="0"/>
          </a:p>
        </p:txBody>
      </p:sp>
    </p:spTree>
    <p:extLst>
      <p:ext uri="{BB962C8B-B14F-4D97-AF65-F5344CB8AC3E}">
        <p14:creationId xmlns:p14="http://schemas.microsoft.com/office/powerpoint/2010/main" val="327953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0E1FF8-63F7-8079-4FAA-D74F4E121C7D}"/>
              </a:ext>
            </a:extLst>
          </p:cNvPr>
          <p:cNvSpPr>
            <a:spLocks noGrp="1"/>
          </p:cNvSpPr>
          <p:nvPr>
            <p:ph type="title"/>
          </p:nvPr>
        </p:nvSpPr>
        <p:spPr/>
        <p:txBody>
          <a:bodyPr>
            <a:normAutofit fontScale="90000"/>
          </a:bodyPr>
          <a:lstStyle/>
          <a:p>
            <a:r>
              <a:rPr lang="vi-VN" sz="3200" b="0" dirty="0">
                <a:solidFill>
                  <a:schemeClr val="bg2">
                    <a:lumMod val="10000"/>
                  </a:schemeClr>
                </a:solidFill>
                <a:effectLst/>
                <a:latin typeface="Courier New" panose="02070309020205020404" pitchFamily="49" charset="0"/>
                <a:cs typeface="Courier New" panose="02070309020205020404" pitchFamily="49" charset="0"/>
              </a:rPr>
              <a:t># </a:t>
            </a:r>
            <a:r>
              <a:rPr lang="vi-VN" sz="3200" b="0" dirty="0" err="1">
                <a:solidFill>
                  <a:schemeClr val="bg2">
                    <a:lumMod val="10000"/>
                  </a:schemeClr>
                </a:solidFill>
                <a:effectLst/>
                <a:latin typeface="Courier New" panose="02070309020205020404" pitchFamily="49" charset="0"/>
                <a:cs typeface="Courier New" panose="02070309020205020404" pitchFamily="49" charset="0"/>
              </a:rPr>
              <a:t>Reading</a:t>
            </a:r>
            <a:r>
              <a:rPr lang="vi-VN" sz="3200" b="0" dirty="0">
                <a:solidFill>
                  <a:schemeClr val="bg2">
                    <a:lumMod val="10000"/>
                  </a:schemeClr>
                </a:solidFill>
                <a:effectLst/>
                <a:latin typeface="Courier New" panose="02070309020205020404" pitchFamily="49" charset="0"/>
                <a:cs typeface="Courier New" panose="02070309020205020404" pitchFamily="49" charset="0"/>
              </a:rPr>
              <a:t> </a:t>
            </a:r>
            <a:r>
              <a:rPr lang="vi-VN" sz="3200" b="0" dirty="0" err="1">
                <a:solidFill>
                  <a:schemeClr val="bg2">
                    <a:lumMod val="10000"/>
                  </a:schemeClr>
                </a:solidFill>
                <a:effectLst/>
                <a:latin typeface="Courier New" panose="02070309020205020404" pitchFamily="49" charset="0"/>
                <a:cs typeface="Courier New" panose="02070309020205020404" pitchFamily="49" charset="0"/>
              </a:rPr>
              <a:t>input</a:t>
            </a:r>
            <a:r>
              <a:rPr lang="vi-VN" sz="3200" b="0" dirty="0">
                <a:solidFill>
                  <a:schemeClr val="bg2">
                    <a:lumMod val="10000"/>
                  </a:schemeClr>
                </a:solidFill>
                <a:effectLst/>
                <a:latin typeface="Courier New" panose="02070309020205020404" pitchFamily="49" charset="0"/>
                <a:cs typeface="Courier New" panose="02070309020205020404" pitchFamily="49" charset="0"/>
              </a:rPr>
              <a:t> </a:t>
            </a:r>
            <a:r>
              <a:rPr lang="vi-VN" sz="3200" b="0" dirty="0" err="1">
                <a:solidFill>
                  <a:schemeClr val="bg2">
                    <a:lumMod val="10000"/>
                  </a:schemeClr>
                </a:solidFill>
                <a:effectLst/>
                <a:latin typeface="Courier New" panose="02070309020205020404" pitchFamily="49" charset="0"/>
                <a:cs typeface="Courier New" panose="02070309020205020404" pitchFamily="49" charset="0"/>
              </a:rPr>
              <a:t>and</a:t>
            </a:r>
            <a:r>
              <a:rPr lang="vi-VN" sz="3200" b="0" dirty="0">
                <a:solidFill>
                  <a:schemeClr val="bg2">
                    <a:lumMod val="10000"/>
                  </a:schemeClr>
                </a:solidFill>
                <a:effectLst/>
                <a:latin typeface="Courier New" panose="02070309020205020404" pitchFamily="49" charset="0"/>
                <a:cs typeface="Courier New" panose="02070309020205020404" pitchFamily="49" charset="0"/>
              </a:rPr>
              <a:t> </a:t>
            </a:r>
            <a:r>
              <a:rPr lang="vi-VN" sz="3200" b="0" dirty="0" err="1">
                <a:solidFill>
                  <a:schemeClr val="bg2">
                    <a:lumMod val="10000"/>
                  </a:schemeClr>
                </a:solidFill>
                <a:effectLst/>
                <a:latin typeface="Courier New" panose="02070309020205020404" pitchFamily="49" charset="0"/>
                <a:cs typeface="Courier New" panose="02070309020205020404" pitchFamily="49" charset="0"/>
              </a:rPr>
              <a:t>Creating</a:t>
            </a:r>
            <a:r>
              <a:rPr lang="vi-VN" sz="3200" b="0" dirty="0">
                <a:solidFill>
                  <a:schemeClr val="bg2">
                    <a:lumMod val="10000"/>
                  </a:schemeClr>
                </a:solidFill>
                <a:effectLst/>
                <a:latin typeface="Courier New" panose="02070309020205020404" pitchFamily="49" charset="0"/>
                <a:cs typeface="Courier New" panose="02070309020205020404" pitchFamily="49" charset="0"/>
              </a:rPr>
              <a:t> a CP </a:t>
            </a:r>
            <a:r>
              <a:rPr lang="vi-VN" sz="3200" b="0" dirty="0" err="1">
                <a:solidFill>
                  <a:schemeClr val="bg2">
                    <a:lumMod val="10000"/>
                  </a:schemeClr>
                </a:solidFill>
                <a:effectLst/>
                <a:latin typeface="Courier New" panose="02070309020205020404" pitchFamily="49" charset="0"/>
                <a:cs typeface="Courier New" panose="02070309020205020404" pitchFamily="49" charset="0"/>
              </a:rPr>
              <a:t>model</a:t>
            </a:r>
            <a:br>
              <a:rPr lang="vi-VN" sz="3200" b="0" dirty="0">
                <a:solidFill>
                  <a:schemeClr val="bg2">
                    <a:lumMod val="10000"/>
                  </a:schemeClr>
                </a:solidFill>
                <a:effectLst/>
                <a:latin typeface="Courier New" panose="02070309020205020404" pitchFamily="49" charset="0"/>
                <a:cs typeface="Courier New" panose="02070309020205020404" pitchFamily="49" charset="0"/>
              </a:rPr>
            </a:br>
            <a:endParaRPr lang="vi-VN" dirty="0"/>
          </a:p>
        </p:txBody>
      </p:sp>
      <p:sp>
        <p:nvSpPr>
          <p:cNvPr id="3" name="Chỗ dành sẵn cho Nội dung 2">
            <a:extLst>
              <a:ext uri="{FF2B5EF4-FFF2-40B4-BE49-F238E27FC236}">
                <a16:creationId xmlns:a16="http://schemas.microsoft.com/office/drawing/2014/main" id="{C075F8ED-713E-25FE-30B6-8A9950851B08}"/>
              </a:ext>
            </a:extLst>
          </p:cNvPr>
          <p:cNvSpPr>
            <a:spLocks noGrp="1"/>
          </p:cNvSpPr>
          <p:nvPr>
            <p:ph idx="1"/>
          </p:nvPr>
        </p:nvSpPr>
        <p:spPr/>
        <p:txBody>
          <a:bodyPr>
            <a:normAutofit fontScale="70000" lnSpcReduction="20000"/>
          </a:bodyPr>
          <a:lstStyle/>
          <a:p>
            <a:pPr marL="0" indent="0">
              <a:buNone/>
            </a:pP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Reading</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input</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number</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of</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fields</a:t>
            </a:r>
            <a:r>
              <a:rPr lang="vi-VN" sz="2300" b="0" dirty="0">
                <a:solidFill>
                  <a:schemeClr val="bg2">
                    <a:lumMod val="10000"/>
                  </a:schemeClr>
                </a:solidFill>
                <a:effectLst/>
                <a:latin typeface="Courier New" panose="02070309020205020404" pitchFamily="49" charset="0"/>
                <a:cs typeface="Courier New" panose="02070309020205020404" pitchFamily="49" charset="0"/>
              </a:rPr>
              <a:t> (N),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minimum</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and</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maximum</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total</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harvest</a:t>
            </a:r>
            <a:r>
              <a:rPr lang="vi-VN" sz="2300" b="0" dirty="0">
                <a:solidFill>
                  <a:schemeClr val="bg2">
                    <a:lumMod val="10000"/>
                  </a:schemeClr>
                </a:solidFill>
                <a:effectLst/>
                <a:latin typeface="Courier New" panose="02070309020205020404" pitchFamily="49" charset="0"/>
                <a:cs typeface="Courier New" panose="02070309020205020404" pitchFamily="49" charset="0"/>
              </a:rPr>
              <a:t> (m, M)</a:t>
            </a:r>
          </a:p>
          <a:p>
            <a:pPr marL="0" indent="0">
              <a:buNone/>
            </a:pPr>
            <a:r>
              <a:rPr lang="vi-VN" sz="2300" b="0" dirty="0">
                <a:solidFill>
                  <a:schemeClr val="bg2">
                    <a:lumMod val="10000"/>
                  </a:schemeClr>
                </a:solidFill>
                <a:effectLst/>
                <a:latin typeface="Courier New" panose="02070309020205020404" pitchFamily="49" charset="0"/>
                <a:cs typeface="Courier New" panose="02070309020205020404" pitchFamily="49" charset="0"/>
              </a:rPr>
              <a:t>N, m, M =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map</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int</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input</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split</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p>
          <a:p>
            <a:pPr marL="0" indent="0">
              <a:buNone/>
            </a:pPr>
            <a:r>
              <a:rPr lang="vi-VN" sz="2300" b="0" dirty="0" err="1">
                <a:solidFill>
                  <a:schemeClr val="bg2">
                    <a:lumMod val="10000"/>
                  </a:schemeClr>
                </a:solidFill>
                <a:effectLst/>
                <a:latin typeface="Courier New" panose="02070309020205020404" pitchFamily="49" charset="0"/>
                <a:cs typeface="Courier New" panose="02070309020205020404" pitchFamily="49" charset="0"/>
              </a:rPr>
              <a:t>fields</a:t>
            </a:r>
            <a:r>
              <a:rPr lang="vi-VN" sz="2300" b="0" dirty="0">
                <a:solidFill>
                  <a:schemeClr val="bg2">
                    <a:lumMod val="10000"/>
                  </a:schemeClr>
                </a:solidFill>
                <a:effectLst/>
                <a:latin typeface="Courier New" panose="02070309020205020404" pitchFamily="49" charset="0"/>
                <a:cs typeface="Courier New" panose="02070309020205020404" pitchFamily="49" charset="0"/>
              </a:rPr>
              <a:t> = []</a:t>
            </a:r>
          </a:p>
          <a:p>
            <a:pPr marL="0" indent="0">
              <a:buNone/>
            </a:pPr>
            <a:r>
              <a:rPr lang="vi-VN" sz="2300" b="0" dirty="0" err="1">
                <a:solidFill>
                  <a:schemeClr val="bg2">
                    <a:lumMod val="10000"/>
                  </a:schemeClr>
                </a:solidFill>
                <a:effectLst/>
                <a:latin typeface="Courier New" panose="02070309020205020404" pitchFamily="49" charset="0"/>
                <a:cs typeface="Courier New" panose="02070309020205020404" pitchFamily="49" charset="0"/>
              </a:rPr>
              <a:t>for</a:t>
            </a:r>
            <a:r>
              <a:rPr lang="vi-VN" sz="2300" b="0" dirty="0">
                <a:solidFill>
                  <a:schemeClr val="bg2">
                    <a:lumMod val="10000"/>
                  </a:schemeClr>
                </a:solidFill>
                <a:effectLst/>
                <a:latin typeface="Courier New" panose="02070309020205020404" pitchFamily="49" charset="0"/>
                <a:cs typeface="Courier New" panose="02070309020205020404" pitchFamily="49" charset="0"/>
              </a:rPr>
              <a:t> _ in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range</a:t>
            </a:r>
            <a:r>
              <a:rPr lang="vi-VN" sz="2300" b="0" dirty="0">
                <a:solidFill>
                  <a:schemeClr val="bg2">
                    <a:lumMod val="10000"/>
                  </a:schemeClr>
                </a:solidFill>
                <a:effectLst/>
                <a:latin typeface="Courier New" panose="02070309020205020404" pitchFamily="49" charset="0"/>
                <a:cs typeface="Courier New" panose="02070309020205020404" pitchFamily="49" charset="0"/>
              </a:rPr>
              <a:t>(N):</a:t>
            </a:r>
          </a:p>
          <a:p>
            <a:pPr marL="0" indent="0">
              <a:buNone/>
            </a:pPr>
            <a:r>
              <a:rPr lang="vi-VN" sz="2300" b="0" dirty="0">
                <a:solidFill>
                  <a:schemeClr val="bg2">
                    <a:lumMod val="10000"/>
                  </a:schemeClr>
                </a:solidFill>
                <a:effectLst/>
                <a:latin typeface="Courier New" panose="02070309020205020404" pitchFamily="49" charset="0"/>
                <a:cs typeface="Courier New" panose="02070309020205020404" pitchFamily="49" charset="0"/>
              </a:rPr>
              <a:t>    d, s, e =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map</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int</a:t>
            </a: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input</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split</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p>
          <a:p>
            <a:pPr marL="0" indent="0">
              <a:buNone/>
            </a:pP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fields.append</a:t>
            </a:r>
            <a:r>
              <a:rPr lang="vi-VN" sz="2300" b="0" dirty="0">
                <a:solidFill>
                  <a:schemeClr val="bg2">
                    <a:lumMod val="10000"/>
                  </a:schemeClr>
                </a:solidFill>
                <a:effectLst/>
                <a:latin typeface="Courier New" panose="02070309020205020404" pitchFamily="49" charset="0"/>
                <a:cs typeface="Courier New" panose="02070309020205020404" pitchFamily="49" charset="0"/>
              </a:rPr>
              <a:t>((d, s, e))</a:t>
            </a:r>
          </a:p>
          <a:p>
            <a:pPr marL="0" indent="0">
              <a:buNone/>
            </a:pPr>
            <a:br>
              <a:rPr lang="vi-VN" sz="2300" b="0" dirty="0">
                <a:solidFill>
                  <a:schemeClr val="bg2">
                    <a:lumMod val="10000"/>
                  </a:schemeClr>
                </a:solidFill>
                <a:effectLst/>
                <a:latin typeface="Courier New" panose="02070309020205020404" pitchFamily="49" charset="0"/>
                <a:cs typeface="Courier New" panose="02070309020205020404" pitchFamily="49" charset="0"/>
              </a:rPr>
            </a:br>
            <a:r>
              <a:rPr lang="vi-VN" sz="2300" b="0" dirty="0">
                <a:solidFill>
                  <a:schemeClr val="bg2">
                    <a:lumMod val="10000"/>
                  </a:schemeClr>
                </a:solidFill>
                <a:effectLst/>
                <a:latin typeface="Courier New" panose="02070309020205020404" pitchFamily="49" charset="0"/>
                <a:cs typeface="Courier New" panose="02070309020205020404" pitchFamily="49" charset="0"/>
              </a:rPr>
              <a:t>#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Creating</a:t>
            </a:r>
            <a:r>
              <a:rPr lang="vi-VN" sz="2300" b="0" dirty="0">
                <a:solidFill>
                  <a:schemeClr val="bg2">
                    <a:lumMod val="10000"/>
                  </a:schemeClr>
                </a:solidFill>
                <a:effectLst/>
                <a:latin typeface="Courier New" panose="02070309020205020404" pitchFamily="49" charset="0"/>
                <a:cs typeface="Courier New" panose="02070309020205020404" pitchFamily="49" charset="0"/>
              </a:rPr>
              <a:t> a CP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model</a:t>
            </a:r>
            <a:endParaRPr lang="vi-VN" sz="2300" b="0" dirty="0">
              <a:solidFill>
                <a:schemeClr val="bg2">
                  <a:lumMod val="10000"/>
                </a:schemeClr>
              </a:solidFill>
              <a:effectLst/>
              <a:latin typeface="Courier New" panose="02070309020205020404" pitchFamily="49" charset="0"/>
              <a:cs typeface="Courier New" panose="02070309020205020404" pitchFamily="49" charset="0"/>
            </a:endParaRPr>
          </a:p>
          <a:p>
            <a:pPr marL="0" indent="0">
              <a:buNone/>
            </a:pPr>
            <a:r>
              <a:rPr lang="vi-VN" sz="2300" b="0" dirty="0" err="1">
                <a:solidFill>
                  <a:schemeClr val="bg2">
                    <a:lumMod val="10000"/>
                  </a:schemeClr>
                </a:solidFill>
                <a:effectLst/>
                <a:latin typeface="Courier New" panose="02070309020205020404" pitchFamily="49" charset="0"/>
                <a:cs typeface="Courier New" panose="02070309020205020404" pitchFamily="49" charset="0"/>
              </a:rPr>
              <a:t>model</a:t>
            </a:r>
            <a:r>
              <a:rPr lang="vi-VN" sz="2300" b="0" dirty="0">
                <a:solidFill>
                  <a:schemeClr val="bg2">
                    <a:lumMod val="10000"/>
                  </a:schemeClr>
                </a:solidFill>
                <a:effectLst/>
                <a:latin typeface="Courier New" panose="02070309020205020404" pitchFamily="49" charset="0"/>
                <a:cs typeface="Courier New" panose="02070309020205020404" pitchFamily="49" charset="0"/>
              </a:rPr>
              <a:t> = </a:t>
            </a:r>
            <a:r>
              <a:rPr lang="vi-VN" sz="2300" b="0" dirty="0" err="1">
                <a:solidFill>
                  <a:schemeClr val="bg2">
                    <a:lumMod val="10000"/>
                  </a:schemeClr>
                </a:solidFill>
                <a:effectLst/>
                <a:latin typeface="Courier New" panose="02070309020205020404" pitchFamily="49" charset="0"/>
                <a:cs typeface="Courier New" panose="02070309020205020404" pitchFamily="49" charset="0"/>
              </a:rPr>
              <a:t>cp_model.CpModel</a:t>
            </a:r>
            <a:r>
              <a:rPr lang="vi-VN" sz="2300" b="0" dirty="0">
                <a:solidFill>
                  <a:schemeClr val="bg2">
                    <a:lumMod val="10000"/>
                  </a:schemeClr>
                </a:solidFill>
                <a:effectLst/>
                <a:latin typeface="Courier New" panose="02070309020205020404" pitchFamily="49" charset="0"/>
                <a:cs typeface="Courier New" panose="02070309020205020404" pitchFamily="49" charset="0"/>
              </a:rPr>
              <a:t>()</a:t>
            </a:r>
          </a:p>
          <a:p>
            <a:endParaRPr lang="vi-VN" dirty="0"/>
          </a:p>
        </p:txBody>
      </p:sp>
    </p:spTree>
    <p:extLst>
      <p:ext uri="{BB962C8B-B14F-4D97-AF65-F5344CB8AC3E}">
        <p14:creationId xmlns:p14="http://schemas.microsoft.com/office/powerpoint/2010/main" val="165850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9B4EB8-1882-14AB-F5D2-96E0EC5E2D56}"/>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1. Use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variable to determine whether the field was collected on any day or not.</a:t>
            </a:r>
            <a:endParaRPr lang="vi-VN" sz="2000"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25685488-2743-858C-266B-A055521C737F}"/>
              </a:ext>
            </a:extLst>
          </p:cNvPr>
          <p:cNvSpPr>
            <a:spLocks noGrp="1"/>
          </p:cNvSpPr>
          <p:nvPr>
            <p:ph idx="1"/>
          </p:nvPr>
        </p:nvSpPr>
        <p:spPr/>
        <p:txBody>
          <a:bodyPr>
            <a:normAutofit fontScale="62500" lnSpcReduction="20000"/>
          </a:bodyPr>
          <a:lstStyle/>
          <a:p>
            <a:pPr marL="0" indent="0">
              <a:lnSpc>
                <a:spcPct val="107000"/>
              </a:lnSpc>
              <a:spcAft>
                <a:spcPts val="800"/>
              </a:spcAft>
              <a:buNone/>
            </a:pPr>
            <a:r>
              <a:rPr lang="vi-VN" sz="3200" kern="100" dirty="0" err="1">
                <a:solidFill>
                  <a:srgbClr val="0F0F0F"/>
                </a:solidFill>
                <a:effectLst/>
                <a:latin typeface="Times New Roman" panose="02020603050405020304" pitchFamily="18" charset="0"/>
                <a:ea typeface="Arial" panose="020B0604020202020204" pitchFamily="34" charset="0"/>
                <a:cs typeface="Times New Roman" panose="02020603050405020304" pitchFamily="18" charset="0"/>
              </a:rPr>
              <a:t>Pseudo</a:t>
            </a:r>
            <a:r>
              <a:rPr lang="vi-VN" sz="3200" kern="100" dirty="0">
                <a:solidFill>
                  <a:srgbClr val="0F0F0F"/>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3200" kern="100" dirty="0" err="1">
                <a:solidFill>
                  <a:srgbClr val="0F0F0F"/>
                </a:solidFill>
                <a:effectLst/>
                <a:latin typeface="Times New Roman" panose="02020603050405020304" pitchFamily="18" charset="0"/>
                <a:ea typeface="Arial" panose="020B0604020202020204" pitchFamily="34" charset="0"/>
                <a:cs typeface="Times New Roman" panose="02020603050405020304" pitchFamily="18" charset="0"/>
              </a:rPr>
              <a:t>code</a:t>
            </a:r>
            <a:r>
              <a:rPr lang="vi-VN" sz="3200" kern="100" dirty="0">
                <a:solidFill>
                  <a:srgbClr val="0F0F0F"/>
                </a:solidFill>
                <a:effectLst/>
                <a:latin typeface="Courier New" panose="02070309020205020404" pitchFamily="49" charset="0"/>
                <a:ea typeface="Arial" panose="020B0604020202020204" pitchFamily="34" charset="0"/>
                <a:cs typeface="Times New Roman" panose="02020603050405020304" pitchFamily="18" charset="0"/>
              </a:rPr>
              <a:t>:</a:t>
            </a:r>
          </a:p>
          <a:p>
            <a:pPr marL="0" indent="0">
              <a:buNone/>
            </a:pPr>
            <a:r>
              <a:rPr lang="en-US" sz="2000" dirty="0">
                <a:latin typeface="Courier New" panose="02070309020205020404" pitchFamily="49" charset="0"/>
                <a:cs typeface="Courier New" panose="02070309020205020404" pitchFamily="49" charset="0"/>
              </a:rPr>
              <a:t> Initialize an empty dictionary named "harvest".</a:t>
            </a:r>
          </a:p>
          <a:p>
            <a:pPr marL="0" indent="0">
              <a:buNone/>
            </a:pPr>
            <a:r>
              <a:rPr lang="en-US" sz="2000" dirty="0">
                <a:latin typeface="Courier New" panose="02070309020205020404" pitchFamily="49" charset="0"/>
                <a:cs typeface="Courier New" panose="02070309020205020404" pitchFamily="49" charset="0"/>
              </a:rPr>
              <a:t> For each field index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from 0 to N-1:</a:t>
            </a:r>
          </a:p>
          <a:p>
            <a:pPr marL="0" indent="0">
              <a:buNone/>
            </a:pPr>
            <a:r>
              <a:rPr lang="en-US" sz="2000" dirty="0">
                <a:latin typeface="Courier New" panose="02070309020205020404" pitchFamily="49" charset="0"/>
                <a:cs typeface="Courier New" panose="02070309020205020404" pitchFamily="49" charset="0"/>
              </a:rPr>
              <a:t>    Loop through each day starting from the start day of field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until the end day of field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(inclusive).</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For each day in this range:</a:t>
            </a:r>
          </a:p>
          <a:p>
            <a:pPr marL="0" indent="0">
              <a:buNone/>
            </a:pPr>
            <a:r>
              <a:rPr lang="en-US" sz="2000" dirty="0">
                <a:latin typeface="Courier New" panose="02070309020205020404" pitchFamily="49" charset="0"/>
                <a:cs typeface="Courier New" panose="02070309020205020404" pitchFamily="49" charset="0"/>
              </a:rPr>
              <a:t>         - Create a </a:t>
            </a: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variable representing whether field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is harvested on this day.</a:t>
            </a:r>
          </a:p>
          <a:p>
            <a:pPr marL="0" indent="0">
              <a:buNone/>
            </a:pPr>
            <a:r>
              <a:rPr lang="en-US" sz="2000" dirty="0">
                <a:latin typeface="Courier New" panose="02070309020205020404" pitchFamily="49" charset="0"/>
                <a:cs typeface="Courier New" panose="02070309020205020404" pitchFamily="49" charset="0"/>
              </a:rPr>
              <a:t>         - The name of the </a:t>
            </a: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variable is formatted as '</a:t>
            </a:r>
            <a:r>
              <a:rPr lang="en-US" sz="2000" dirty="0" err="1">
                <a:latin typeface="Courier New" panose="02070309020205020404" pitchFamily="49" charset="0"/>
                <a:cs typeface="Courier New" panose="02070309020205020404" pitchFamily="49" charset="0"/>
              </a:rPr>
              <a:t>harvest_field</a:t>
            </a:r>
            <a:r>
              <a:rPr lang="en-US" sz="2000" dirty="0">
                <a:latin typeface="Courier New" panose="02070309020205020404" pitchFamily="49" charset="0"/>
                <a:cs typeface="Courier New" panose="02070309020205020404" pitchFamily="49" charset="0"/>
              </a:rPr>
              <a:t>_{</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}_day_{day}'.</a:t>
            </a:r>
          </a:p>
          <a:p>
            <a:pPr marL="0" indent="0">
              <a:buNone/>
            </a:pPr>
            <a:r>
              <a:rPr lang="en-US" sz="2000" dirty="0">
                <a:latin typeface="Courier New" panose="02070309020205020404" pitchFamily="49" charset="0"/>
                <a:cs typeface="Courier New" panose="02070309020205020404" pitchFamily="49" charset="0"/>
              </a:rPr>
              <a:t>         - Store this </a:t>
            </a: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variable in the "harvest" dictionary with a key that is a tuple consisting of the field index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and the current day.</a:t>
            </a:r>
          </a:p>
          <a:p>
            <a:pPr marL="0" indent="0">
              <a:buNone/>
            </a:pPr>
            <a:endParaRPr lang="vi-VN" dirty="0"/>
          </a:p>
        </p:txBody>
      </p:sp>
    </p:spTree>
    <p:extLst>
      <p:ext uri="{BB962C8B-B14F-4D97-AF65-F5344CB8AC3E}">
        <p14:creationId xmlns:p14="http://schemas.microsoft.com/office/powerpoint/2010/main" val="311155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E97C9E-4FCE-AFA4-9CA5-2D145A4C0D7C}"/>
              </a:ext>
            </a:extLst>
          </p:cNvPr>
          <p:cNvSpPr>
            <a:spLocks noGrp="1"/>
          </p:cNvSpPr>
          <p:nvPr>
            <p:ph type="title"/>
          </p:nvPr>
        </p:nvSpPr>
        <p:spPr>
          <a:xfrm>
            <a:off x="1451579" y="404564"/>
            <a:ext cx="9603275" cy="1049235"/>
          </a:xfrm>
        </p:spPr>
        <p:txBody>
          <a:bodyPr>
            <a:normAutofit/>
          </a:bodyPr>
          <a:lstStyle/>
          <a:p>
            <a:r>
              <a:rPr lang="en-US" sz="2000" b="0" dirty="0">
                <a:solidFill>
                  <a:srgbClr val="6A9955"/>
                </a:solidFill>
                <a:effectLst/>
                <a:latin typeface="Times New Roman" panose="02020603050405020304" pitchFamily="18" charset="0"/>
                <a:cs typeface="Times New Roman" panose="02020603050405020304" pitchFamily="18" charset="0"/>
              </a:rPr>
              <a:t>2. constraints: Each field must be harvested exactly once within its available days</a:t>
            </a:r>
            <a:br>
              <a:rPr lang="en-US" sz="1400" b="0" dirty="0">
                <a:solidFill>
                  <a:srgbClr val="D4D4D4"/>
                </a:solidFill>
                <a:effectLst/>
                <a:latin typeface="Consolas" panose="020B0609020204030204" pitchFamily="49" charset="0"/>
              </a:rPr>
            </a:br>
            <a:endParaRPr lang="vi-VN" sz="2400"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458FFFFA-4E2B-9BF0-1C34-EFC81CE8491C}"/>
              </a:ext>
            </a:extLst>
          </p:cNvPr>
          <p:cNvSpPr>
            <a:spLocks noGrp="1"/>
          </p:cNvSpPr>
          <p:nvPr>
            <p:ph idx="1"/>
          </p:nvPr>
        </p:nvSpPr>
        <p:spPr>
          <a:xfrm>
            <a:off x="1451578" y="2131142"/>
            <a:ext cx="9603275" cy="3450613"/>
          </a:xfrm>
        </p:spPr>
        <p:txBody>
          <a:bodyPr>
            <a:normAutofit/>
          </a:bodyPr>
          <a:lstStyle/>
          <a:p>
            <a:pPr marL="0" indent="0">
              <a:buNone/>
            </a:pPr>
            <a:r>
              <a:rPr lang="vi-VN" sz="2600" dirty="0" err="1">
                <a:latin typeface="Times New Roman" panose="02020603050405020304" pitchFamily="18" charset="0"/>
                <a:cs typeface="Times New Roman" panose="02020603050405020304" pitchFamily="18" charset="0"/>
              </a:rPr>
              <a:t>Pseudo</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code</a:t>
            </a:r>
            <a:r>
              <a:rPr lang="vi-VN" sz="2600" dirty="0">
                <a:latin typeface="Times New Roman" panose="02020603050405020304" pitchFamily="18" charset="0"/>
                <a:cs typeface="Times New Roman" panose="02020603050405020304" pitchFamily="18" charset="0"/>
              </a:rPr>
              <a:t>:</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For each field from 0 to N-1</a:t>
            </a:r>
          </a:p>
          <a:p>
            <a:pPr marL="0" indent="0">
              <a:buNone/>
            </a:pPr>
            <a:r>
              <a:rPr lang="en-US" sz="1500" dirty="0">
                <a:latin typeface="Courier New" panose="02070309020205020404" pitchFamily="49" charset="0"/>
                <a:cs typeface="Courier New" panose="02070309020205020404" pitchFamily="49" charset="0"/>
              </a:rPr>
              <a:t>    Create a sum variable for the current field</a:t>
            </a:r>
          </a:p>
          <a:p>
            <a:pPr marL="0" indent="0">
              <a:buNone/>
            </a:pPr>
            <a:r>
              <a:rPr lang="en-US" sz="1500" dirty="0">
                <a:latin typeface="Courier New" panose="02070309020205020404" pitchFamily="49" charset="0"/>
                <a:cs typeface="Courier New" panose="02070309020205020404" pitchFamily="49" charset="0"/>
              </a:rPr>
              <a:t>    For each day from the start day to the end day of the field</a:t>
            </a:r>
          </a:p>
          <a:p>
            <a:pPr marL="0" indent="0">
              <a:buNone/>
            </a:pPr>
            <a:r>
              <a:rPr lang="en-US" sz="1500" dirty="0">
                <a:latin typeface="Courier New" panose="02070309020205020404" pitchFamily="49" charset="0"/>
                <a:cs typeface="Courier New" panose="02070309020205020404" pitchFamily="49" charset="0"/>
              </a:rPr>
              <a:t>        Add the 'harvest' variable for the current field and day to the sum</a:t>
            </a:r>
          </a:p>
          <a:p>
            <a:pPr marL="0" indent="0">
              <a:buNone/>
            </a:pPr>
            <a:r>
              <a:rPr lang="en-US" sz="1500" dirty="0">
                <a:latin typeface="Courier New" panose="02070309020205020404" pitchFamily="49" charset="0"/>
                <a:cs typeface="Courier New" panose="02070309020205020404" pitchFamily="49" charset="0"/>
              </a:rPr>
              <a:t>   Impose the constraint: the sum must equal 1 (ensuring the field is harvested exactly once)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vi-VN" sz="1200" dirty="0">
              <a:latin typeface="Courier New" panose="02070309020205020404" pitchFamily="49" charset="0"/>
              <a:cs typeface="Courier New" panose="02070309020205020404" pitchFamily="49" charset="0"/>
            </a:endParaRPr>
          </a:p>
          <a:p>
            <a:pPr marL="0" indent="0">
              <a:buNone/>
            </a:pPr>
            <a:endParaRPr lang="vi-VN" dirty="0"/>
          </a:p>
        </p:txBody>
      </p:sp>
    </p:spTree>
    <p:extLst>
      <p:ext uri="{BB962C8B-B14F-4D97-AF65-F5344CB8AC3E}">
        <p14:creationId xmlns:p14="http://schemas.microsoft.com/office/powerpoint/2010/main" val="152478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FFD94D-67D8-11D0-00C5-60F762D1DAEE}"/>
              </a:ext>
            </a:extLst>
          </p:cNvPr>
          <p:cNvSpPr>
            <a:spLocks noGrp="1"/>
          </p:cNvSpPr>
          <p:nvPr>
            <p:ph type="title"/>
          </p:nvPr>
        </p:nvSpPr>
        <p:spPr/>
        <p:txBody>
          <a:bodyPr>
            <a:normAutofit fontScale="90000"/>
          </a:bodyPr>
          <a:lstStyle/>
          <a:p>
            <a:r>
              <a:rPr lang="vi-VN" sz="2200" kern="100" dirty="0">
                <a:solidFill>
                  <a:srgbClr val="0F0F0F"/>
                </a:solidFill>
                <a:effectLst/>
                <a:latin typeface="Times New Roman" panose="02020603050405020304" pitchFamily="18" charset="0"/>
                <a:ea typeface="Arial" panose="020B0604020202020204" pitchFamily="34" charset="0"/>
                <a:cs typeface="Times New Roman" panose="02020603050405020304" pitchFamily="18" charset="0"/>
              </a:rPr>
              <a:t>3. </a:t>
            </a:r>
            <a:r>
              <a:rPr lang="en-US" sz="2200" b="0" dirty="0">
                <a:solidFill>
                  <a:srgbClr val="6A9955"/>
                </a:solidFill>
                <a:effectLst/>
                <a:latin typeface="Times New Roman" panose="02020603050405020304" pitchFamily="18" charset="0"/>
                <a:cs typeface="Times New Roman" panose="02020603050405020304" pitchFamily="18" charset="0"/>
              </a:rPr>
              <a:t>constraints for total harvested amount each day to be within the minimum and maximum limits</a:t>
            </a:r>
            <a:br>
              <a:rPr lang="en-US" b="0" dirty="0">
                <a:solidFill>
                  <a:srgbClr val="D4D4D4"/>
                </a:solidFill>
                <a:effectLst/>
                <a:latin typeface="Consolas" panose="020B0609020204030204" pitchFamily="49" charset="0"/>
              </a:rPr>
            </a:br>
            <a:endParaRPr lang="vi-VN" dirty="0"/>
          </a:p>
        </p:txBody>
      </p:sp>
      <p:sp>
        <p:nvSpPr>
          <p:cNvPr id="3" name="Chỗ dành sẵn cho Nội dung 2">
            <a:extLst>
              <a:ext uri="{FF2B5EF4-FFF2-40B4-BE49-F238E27FC236}">
                <a16:creationId xmlns:a16="http://schemas.microsoft.com/office/drawing/2014/main" id="{F4B4023F-3A0C-B1F1-B5E2-E0F2E07B95FF}"/>
              </a:ext>
            </a:extLst>
          </p:cNvPr>
          <p:cNvSpPr>
            <a:spLocks noGrp="1"/>
          </p:cNvSpPr>
          <p:nvPr>
            <p:ph idx="1"/>
          </p:nvPr>
        </p:nvSpPr>
        <p:spPr>
          <a:xfrm>
            <a:off x="1451579" y="2006854"/>
            <a:ext cx="9603275" cy="4109861"/>
          </a:xfrm>
        </p:spPr>
        <p:txBody>
          <a:bodyPr>
            <a:normAutofit fontScale="70000" lnSpcReduction="20000"/>
          </a:bodyPr>
          <a:lstStyle/>
          <a:p>
            <a:pPr marL="0" indent="0">
              <a:buNone/>
            </a:pPr>
            <a:r>
              <a:rPr lang="en-US" sz="2900" dirty="0">
                <a:latin typeface="Times New Roman" panose="02020603050405020304" pitchFamily="18" charset="0"/>
                <a:cs typeface="Times New Roman" panose="02020603050405020304" pitchFamily="18" charset="0"/>
              </a:rPr>
              <a:t>Pseudo code:</a:t>
            </a:r>
          </a:p>
          <a:p>
            <a:pPr marL="0" indent="0">
              <a:buNone/>
            </a:pPr>
            <a:r>
              <a:rPr lang="en-US" dirty="0">
                <a:latin typeface="Courier New" panose="02070309020205020404" pitchFamily="49" charset="0"/>
                <a:cs typeface="Courier New" panose="02070309020205020404" pitchFamily="49" charset="0"/>
              </a:rPr>
              <a:t>For each day from 1 to the maximum of the end dates in the fields array (inclusive):</a:t>
            </a:r>
          </a:p>
          <a:p>
            <a:pPr marL="0" indent="0">
              <a:buNone/>
            </a:pPr>
            <a:r>
              <a:rPr lang="en-US" dirty="0">
                <a:latin typeface="Courier New" panose="02070309020205020404" pitchFamily="49" charset="0"/>
                <a:cs typeface="Courier New" panose="02070309020205020404" pitchFamily="49" charset="0"/>
              </a:rPr>
              <a:t>    Initialize </a:t>
            </a:r>
            <a:r>
              <a:rPr lang="en-US" dirty="0" err="1">
                <a:latin typeface="Courier New" panose="02070309020205020404" pitchFamily="49" charset="0"/>
                <a:cs typeface="Courier New" panose="02070309020205020404" pitchFamily="49" charset="0"/>
              </a:rPr>
              <a:t>daily_harvest</a:t>
            </a:r>
            <a:r>
              <a:rPr lang="en-US" dirty="0">
                <a:latin typeface="Courier New" panose="02070309020205020404" pitchFamily="49" charset="0"/>
                <a:cs typeface="Courier New" panose="02070309020205020404" pitchFamily="49" charset="0"/>
              </a:rPr>
              <a:t> to 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For each field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from 0 to N-1:</a:t>
            </a:r>
          </a:p>
          <a:p>
            <a:pPr marL="0" indent="0">
              <a:buNone/>
            </a:pPr>
            <a:r>
              <a:rPr lang="en-US" dirty="0">
                <a:latin typeface="Courier New" panose="02070309020205020404" pitchFamily="49" charset="0"/>
                <a:cs typeface="Courier New" panose="02070309020205020404" pitchFamily="49" charset="0"/>
              </a:rPr>
              <a:t>        If the day is within the start and end dates for field i:</a:t>
            </a:r>
          </a:p>
          <a:p>
            <a:pPr marL="0" indent="0">
              <a:buNone/>
            </a:pPr>
            <a:r>
              <a:rPr lang="en-US" dirty="0">
                <a:latin typeface="Courier New" panose="02070309020205020404" pitchFamily="49" charset="0"/>
                <a:cs typeface="Courier New" panose="02070309020205020404" pitchFamily="49" charset="0"/>
              </a:rPr>
              <a:t>            Add the product of the harvest variable for field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on this day and the value at fields[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to </a:t>
            </a:r>
            <a:r>
              <a:rPr lang="en-US" dirty="0" err="1">
                <a:latin typeface="Courier New" panose="02070309020205020404" pitchFamily="49" charset="0"/>
                <a:cs typeface="Courier New" panose="02070309020205020404" pitchFamily="49" charset="0"/>
              </a:rPr>
              <a:t>daily_harvest</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Add a constraint to the model that </a:t>
            </a:r>
            <a:r>
              <a:rPr lang="en-US" dirty="0" err="1">
                <a:latin typeface="Courier New" panose="02070309020205020404" pitchFamily="49" charset="0"/>
                <a:cs typeface="Courier New" panose="02070309020205020404" pitchFamily="49" charset="0"/>
              </a:rPr>
              <a:t>daily_harvest</a:t>
            </a:r>
            <a:r>
              <a:rPr lang="en-US" dirty="0">
                <a:latin typeface="Courier New" panose="02070309020205020404" pitchFamily="49" charset="0"/>
                <a:cs typeface="Courier New" panose="02070309020205020404" pitchFamily="49" charset="0"/>
              </a:rPr>
              <a:t> must be at least m</a:t>
            </a:r>
          </a:p>
          <a:p>
            <a:pPr marL="0" indent="0">
              <a:buNone/>
            </a:pPr>
            <a:r>
              <a:rPr lang="en-US" dirty="0">
                <a:latin typeface="Courier New" panose="02070309020205020404" pitchFamily="49" charset="0"/>
                <a:cs typeface="Courier New" panose="02070309020205020404" pitchFamily="49" charset="0"/>
              </a:rPr>
              <a:t>    Add a constraint to the model that </a:t>
            </a:r>
            <a:r>
              <a:rPr lang="en-US" dirty="0" err="1">
                <a:latin typeface="Courier New" panose="02070309020205020404" pitchFamily="49" charset="0"/>
                <a:cs typeface="Courier New" panose="02070309020205020404" pitchFamily="49" charset="0"/>
              </a:rPr>
              <a:t>daily_harvest</a:t>
            </a:r>
            <a:r>
              <a:rPr lang="en-US" dirty="0">
                <a:latin typeface="Courier New" panose="02070309020205020404" pitchFamily="49" charset="0"/>
                <a:cs typeface="Courier New" panose="02070309020205020404" pitchFamily="49" charset="0"/>
              </a:rPr>
              <a:t> must be no more than M</a:t>
            </a:r>
          </a:p>
          <a:p>
            <a:pPr marL="0" indent="0">
              <a:buNone/>
            </a:pPr>
            <a:endParaRPr lang="vi-VN" dirty="0"/>
          </a:p>
        </p:txBody>
      </p:sp>
    </p:spTree>
    <p:extLst>
      <p:ext uri="{BB962C8B-B14F-4D97-AF65-F5344CB8AC3E}">
        <p14:creationId xmlns:p14="http://schemas.microsoft.com/office/powerpoint/2010/main" val="2874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732B0C-E86E-FA17-7F68-AFEB03F53892}"/>
              </a:ext>
            </a:extLst>
          </p:cNvPr>
          <p:cNvSpPr>
            <a:spLocks noGrp="1"/>
          </p:cNvSpPr>
          <p:nvPr>
            <p:ph type="title"/>
          </p:nvPr>
        </p:nvSpPr>
        <p:spPr/>
        <p:txBody>
          <a:bodyPr>
            <a:normAutofit/>
          </a:bodyPr>
          <a:lstStyle/>
          <a:p>
            <a:r>
              <a:rPr lang="en-US" sz="2200" b="0" dirty="0">
                <a:solidFill>
                  <a:srgbClr val="6A9955"/>
                </a:solidFill>
                <a:effectLst/>
                <a:latin typeface="Times New Roman" panose="02020603050405020304" pitchFamily="18" charset="0"/>
                <a:cs typeface="Times New Roman" panose="02020603050405020304" pitchFamily="18" charset="0"/>
              </a:rPr>
              <a:t>4. Objective: Maximize the total amount harvested</a:t>
            </a:r>
            <a:br>
              <a:rPr lang="en-US" b="0" dirty="0">
                <a:solidFill>
                  <a:srgbClr val="D4D4D4"/>
                </a:solidFill>
                <a:effectLst/>
                <a:latin typeface="Consolas" panose="020B0609020204030204" pitchFamily="49" charset="0"/>
              </a:rPr>
            </a:br>
            <a:endParaRPr lang="vi-VN" dirty="0"/>
          </a:p>
        </p:txBody>
      </p:sp>
      <p:sp>
        <p:nvSpPr>
          <p:cNvPr id="3" name="Chỗ dành sẵn cho Nội dung 2">
            <a:extLst>
              <a:ext uri="{FF2B5EF4-FFF2-40B4-BE49-F238E27FC236}">
                <a16:creationId xmlns:a16="http://schemas.microsoft.com/office/drawing/2014/main" id="{DD661F1D-F4A9-3DB3-E852-1F2481A1443D}"/>
              </a:ext>
            </a:extLst>
          </p:cNvPr>
          <p:cNvSpPr>
            <a:spLocks noGrp="1"/>
          </p:cNvSpPr>
          <p:nvPr>
            <p:ph idx="1"/>
          </p:nvPr>
        </p:nvSpPr>
        <p:spPr/>
        <p:txBody>
          <a:bodyPr>
            <a:normAutofit/>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Calculate the total harvest by summing the product of harvest, field size, and the number of days harvested</a:t>
            </a:r>
          </a:p>
          <a:p>
            <a:pPr marL="0" indent="0">
              <a:buNone/>
            </a:pPr>
            <a:r>
              <a:rPr lang="en-US" sz="1400" dirty="0" err="1">
                <a:latin typeface="Courier New" panose="02070309020205020404" pitchFamily="49" charset="0"/>
                <a:cs typeface="Courier New" panose="02070309020205020404" pitchFamily="49" charset="0"/>
              </a:rPr>
              <a:t>total_harvest</a:t>
            </a:r>
            <a:r>
              <a:rPr lang="en-US" sz="1400" dirty="0">
                <a:latin typeface="Courier New" panose="02070309020205020404" pitchFamily="49" charset="0"/>
                <a:cs typeface="Courier New" panose="02070309020205020404" pitchFamily="49" charset="0"/>
              </a:rPr>
              <a:t> = sum(harvest[(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day)] * fields[</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range(N) for day in range(fields[</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][1], fields[</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][2] + 1))</a:t>
            </a:r>
          </a:p>
          <a:p>
            <a:pPr marL="0" indent="0">
              <a:buNone/>
            </a:pPr>
            <a:r>
              <a:rPr lang="en-US" sz="1400" dirty="0">
                <a:latin typeface="Courier New" panose="02070309020205020404" pitchFamily="49" charset="0"/>
                <a:cs typeface="Courier New" panose="02070309020205020404" pitchFamily="49" charset="0"/>
              </a:rPr>
              <a:t># Define the objective function to maximize the total harvest</a:t>
            </a:r>
          </a:p>
          <a:p>
            <a:pPr marL="0" indent="0">
              <a:buNone/>
            </a:pPr>
            <a:r>
              <a:rPr lang="en-US" sz="1400" dirty="0" err="1">
                <a:latin typeface="Courier New" panose="02070309020205020404" pitchFamily="49" charset="0"/>
                <a:cs typeface="Courier New" panose="02070309020205020404" pitchFamily="49" charset="0"/>
              </a:rPr>
              <a:t>model.Maximize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total_harvest</a:t>
            </a:r>
            <a:r>
              <a:rPr lang="en-US" sz="1400" dirty="0">
                <a:latin typeface="Courier New" panose="02070309020205020404" pitchFamily="49" charset="0"/>
                <a:cs typeface="Courier New" panose="02070309020205020404" pitchFamily="49" charset="0"/>
              </a:rPr>
              <a:t>)</a:t>
            </a:r>
          </a:p>
          <a:p>
            <a:pPr marL="0" indent="0">
              <a:buNone/>
            </a:pPr>
            <a:endParaRPr lang="vi-VN" dirty="0"/>
          </a:p>
        </p:txBody>
      </p:sp>
    </p:spTree>
    <p:extLst>
      <p:ext uri="{BB962C8B-B14F-4D97-AF65-F5344CB8AC3E}">
        <p14:creationId xmlns:p14="http://schemas.microsoft.com/office/powerpoint/2010/main" val="2531253824"/>
      </p:ext>
    </p:extLst>
  </p:cSld>
  <p:clrMapOvr>
    <a:masterClrMapping/>
  </p:clrMapOvr>
</p:sld>
</file>

<file path=ppt/theme/theme1.xml><?xml version="1.0" encoding="utf-8"?>
<a:theme xmlns:a="http://schemas.openxmlformats.org/drawingml/2006/main" name="Bộ sưu tập">
  <a:themeElements>
    <a:clrScheme name="Bộ sưu tập">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ộ sưu tập">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415</TotalTime>
  <Words>1533</Words>
  <Application>Microsoft Office PowerPoint</Application>
  <PresentationFormat>Màn hình rộng</PresentationFormat>
  <Paragraphs>88</Paragraphs>
  <Slides>13</Slides>
  <Notes>0</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13</vt:i4>
      </vt:variant>
    </vt:vector>
  </HeadingPairs>
  <TitlesOfParts>
    <vt:vector size="24" baseType="lpstr">
      <vt:lpstr>-apple-system</vt:lpstr>
      <vt:lpstr>Arial</vt:lpstr>
      <vt:lpstr>Consolas</vt:lpstr>
      <vt:lpstr>Courier New</vt:lpstr>
      <vt:lpstr>Gill Sans MT</vt:lpstr>
      <vt:lpstr>Segoe UI</vt:lpstr>
      <vt:lpstr>Söhne</vt:lpstr>
      <vt:lpstr>Symbol</vt:lpstr>
      <vt:lpstr>Tahoma</vt:lpstr>
      <vt:lpstr>Times New Roman</vt:lpstr>
      <vt:lpstr>Bộ sưu tập</vt:lpstr>
      <vt:lpstr>Bản trình bày PowerPoint</vt:lpstr>
      <vt:lpstr>sử dụng mô hình lập trình ràng buộc (Constraint Programming - CP) để giải quyết vấn đề tối ưu hóa việc thu hoạch sản phẩm nông nghiệp từ các cánh đồng. </vt:lpstr>
      <vt:lpstr>sử dụng mô hình lập trình ràng buộc (Constraint Programming - CP) để giải quyết vấn đề tối ưu hóa việc thu hoạch sản phẩm nông nghiệp từ các cánh đồng. </vt:lpstr>
      <vt:lpstr>sử dụng mô hình lập trình ràng buộc (Constraint Programming - CP) để giải quyết vấn đề tối ưu hóa việc thu hoạch sản phẩm nông nghiệp từ các cánh đồng. </vt:lpstr>
      <vt:lpstr># Reading input and Creating a CP model </vt:lpstr>
      <vt:lpstr>1. Use a boolean variable to determine whether the field was collected on any day or not.</vt:lpstr>
      <vt:lpstr>2. constraints: Each field must be harvested exactly once within its available days </vt:lpstr>
      <vt:lpstr>3. constraints for total harvested amount each day to be within the minimum and maximum limits </vt:lpstr>
      <vt:lpstr>4. Objective: Maximize the total amount harvested </vt:lpstr>
      <vt:lpstr># Creating a solver and solving the model </vt:lpstr>
      <vt:lpstr># Checking if an optimal solution was found  </vt:lpstr>
      <vt:lpstr>Ưu điểm của constraint programing trong bài toán này </vt:lpstr>
      <vt:lpstr>nhược điểm của constraint programing trong bài toán này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 programing</dc:title>
  <dc:creator>Nguyễn Nghĩa Hà</dc:creator>
  <cp:lastModifiedBy>Nguyễn Nghĩa Hà</cp:lastModifiedBy>
  <cp:revision>5</cp:revision>
  <dcterms:created xsi:type="dcterms:W3CDTF">2024-01-06T11:32:22Z</dcterms:created>
  <dcterms:modified xsi:type="dcterms:W3CDTF">2024-01-07T05:27:49Z</dcterms:modified>
</cp:coreProperties>
</file>