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1332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5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3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42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6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84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02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6B8D-3E1C-41C0-A27C-B8760872B59D}" type="datetimeFigureOut">
              <a:rPr lang="de-DE" smtClean="0"/>
              <a:t>Do 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E88C-A291-4A9B-9AD4-6527C306D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5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://www.nyan.cat/cats/vda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07" y="2739057"/>
            <a:ext cx="2234102" cy="13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nyan.cat/cats/pirat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6778" y="2779119"/>
            <a:ext cx="2098463" cy="8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yan.cat/cats/dub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4592" y="3273264"/>
            <a:ext cx="1944124" cy="7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nyan.cat/cats/zombie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985" y="3360302"/>
            <a:ext cx="1099692" cy="6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nyan.cat/cats/grumpy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392" y="2784131"/>
            <a:ext cx="1348482" cy="8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258" y="2566867"/>
            <a:ext cx="7411484" cy="172426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338286" y="3018972"/>
            <a:ext cx="584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 smtClean="0">
                <a:solidFill>
                  <a:schemeClr val="bg1"/>
                </a:solidFill>
              </a:rPr>
              <a:t>Algorithms</a:t>
            </a:r>
            <a:r>
              <a:rPr lang="de-DE" sz="3200" b="1" dirty="0" smtClean="0">
                <a:solidFill>
                  <a:schemeClr val="bg1"/>
                </a:solidFill>
              </a:rPr>
              <a:t> </a:t>
            </a:r>
            <a:r>
              <a:rPr lang="de-DE" sz="3200" b="1" dirty="0" err="1" smtClean="0">
                <a:solidFill>
                  <a:schemeClr val="bg1"/>
                </a:solidFill>
              </a:rPr>
              <a:t>for</a:t>
            </a:r>
            <a:r>
              <a:rPr lang="de-DE" sz="3200" b="1" dirty="0" smtClean="0">
                <a:solidFill>
                  <a:schemeClr val="bg1"/>
                </a:solidFill>
              </a:rPr>
              <a:t> Stream Processing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0" y="6488668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Kadir </a:t>
            </a:r>
            <a:r>
              <a:rPr lang="de-DE" dirty="0" err="1" smtClean="0">
                <a:solidFill>
                  <a:schemeClr val="bg1"/>
                </a:solidFill>
              </a:rPr>
              <a:t>Tugen</a:t>
            </a:r>
            <a:r>
              <a:rPr lang="de-DE" dirty="0" smtClean="0">
                <a:solidFill>
                  <a:schemeClr val="bg1"/>
                </a:solidFill>
              </a:rPr>
              <a:t>, Lukas </a:t>
            </a:r>
            <a:r>
              <a:rPr lang="de-DE" dirty="0" err="1" smtClean="0">
                <a:solidFill>
                  <a:schemeClr val="bg1"/>
                </a:solidFill>
              </a:rPr>
              <a:t>Benedix</a:t>
            </a:r>
            <a:r>
              <a:rPr lang="de-DE" dirty="0" smtClean="0">
                <a:solidFill>
                  <a:schemeClr val="bg1"/>
                </a:solidFill>
              </a:rPr>
              <a:t> – 2015-02-13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49505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8.33333E-7 -3.33333E-6 L 0.48307 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2.22222E-6 L 0.49245 0.004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2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4.58333E-6 2.59259E-6 L 0.53724 0.00162 " pathEditMode="relative" rAng="0" ptsTypes="AA">
                                      <p:cBhvr>
                                        <p:cTn id="12" dur="24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62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313 0 L 0.43958 0 " pathEditMode="relative" rAng="0" ptsTypes="AA">
                                      <p:cBhvr>
                                        <p:cTn id="14" dur="3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HyperLogLog (2007)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838200" y="4691064"/>
            <a:ext cx="453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Philippe </a:t>
            </a:r>
            <a:r>
              <a:rPr lang="de-DE" sz="1200" noProof="1" smtClean="0"/>
              <a:t>Flajolet</a:t>
            </a:r>
            <a:r>
              <a:rPr lang="de-DE" sz="1200" dirty="0"/>
              <a:t>	</a:t>
            </a:r>
            <a:r>
              <a:rPr lang="de-DE" sz="1200" dirty="0" smtClean="0"/>
              <a:t> Éric </a:t>
            </a:r>
            <a:r>
              <a:rPr lang="de-DE" sz="1200" dirty="0" err="1" smtClean="0"/>
              <a:t>Fusy</a:t>
            </a:r>
            <a:r>
              <a:rPr lang="de-DE" sz="1200" dirty="0" smtClean="0"/>
              <a:t>, </a:t>
            </a:r>
          </a:p>
          <a:p>
            <a:r>
              <a:rPr lang="de-DE" sz="1200" dirty="0" smtClean="0"/>
              <a:t>Olivier </a:t>
            </a:r>
            <a:r>
              <a:rPr lang="de-DE" sz="1200" dirty="0" err="1" smtClean="0"/>
              <a:t>Gandouet</a:t>
            </a:r>
            <a:r>
              <a:rPr lang="de-DE" sz="1200" dirty="0"/>
              <a:t>	</a:t>
            </a:r>
            <a:r>
              <a:rPr lang="de-DE" sz="1200" dirty="0" smtClean="0"/>
              <a:t> Frédéric </a:t>
            </a:r>
            <a:r>
              <a:rPr lang="de-DE" sz="1200" dirty="0" err="1" smtClean="0"/>
              <a:t>Meunier</a:t>
            </a:r>
            <a:endParaRPr lang="de-DE" sz="12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38200" y="1452564"/>
            <a:ext cx="2970761" cy="3208404"/>
            <a:chOff x="838200" y="1452564"/>
            <a:chExt cx="2970761" cy="3208404"/>
          </a:xfrm>
        </p:grpSpPr>
        <p:pic>
          <p:nvPicPr>
            <p:cNvPr id="2056" name="Picture 8" descr="https://media.licdn.com/mpr/mpr/shrink_200_200/p/4/005/09c/2df/25296a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711" y="3040064"/>
              <a:ext cx="1619250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www.inria.fr/var/inria/storage/images/medias/actualites/generales/images-chapo/philippe-flajolet/413963-1-fre-FR/philippe-flajolet_vignett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452564"/>
              <a:ext cx="2158999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4"/>
            <a:srcRect l="19202" r="9554"/>
            <a:stretch/>
          </p:blipFill>
          <p:spPr>
            <a:xfrm>
              <a:off x="2614643" y="1452564"/>
              <a:ext cx="1194318" cy="1619250"/>
            </a:xfrm>
            <a:prstGeom prst="rect">
              <a:avLst/>
            </a:prstGeom>
          </p:spPr>
        </p:pic>
        <p:pic>
          <p:nvPicPr>
            <p:cNvPr id="2058" name="Picture 10" descr="http://cermics.enpc.fr/~meuniefr/Phot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71814"/>
              <a:ext cx="1387356" cy="158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4917233" y="1452564"/>
                <a:ext cx="7109926" cy="419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i="1" dirty="0" smtClean="0"/>
                  <a:t>Wie </a:t>
                </a:r>
                <a:r>
                  <a:rPr lang="en-US" i="1" dirty="0" err="1" smtClean="0"/>
                  <a:t>viele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unterschiedliche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Werte</a:t>
                </a:r>
                <a:r>
                  <a:rPr lang="en-US" i="1" dirty="0" smtClean="0"/>
                  <a:t> muss man </a:t>
                </a:r>
                <a:r>
                  <a:rPr lang="en-US" i="1" dirty="0" err="1" smtClean="0"/>
                  <a:t>im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Durchschnitt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Hashen</a:t>
                </a:r>
                <a:r>
                  <a:rPr lang="en-US" i="1" dirty="0" smtClean="0"/>
                  <a:t> um </a:t>
                </a:r>
                <a:r>
                  <a:rPr lang="en-US" i="1" dirty="0" err="1" smtClean="0"/>
                  <a:t>drei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führende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Nullen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zu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erhalten</a:t>
                </a:r>
                <a:r>
                  <a:rPr lang="en-US" i="1" dirty="0" smtClean="0"/>
                  <a:t>?</a:t>
                </a:r>
              </a:p>
              <a:p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10101011101101</m:t>
                    </m:r>
                  </m:oMath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de-DE" i="1" dirty="0" smtClean="0"/>
                  <a:t>Wie viele führenden Nullen hat man maximal, wenn man 1024 unterschiedliche Werte </a:t>
                </a:r>
                <a:r>
                  <a:rPr lang="de-DE" i="1" dirty="0" err="1" smtClean="0"/>
                  <a:t>hasht</a:t>
                </a:r>
                <a:r>
                  <a:rPr lang="de-DE" i="1" dirty="0" smtClean="0"/>
                  <a:t>?</a:t>
                </a:r>
              </a:p>
              <a:p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𝟎𝟎𝟎𝟎𝟎𝟎𝟎𝟎𝟎𝟎𝟎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101001</m:t>
                    </m:r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 smtClean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i="1" dirty="0" smtClean="0"/>
                  <a:t>Und für n Bit?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dirty="0" smtClean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i="1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33" y="1452564"/>
                <a:ext cx="7109926" cy="4198842"/>
              </a:xfrm>
              <a:prstGeom prst="rect">
                <a:avLst/>
              </a:prstGeom>
              <a:blipFill rotWithShape="0">
                <a:blip r:embed="rId6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Varianz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961053" y="1586204"/>
                <a:ext cx="9955763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Beispiel: </a:t>
                </a:r>
                <a:r>
                  <a:rPr lang="de-DE" dirty="0" err="1" smtClean="0"/>
                  <a:t>MorrisCounter</a:t>
                </a:r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=63  →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  9.000.000.000.000.000.000</m:t>
                    </m:r>
                  </m:oMath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:endParaRPr lang="de-DE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dirty="0" smtClean="0">
                    <a:sym typeface="Wingdings" panose="05000000000000000000" pitchFamily="2" charset="2"/>
                  </a:rPr>
                  <a:t> </a:t>
                </a:r>
                <a:r>
                  <a:rPr lang="de-DE" dirty="0" smtClean="0"/>
                  <a:t>Man braucht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de-DE" dirty="0" smtClean="0"/>
                  <a:t> weitere Versuche um </a:t>
                </a:r>
                <a:r>
                  <a:rPr lang="de-DE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de-DE" dirty="0" smtClean="0"/>
                  <a:t> zu erhöhen</a:t>
                </a:r>
              </a:p>
              <a:p>
                <a:pPr>
                  <a:lnSpc>
                    <a:spcPct val="150000"/>
                  </a:lnSpc>
                </a:pPr>
                <a:endParaRPr lang="de-DE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dirty="0" smtClean="0">
                    <a:sym typeface="Wingdings" panose="05000000000000000000" pitchFamily="2" charset="2"/>
                  </a:rPr>
                  <a:t> </a:t>
                </a:r>
                <a:r>
                  <a:rPr lang="de-DE" dirty="0" smtClean="0"/>
                  <a:t>Das ist nicht mal mehr auf die Milliarde genau</a:t>
                </a:r>
              </a:p>
              <a:p>
                <a:pPr>
                  <a:lnSpc>
                    <a:spcPct val="150000"/>
                  </a:lnSpc>
                </a:pPr>
                <a:endParaRPr lang="de-DE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dirty="0" smtClean="0">
                    <a:sym typeface="Wingdings" panose="05000000000000000000" pitchFamily="2" charset="2"/>
                  </a:rPr>
                  <a:t> </a:t>
                </a:r>
                <a:r>
                  <a:rPr lang="de-DE" dirty="0" smtClean="0"/>
                  <a:t>Immer ungenauer für größere Zahlen</a:t>
                </a:r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Analoges Problem bei </a:t>
                </a:r>
                <a:r>
                  <a:rPr lang="de-DE" dirty="0" err="1" smtClean="0"/>
                  <a:t>HyperLogLog</a:t>
                </a:r>
                <a:endParaRPr lang="de-DE" dirty="0"/>
              </a:p>
              <a:p>
                <a:endParaRPr lang="de-DE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53" y="1586204"/>
                <a:ext cx="9955763" cy="4662815"/>
              </a:xfrm>
              <a:prstGeom prst="rect">
                <a:avLst/>
              </a:prstGeom>
              <a:blipFill rotWithShape="0">
                <a:blip r:embed="rId2"/>
                <a:stretch>
                  <a:fillRect l="-551" t="-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8456512" y="766343"/>
            <a:ext cx="14029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1.024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2.048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4.096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8.192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16.384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32.768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65.536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131.072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262.144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524.288</a:t>
            </a:r>
          </a:p>
        </p:txBody>
      </p:sp>
    </p:spTree>
    <p:extLst>
      <p:ext uri="{BB962C8B-B14F-4D97-AF65-F5344CB8AC3E}">
        <p14:creationId xmlns:p14="http://schemas.microsoft.com/office/powerpoint/2010/main" val="38258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Lösung für das Varianzproblem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961053" y="1586204"/>
            <a:ext cx="99557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Mehrere Counter parallel berechnen und einen Mittelwert bilden.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Beispiel: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8456512" y="766343"/>
            <a:ext cx="14029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1.024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2.048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4.096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8.192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16.384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32.768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65.536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131.072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262.144</a:t>
            </a:r>
          </a:p>
          <a:p>
            <a:pPr algn="r"/>
            <a:r>
              <a:rPr lang="de-DE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524.288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33595"/>
              </p:ext>
            </p:extLst>
          </p:nvPr>
        </p:nvGraphicFramePr>
        <p:xfrm>
          <a:off x="838200" y="2903669"/>
          <a:ext cx="8128000" cy="10881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62718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Wahrer</a:t>
                      </a:r>
                      <a:r>
                        <a:rPr lang="de-DE" sz="1600" baseline="0" dirty="0" smtClean="0"/>
                        <a:t> Wert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Einfach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Artith</a:t>
                      </a:r>
                      <a:r>
                        <a:rPr lang="de-DE" sz="1600" dirty="0" smtClean="0"/>
                        <a:t>.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Mittel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bg1"/>
                          </a:solidFill>
                        </a:rPr>
                        <a:t>Harm. Mittel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271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Counter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1.117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2.047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1.379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1"/>
                          </a:solidFill>
                        </a:rPr>
                        <a:t>1.069</a:t>
                      </a:r>
                      <a:endParaRPr lang="de-DE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62718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Distinct</a:t>
                      </a:r>
                      <a:r>
                        <a:rPr lang="de-DE" sz="1600" baseline="0" dirty="0" smtClean="0"/>
                        <a:t> Elements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512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939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1"/>
                          </a:solidFill>
                        </a:rPr>
                        <a:t>293</a:t>
                      </a:r>
                      <a:endParaRPr lang="de-DE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Morris Counter (1977)</a:t>
            </a:r>
            <a:endParaRPr lang="de-DE" sz="36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630702"/>
              </p:ext>
            </p:extLst>
          </p:nvPr>
        </p:nvGraphicFramePr>
        <p:xfrm>
          <a:off x="5473959" y="616786"/>
          <a:ext cx="5879841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285"/>
                <a:gridCol w="2861878"/>
                <a:gridCol w="224867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Chance to increment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Estimation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://graphics8.nytimes.com/images/2011/07/01/sports/01morris/01morris-article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/>
          <a:stretch/>
        </p:blipFill>
        <p:spPr bwMode="auto">
          <a:xfrm>
            <a:off x="838200" y="1690688"/>
            <a:ext cx="3873823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38200" y="4691064"/>
            <a:ext cx="45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Morris (</a:t>
            </a:r>
            <a:r>
              <a:rPr lang="en-US" sz="1400" dirty="0"/>
              <a:t>July 25, 1932 – June 26, 2011</a:t>
            </a:r>
            <a:r>
              <a:rPr lang="en-US" sz="1400" dirty="0" smtClean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704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48858876"/>
                  </p:ext>
                </p:extLst>
              </p:nvPr>
            </p:nvGraphicFramePr>
            <p:xfrm>
              <a:off x="5473959" y="616786"/>
              <a:ext cx="5879841" cy="18676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48858876"/>
                  </p:ext>
                </p:extLst>
              </p:nvPr>
            </p:nvGraphicFramePr>
            <p:xfrm>
              <a:off x="5473959" y="616786"/>
              <a:ext cx="5879841" cy="18676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116901" r="-7919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 descr="http://graphics8.nytimes.com/images/2011/07/01/sports/01morris/01morris-article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/>
          <a:stretch/>
        </p:blipFill>
        <p:spPr bwMode="auto">
          <a:xfrm>
            <a:off x="838200" y="1690688"/>
            <a:ext cx="3873823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38200" y="4691064"/>
            <a:ext cx="45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Morris (</a:t>
            </a:r>
            <a:r>
              <a:rPr lang="en-US" sz="1400" dirty="0"/>
              <a:t>July 25, 1932 – June 26, 2011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Morris Counter (1977)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276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0387732"/>
                  </p:ext>
                </p:extLst>
              </p:nvPr>
            </p:nvGraphicFramePr>
            <p:xfrm>
              <a:off x="5473959" y="616786"/>
              <a:ext cx="5879841" cy="272948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0387732"/>
                  </p:ext>
                </p:extLst>
              </p:nvPr>
            </p:nvGraphicFramePr>
            <p:xfrm>
              <a:off x="5473959" y="616786"/>
              <a:ext cx="5879841" cy="272948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116901" r="-79193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218440" r="-79193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 descr="http://graphics8.nytimes.com/images/2011/07/01/sports/01morris/01morris-article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/>
          <a:stretch/>
        </p:blipFill>
        <p:spPr bwMode="auto">
          <a:xfrm>
            <a:off x="838200" y="1690688"/>
            <a:ext cx="3873823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38200" y="4691064"/>
            <a:ext cx="45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Morris (</a:t>
            </a:r>
            <a:r>
              <a:rPr lang="en-US" sz="1400" dirty="0"/>
              <a:t>July 25, 1932 – June 26, 2011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Morris Counter (1977)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620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5064918"/>
                  </p:ext>
                </p:extLst>
              </p:nvPr>
            </p:nvGraphicFramePr>
            <p:xfrm>
              <a:off x="5473959" y="616786"/>
              <a:ext cx="5879841" cy="35939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5064918"/>
                  </p:ext>
                </p:extLst>
              </p:nvPr>
            </p:nvGraphicFramePr>
            <p:xfrm>
              <a:off x="5473959" y="616786"/>
              <a:ext cx="5879841" cy="35939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116901" r="-79193" b="-200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218440" r="-79193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44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316197" r="-7919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 descr="http://graphics8.nytimes.com/images/2011/07/01/sports/01morris/01morris-article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/>
          <a:stretch/>
        </p:blipFill>
        <p:spPr bwMode="auto">
          <a:xfrm>
            <a:off x="838200" y="1690688"/>
            <a:ext cx="3873823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38200" y="4691064"/>
            <a:ext cx="45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Morris (</a:t>
            </a:r>
            <a:r>
              <a:rPr lang="en-US" sz="1400" dirty="0"/>
              <a:t>July 25, 1932 – June 26, 2011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Morris Counter (1977)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5005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9022528"/>
                  </p:ext>
                </p:extLst>
              </p:nvPr>
            </p:nvGraphicFramePr>
            <p:xfrm>
              <a:off x="5473959" y="616786"/>
              <a:ext cx="5879841" cy="4458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16</a:t>
                          </a:r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9022528"/>
                  </p:ext>
                </p:extLst>
              </p:nvPr>
            </p:nvGraphicFramePr>
            <p:xfrm>
              <a:off x="5473959" y="616786"/>
              <a:ext cx="5879841" cy="44584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116901" r="-79193" b="-300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218440" r="-79193" b="-2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44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316197" r="-79193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44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416197" r="-79193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16</a:t>
                          </a:r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2" descr="http://graphics8.nytimes.com/images/2011/07/01/sports/01morris/01morris-article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/>
          <a:stretch/>
        </p:blipFill>
        <p:spPr bwMode="auto">
          <a:xfrm>
            <a:off x="838200" y="1690688"/>
            <a:ext cx="3873823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38200" y="4691064"/>
            <a:ext cx="45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Morris (</a:t>
            </a:r>
            <a:r>
              <a:rPr lang="en-US" sz="1400" dirty="0"/>
              <a:t>July 25, 1932 – June 26, 2011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Morris Counter (1977)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0564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5721401"/>
                  </p:ext>
                </p:extLst>
              </p:nvPr>
            </p:nvGraphicFramePr>
            <p:xfrm>
              <a:off x="5473959" y="616786"/>
              <a:ext cx="5879841" cy="582320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16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800" b="1" i="1" baseline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de-DE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5721401"/>
                  </p:ext>
                </p:extLst>
              </p:nvPr>
            </p:nvGraphicFramePr>
            <p:xfrm>
              <a:off x="5473959" y="616786"/>
              <a:ext cx="5879841" cy="582320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9285"/>
                    <a:gridCol w="2861878"/>
                    <a:gridCol w="2248678"/>
                  </a:tblGrid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n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Chance to increment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Estimation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116901" r="-79193" b="-45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218440" r="-79193" b="-36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44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316197" r="-79193" b="-259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44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416197" r="-79193" b="-159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16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8618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94" t="-578723" r="-669841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964" t="-578723" r="-79193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2060" t="-578723" r="-1084" b="-1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2" descr="http://graphics8.nytimes.com/images/2011/07/01/sports/01morris/01morris-article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/>
          <a:stretch/>
        </p:blipFill>
        <p:spPr bwMode="auto">
          <a:xfrm>
            <a:off x="838200" y="1690688"/>
            <a:ext cx="3873823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838200" y="4691064"/>
            <a:ext cx="45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Morris (</a:t>
            </a:r>
            <a:r>
              <a:rPr lang="en-US" sz="1400" dirty="0"/>
              <a:t>July 25, 1932 – June 26, 2011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Morris Counter (1977)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8033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graphics8.nytimes.com/images/2011/07/01/sports/01morris/01morris-article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/>
          <a:stretch/>
        </p:blipFill>
        <p:spPr bwMode="auto">
          <a:xfrm>
            <a:off x="838200" y="1690688"/>
            <a:ext cx="3873823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838200" y="4691064"/>
            <a:ext cx="4536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Robert Morris (</a:t>
            </a:r>
            <a:r>
              <a:rPr lang="en-US" sz="1400" dirty="0"/>
              <a:t>July 25, 1932 – June 26, 2011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Morris Counter (1977)</a:t>
            </a:r>
            <a:endParaRPr lang="de-DE" sz="3600" dirty="0"/>
          </a:p>
        </p:txBody>
      </p:sp>
      <p:sp>
        <p:nvSpPr>
          <p:cNvPr id="2" name="Textfeld 1"/>
          <p:cNvSpPr txBox="1"/>
          <p:nvPr/>
        </p:nvSpPr>
        <p:spPr>
          <a:xfrm>
            <a:off x="5477069" y="1627442"/>
            <a:ext cx="6242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probably_increment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(x: Element): Unit =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need edge case because generating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random of 0 is an error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(counter == 0)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counter += 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//increment with probability 1 / 2^counter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Random.nextInt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(pow(2, counter))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(r == 0)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counter += 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Hashing</a:t>
            </a:r>
            <a:endParaRPr lang="de-D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38200" y="1548882"/>
                <a:ext cx="10769082" cy="383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foobar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=1011</m:t>
                    </m:r>
                  </m:oMath>
                </a14:m>
                <a:r>
                  <a:rPr lang="de-DE" dirty="0" smtClean="0"/>
                  <a:t>   </a:t>
                </a:r>
                <a:r>
                  <a:rPr lang="de-DE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von zufälliger Folge nicht zu unterscheiden</a:t>
                </a:r>
              </a:p>
              <a:p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err="1" smtClean="0">
                    <a:cs typeface="Consolas" panose="020B0609020204030204" pitchFamily="49" charset="0"/>
                  </a:rPr>
                  <a:t>Wie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oft muss man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im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Durchschnitt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würfeln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, um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eine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6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zu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bekommen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?</a:t>
                </a:r>
                <a:r>
                  <a:rPr lang="en-US" sz="1600" dirty="0" smtClean="0">
                    <a:cs typeface="Consolas" panose="020B0609020204030204" pitchFamily="49" charset="0"/>
                  </a:rPr>
                  <a:t> </a:t>
                </a:r>
                <a:r>
                  <a:rPr lang="de-DE" sz="16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W6</a:t>
                </a:r>
                <a:endParaRPr lang="en-US" sz="1600" dirty="0" smtClean="0">
                  <a:cs typeface="Consolas" panose="020B0609020204030204" pitchFamily="49" charset="0"/>
                </a:endParaRPr>
              </a:p>
              <a:p>
                <a:r>
                  <a:rPr lang="en-US" sz="1600" b="0" dirty="0" smtClean="0"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𝟔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𝒎𝒂𝒍</m:t>
                    </m:r>
                  </m:oMath>
                </a14:m>
                <a:endParaRPr lang="en-US" sz="1400" dirty="0">
                  <a:cs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err="1" smtClean="0">
                    <a:cs typeface="Consolas" panose="020B0609020204030204" pitchFamily="49" charset="0"/>
                  </a:rPr>
                  <a:t>Wie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viele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unterschiedliche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Werte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muss man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im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Durchschnitt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hashen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um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alle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Kombinationen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zu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erhalten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? </a:t>
                </a:r>
                <a:r>
                  <a:rPr lang="de-DE" sz="16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4-bit Hash</a:t>
                </a:r>
                <a:endParaRPr lang="en-US" sz="1600" dirty="0" smtClean="0">
                  <a:cs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accent1"/>
                    </a:solidFill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𝟒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𝟏𝟔</m:t>
                    </m:r>
                  </m:oMath>
                </a14:m>
                <a:endParaRPr lang="en-US" sz="1400" b="1" dirty="0">
                  <a:solidFill>
                    <a:schemeClr val="accent1"/>
                  </a:solidFill>
                  <a:cs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err="1" smtClean="0">
                    <a:cs typeface="Consolas" panose="020B0609020204030204" pitchFamily="49" charset="0"/>
                  </a:rPr>
                  <a:t>Wie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viele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unterschiedliche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Werte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muss man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im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Durchschnitt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hashen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um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einen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bestimmten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Hash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zu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 </a:t>
                </a:r>
                <a:r>
                  <a:rPr lang="en-US" sz="1600" i="1" dirty="0" err="1" smtClean="0">
                    <a:cs typeface="Consolas" panose="020B0609020204030204" pitchFamily="49" charset="0"/>
                  </a:rPr>
                  <a:t>erhalten</a:t>
                </a:r>
                <a:r>
                  <a:rPr lang="en-US" sz="1600" i="1" dirty="0" smtClean="0">
                    <a:cs typeface="Consolas" panose="020B0609020204030204" pitchFamily="49" charset="0"/>
                  </a:rPr>
                  <a:t>? </a:t>
                </a:r>
                <a:r>
                  <a:rPr lang="de-DE" sz="16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z.B. 1010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 smtClean="0"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𝟒</m:t>
                        </m:r>
                      </m:sup>
                    </m:sSup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𝟏𝟔</m:t>
                    </m:r>
                  </m:oMath>
                </a14:m>
                <a:endParaRPr lang="en-US" sz="1400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882"/>
                <a:ext cx="10769082" cy="3834896"/>
              </a:xfrm>
              <a:prstGeom prst="rect">
                <a:avLst/>
              </a:prstGeom>
              <a:blipFill rotWithShape="0"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Breitbild</PresentationFormat>
  <Paragraphs>207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PowerPoint-Präsentation</vt:lpstr>
      <vt:lpstr>Morris Counter (1977)</vt:lpstr>
      <vt:lpstr>Morris Counter (1977)</vt:lpstr>
      <vt:lpstr>Morris Counter (1977)</vt:lpstr>
      <vt:lpstr>Morris Counter (1977)</vt:lpstr>
      <vt:lpstr>Morris Counter (1977)</vt:lpstr>
      <vt:lpstr>Morris Counter (1977)</vt:lpstr>
      <vt:lpstr>Morris Counter (1977)</vt:lpstr>
      <vt:lpstr>Hashing</vt:lpstr>
      <vt:lpstr>HyperLogLog (2007)</vt:lpstr>
      <vt:lpstr>Varianz</vt:lpstr>
      <vt:lpstr>Lösung für das Varianzproblem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Benedix</dc:creator>
  <cp:lastModifiedBy>Lukas Benedix</cp:lastModifiedBy>
  <cp:revision>24</cp:revision>
  <dcterms:created xsi:type="dcterms:W3CDTF">2015-02-12T16:03:01Z</dcterms:created>
  <dcterms:modified xsi:type="dcterms:W3CDTF">2015-02-12T21:21:29Z</dcterms:modified>
</cp:coreProperties>
</file>