
<file path=[Content_Types].xml><?xml version="1.0" encoding="utf-8"?>
<Types xmlns="http://schemas.openxmlformats.org/package/2006/content-types">
  <Default Extension="png" ContentType="image/png"/>
  <Default Extension="png&amp;ehk=mFr5KU" ContentType="image/png"/>
  <Default Extension="jpeg" ContentType="image/jpeg"/>
  <Default Extension="wmf" ContentType="image/x-wmf"/>
  <Default Extension="jpg&amp;ehk=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png&amp;ehk=5eY4aQN" ContentType="image/png"/>
  <Default Extension="JPG&amp;ehk=LDk0w" ContentType="image/jpeg"/>
  <Default Extension="jpg&amp;ehk=i1alUHV" ContentType="image/jpe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66" r:id="rId2"/>
    <p:sldId id="256" r:id="rId3"/>
    <p:sldId id="257" r:id="rId4"/>
    <p:sldId id="293" r:id="rId5"/>
    <p:sldId id="258" r:id="rId6"/>
    <p:sldId id="271" r:id="rId7"/>
    <p:sldId id="267" r:id="rId8"/>
    <p:sldId id="272" r:id="rId9"/>
    <p:sldId id="273" r:id="rId10"/>
    <p:sldId id="270" r:id="rId11"/>
    <p:sldId id="274" r:id="rId12"/>
    <p:sldId id="275" r:id="rId13"/>
    <p:sldId id="276" r:id="rId14"/>
    <p:sldId id="277" r:id="rId15"/>
    <p:sldId id="278" r:id="rId16"/>
    <p:sldId id="280" r:id="rId17"/>
    <p:sldId id="281" r:id="rId18"/>
    <p:sldId id="282" r:id="rId19"/>
    <p:sldId id="283" r:id="rId20"/>
    <p:sldId id="290" r:id="rId21"/>
    <p:sldId id="285" r:id="rId22"/>
    <p:sldId id="284" r:id="rId23"/>
    <p:sldId id="286" r:id="rId24"/>
    <p:sldId id="287" r:id="rId25"/>
    <p:sldId id="288" r:id="rId26"/>
    <p:sldId id="291" r:id="rId27"/>
    <p:sldId id="289" r:id="rId28"/>
    <p:sldId id="295" r:id="rId29"/>
    <p:sldId id="294" r:id="rId30"/>
  </p:sldIdLst>
  <p:sldSz cx="9144000" cy="5143500" type="screen16x9"/>
  <p:notesSz cx="6858000" cy="9144000"/>
  <p:embeddedFontLst>
    <p:embeddedFont>
      <p:font typeface="Open Sans" panose="020B0604020202020204" charset="0"/>
      <p:regular r:id="rId32"/>
      <p:bold r:id="rId33"/>
      <p:italic r:id="rId34"/>
      <p:boldItalic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C8CE"/>
    <a:srgbClr val="FFFF81"/>
    <a:srgbClr val="FFFF99"/>
    <a:srgbClr val="CCD6F0"/>
    <a:srgbClr val="B5C4E9"/>
    <a:srgbClr val="C46060"/>
    <a:srgbClr val="CA9292"/>
    <a:srgbClr val="D7A2A2"/>
    <a:srgbClr val="C76363"/>
    <a:srgbClr val="F0DA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787" autoAdjust="0"/>
  </p:normalViewPr>
  <p:slideViewPr>
    <p:cSldViewPr snapToGrid="0">
      <p:cViewPr varScale="1">
        <p:scale>
          <a:sx n="85" d="100"/>
          <a:sy n="85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Os problemas comuns de uma loja virtual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6233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Os problemas comuns de uma loja virtual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9847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Os problemas comuns de uma loja virtual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3197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Os problemas comuns de uma loja virtual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0659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Os problemas comuns de uma loja virtual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8611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Ideia -&gt; Modelo de negócio / Business </a:t>
            </a:r>
            <a:r>
              <a:rPr lang="pt-BR" dirty="0" err="1"/>
              <a:t>Model</a:t>
            </a:r>
            <a:r>
              <a:rPr lang="pt-BR" dirty="0"/>
              <a:t> (comparar vender produtos próprios ou indicar vendas)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Parceria -&gt; Unir para conquistar (busca de parcerias no lugar certo)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Integração -&gt; Automatizar para escalar (não virar escravo do seu sistema)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Desenvolvimento -&gt; Uso de ferramenta RAD (a importância da prototipação rápida e de múltiplas plataformas)</a:t>
            </a:r>
          </a:p>
          <a:p>
            <a:pPr lvl="0">
              <a:spcBef>
                <a:spcPts val="0"/>
              </a:spcBef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006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Tecnologias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9771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Ideia -&gt; Modelo de negócio / Business </a:t>
            </a:r>
            <a:r>
              <a:rPr lang="pt-BR" dirty="0" err="1"/>
              <a:t>Model</a:t>
            </a:r>
            <a:r>
              <a:rPr lang="pt-BR" dirty="0"/>
              <a:t> (comparar vender produtos próprios ou indicar vendas)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Parceria -&gt; Unir para conquistar (busca de parcerias no lugar certo)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Integração -&gt; Automatizar para escalar (não virar escravo do seu sistema)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Desenvolvimento -&gt; Uso de ferramenta RAD (a importância da prototipação rápida e de múltiplas plataformas)</a:t>
            </a:r>
          </a:p>
          <a:p>
            <a:pPr lvl="0">
              <a:spcBef>
                <a:spcPts val="0"/>
              </a:spcBef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5215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Os problemas comuns de uma loja virtual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0249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Os problemas comuns de uma loja virtual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1850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Ideia -&gt; Modelo de negócio / Business </a:t>
            </a:r>
            <a:r>
              <a:rPr lang="pt-BR" dirty="0" err="1"/>
              <a:t>Model</a:t>
            </a:r>
            <a:r>
              <a:rPr lang="pt-BR" dirty="0"/>
              <a:t> (comparar vender produtos próprios ou indicar vendas)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Parceria -&gt; Unir para conquistar (busca de parcerias no lugar certo)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Integração -&gt; Automatizar para escalar (não virar escravo do seu sistema)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Desenvolvimento -&gt; Uso de ferramenta RAD (a importância da prototipação rápida e de múltiplas plataformas)</a:t>
            </a:r>
          </a:p>
          <a:p>
            <a:pPr lvl="0">
              <a:spcBef>
                <a:spcPts val="0"/>
              </a:spcBef>
              <a:buNone/>
            </a:pPr>
            <a:endParaRPr lang="pt-B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Desenvolvimento -&gt; Uso de ferramenta RAD (a importância da prototipação rápida e de múltiplas plataformas)</a:t>
            </a:r>
          </a:p>
          <a:p>
            <a:pPr lvl="0">
              <a:spcBef>
                <a:spcPts val="0"/>
              </a:spcBef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7703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Questões do negócio associadas à app Ofertas do dia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25156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Questões do negócio associadas à app Ofertas do dia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955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Como o extrator busca as ofertas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98350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Como as ofertas vão parar no dispositivo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53318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Importância das aplicações que rodam no servidor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05217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Plataformas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9299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Ideia -&gt; Modelo de negócio / Business </a:t>
            </a:r>
            <a:r>
              <a:rPr lang="pt-BR" dirty="0" err="1"/>
              <a:t>Model</a:t>
            </a:r>
            <a:r>
              <a:rPr lang="pt-BR" dirty="0"/>
              <a:t> (comparar vender produtos próprios ou indicar vendas)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Parceria -&gt; Unir para conquistar (busca de parcerias no lugar certo)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Integração -&gt; Automatizar para escalar (não virar escravo do seu sistema)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Desenvolvimento -&gt; Uso de ferramenta RAD (a importância da prototipação rápida e de múltiplas plataformas)</a:t>
            </a:r>
          </a:p>
          <a:p>
            <a:pPr lvl="0">
              <a:spcBef>
                <a:spcPts val="0"/>
              </a:spcBef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1177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4362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Ideia -&gt; Modelo de negócio / Business </a:t>
            </a:r>
            <a:r>
              <a:rPr lang="pt-BR" dirty="0" err="1"/>
              <a:t>Model</a:t>
            </a:r>
            <a:r>
              <a:rPr lang="pt-BR" dirty="0"/>
              <a:t> (comparar vender produtos próprios ou indicar vendas)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Parceria -&gt; Unir para conquistar (busca de parcerias no lugar certo)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Integração -&gt; Automatizar para escalar (não virar escravo do seu sistema)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Desenvolvimento -&gt; Uso de ferramenta RAD (a importância da prototipação rápida e de múltiplas plataformas)</a:t>
            </a:r>
          </a:p>
          <a:p>
            <a:pPr lvl="0">
              <a:spcBef>
                <a:spcPts val="0"/>
              </a:spcBef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074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FontTx/>
              <a:buNone/>
            </a:pPr>
            <a:r>
              <a:rPr lang="pt-BR" dirty="0"/>
              <a:t>Mercado</a:t>
            </a:r>
          </a:p>
          <a:p>
            <a:pPr marL="171450" lvl="0" indent="-171450">
              <a:spcBef>
                <a:spcPts val="0"/>
              </a:spcBef>
              <a:buFontTx/>
              <a:buChar char="-"/>
            </a:pPr>
            <a:r>
              <a:rPr lang="pt-BR" dirty="0"/>
              <a:t>Oferta de emprego em retração</a:t>
            </a:r>
          </a:p>
          <a:p>
            <a:pPr marL="171450" lvl="0" indent="-171450">
              <a:spcBef>
                <a:spcPts val="0"/>
              </a:spcBef>
              <a:buFontTx/>
              <a:buChar char="-"/>
            </a:pPr>
            <a:r>
              <a:rPr lang="pt-BR" dirty="0"/>
              <a:t>empreendedor individual / consultor</a:t>
            </a:r>
          </a:p>
          <a:p>
            <a:pPr lvl="0">
              <a:spcBef>
                <a:spcPts val="0"/>
              </a:spcBef>
              <a:buNone/>
            </a:pPr>
            <a:endParaRPr lang="pt-BR" dirty="0"/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Tendências: </a:t>
            </a:r>
            <a:br>
              <a:rPr lang="pt-BR" dirty="0"/>
            </a:br>
            <a:r>
              <a:rPr lang="pt-BR" dirty="0"/>
              <a:t>- pessoas trabalham pelo computador sem sair de casa, ou melhor, saindo  pra onde quiserem.</a:t>
            </a:r>
            <a:br>
              <a:rPr lang="pt-BR" dirty="0"/>
            </a:br>
            <a:r>
              <a:rPr lang="pt-BR" dirty="0"/>
              <a:t>- ser dono do próprio negócio</a:t>
            </a:r>
          </a:p>
          <a:p>
            <a:pPr marL="171450" lvl="0" indent="-171450">
              <a:spcBef>
                <a:spcPts val="0"/>
              </a:spcBef>
              <a:buFontTx/>
              <a:buChar char="-"/>
            </a:pPr>
            <a:r>
              <a:rPr lang="pt-BR" dirty="0"/>
              <a:t>trabalhar para você mesmo: a empresa cresce, seu lucro cresce (motivação)</a:t>
            </a:r>
            <a:br>
              <a:rPr lang="pt-BR" dirty="0"/>
            </a:br>
            <a:endParaRPr lang="pt-BR" dirty="0"/>
          </a:p>
          <a:p>
            <a:pPr marL="0" lvl="0" indent="0">
              <a:spcBef>
                <a:spcPts val="0"/>
              </a:spcBef>
              <a:buFontTx/>
              <a:buNone/>
            </a:pPr>
            <a:r>
              <a:rPr lang="pt-BR" dirty="0"/>
              <a:t>Oportunidade</a:t>
            </a:r>
          </a:p>
          <a:p>
            <a:pPr marL="171450" lvl="0" indent="-171450">
              <a:spcBef>
                <a:spcPts val="0"/>
              </a:spcBef>
              <a:buFontTx/>
              <a:buChar char="-"/>
            </a:pPr>
            <a:r>
              <a:rPr lang="pt-BR" dirty="0"/>
              <a:t>Conhecimento</a:t>
            </a:r>
          </a:p>
          <a:p>
            <a:pPr marL="171450" lvl="0" indent="-171450">
              <a:spcBef>
                <a:spcPts val="0"/>
              </a:spcBef>
              <a:buFontTx/>
              <a:buChar char="-"/>
            </a:pPr>
            <a:r>
              <a:rPr lang="pt-BR" dirty="0"/>
              <a:t>Tecnologia</a:t>
            </a:r>
          </a:p>
          <a:p>
            <a:pPr marL="171450" lvl="0" indent="-171450">
              <a:spcBef>
                <a:spcPts val="0"/>
              </a:spcBef>
              <a:buFontTx/>
              <a:buChar char="-"/>
            </a:pPr>
            <a:r>
              <a:rPr lang="pt-BR" dirty="0"/>
              <a:t>Ferramenta</a:t>
            </a:r>
          </a:p>
        </p:txBody>
      </p:sp>
    </p:spTree>
    <p:extLst>
      <p:ext uri="{BB962C8B-B14F-4D97-AF65-F5344CB8AC3E}">
        <p14:creationId xmlns:p14="http://schemas.microsoft.com/office/powerpoint/2010/main" val="275452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Ideia -&gt; Modelo de negócio / Business </a:t>
            </a:r>
            <a:r>
              <a:rPr lang="pt-BR" dirty="0" err="1"/>
              <a:t>Model</a:t>
            </a:r>
            <a:r>
              <a:rPr lang="pt-BR" dirty="0"/>
              <a:t> (comparar vender produtos próprios ou indicar vendas)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Parceria -&gt; Unir para conquistar (busca de parcerias no lugar certo)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Integração -&gt; Automatizar para escalar (não virar escravo do seu sistema)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Desenvolvimento -&gt; Uso de ferramenta RAD (a importância da prototipação rápida e de múltiplas plataformas)</a:t>
            </a:r>
          </a:p>
          <a:p>
            <a:pPr lvl="0">
              <a:spcBef>
                <a:spcPts val="0"/>
              </a:spcBef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8664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Os problemas comuns de uma loja virtual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“E pra isso tudo você precisa de?”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1269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Os problemas comuns de uma loja virtual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2241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Os problemas comuns de uma loja virtual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7523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Os problemas comuns de uma loja virtual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96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  <p:pic>
        <p:nvPicPr>
          <p:cNvPr id="5" name="Shape 63" descr="PPT_Padrao.fw.png">
            <a:extLst>
              <a:ext uri="{FF2B5EF4-FFF2-40B4-BE49-F238E27FC236}">
                <a16:creationId xmlns:a16="http://schemas.microsoft.com/office/drawing/2014/main" id="{0630E831-A552-47A6-B5E6-7E07F963439E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‹nº›</a:t>
            </a:fld>
            <a:endParaRPr lang="pt-BR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jpg"/><Relationship Id="rId3" Type="http://schemas.openxmlformats.org/officeDocument/2006/relationships/image" Target="../media/image12.JPG&amp;ehk=LDk0w"/><Relationship Id="rId7" Type="http://schemas.openxmlformats.org/officeDocument/2006/relationships/hyperlink" Target="https://creativecommons.org/licenses/by/4.0/" TargetMode="External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templatemo.com/preview/templatemo_341_web_store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13.jpg&amp;ehk=i1alUHV"/><Relationship Id="rId10" Type="http://schemas.openxmlformats.org/officeDocument/2006/relationships/hyperlink" Target="https://en.wikipedia.org/wiki/File:Cloud_computing_icon.svg" TargetMode="External"/><Relationship Id="rId4" Type="http://schemas.openxmlformats.org/officeDocument/2006/relationships/hyperlink" Target="http://sotostips.gr/2011/10/11-google-chrome.html" TargetMode="External"/><Relationship Id="rId9" Type="http://schemas.openxmlformats.org/officeDocument/2006/relationships/image" Target="../media/image15.png&amp;ehk=mFr5KU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&amp;ehk=5eY4aQN"/><Relationship Id="rId7" Type="http://schemas.openxmlformats.org/officeDocument/2006/relationships/hyperlink" Target="https://en.wikipedia.org/wiki/File:Cloud_computing_icon.svg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&amp;ehk=mFr5KU"/><Relationship Id="rId5" Type="http://schemas.openxmlformats.org/officeDocument/2006/relationships/image" Target="../media/image17.png"/><Relationship Id="rId4" Type="http://schemas.openxmlformats.org/officeDocument/2006/relationships/hyperlink" Target="http://wccftech.com/5-samsung-phones-in-antutu-popularity-list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&amp;ehk=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onradopinto.blogspot.com/2010/10/ekoparty-2010-parte-ii-dinheiro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977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92E53C3-C433-433B-986B-D8ACA86F807D}"/>
              </a:ext>
            </a:extLst>
          </p:cNvPr>
          <p:cNvSpPr txBox="1">
            <a:spLocks/>
          </p:cNvSpPr>
          <p:nvPr/>
        </p:nvSpPr>
        <p:spPr>
          <a:xfrm>
            <a:off x="207034" y="365125"/>
            <a:ext cx="8678174" cy="5924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pt-BR" dirty="0">
                <a:solidFill>
                  <a:srgbClr val="AD2832"/>
                </a:solidFill>
              </a:rPr>
              <a:t>[</a:t>
            </a:r>
            <a:r>
              <a:rPr lang="pt-BR" dirty="0"/>
              <a:t>O Negócio</a:t>
            </a:r>
            <a:r>
              <a:rPr lang="pt-BR" dirty="0">
                <a:solidFill>
                  <a:srgbClr val="C00000"/>
                </a:solidFill>
              </a:rPr>
              <a:t>]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1238D63-9EB6-45C8-B10A-96EFE812692F}"/>
              </a:ext>
            </a:extLst>
          </p:cNvPr>
          <p:cNvSpPr txBox="1"/>
          <p:nvPr/>
        </p:nvSpPr>
        <p:spPr>
          <a:xfrm>
            <a:off x="272054" y="1179106"/>
            <a:ext cx="859989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Proposta de Valor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2E6E0CB-7A34-480E-B786-E93D47BC341D}"/>
              </a:ext>
            </a:extLst>
          </p:cNvPr>
          <p:cNvSpPr txBox="1"/>
          <p:nvPr/>
        </p:nvSpPr>
        <p:spPr>
          <a:xfrm>
            <a:off x="466164" y="1779742"/>
            <a:ext cx="8405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O que agrega na vida do usuário?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Faz diferença para a sociedade?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É ecologicamente correto?</a:t>
            </a:r>
          </a:p>
        </p:txBody>
      </p:sp>
    </p:spTree>
    <p:extLst>
      <p:ext uri="{BB962C8B-B14F-4D97-AF65-F5344CB8AC3E}">
        <p14:creationId xmlns:p14="http://schemas.microsoft.com/office/powerpoint/2010/main" val="242946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92E53C3-C433-433B-986B-D8ACA86F807D}"/>
              </a:ext>
            </a:extLst>
          </p:cNvPr>
          <p:cNvSpPr txBox="1">
            <a:spLocks/>
          </p:cNvSpPr>
          <p:nvPr/>
        </p:nvSpPr>
        <p:spPr>
          <a:xfrm>
            <a:off x="207034" y="365125"/>
            <a:ext cx="8678174" cy="5924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pt-BR" dirty="0">
                <a:solidFill>
                  <a:srgbClr val="AD2832"/>
                </a:solidFill>
              </a:rPr>
              <a:t>[</a:t>
            </a:r>
            <a:r>
              <a:rPr lang="pt-BR" dirty="0"/>
              <a:t>O Negócio</a:t>
            </a:r>
            <a:r>
              <a:rPr lang="pt-BR" dirty="0">
                <a:solidFill>
                  <a:srgbClr val="C00000"/>
                </a:solidFill>
              </a:rPr>
              <a:t>]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1238D63-9EB6-45C8-B10A-96EFE812692F}"/>
              </a:ext>
            </a:extLst>
          </p:cNvPr>
          <p:cNvSpPr txBox="1"/>
          <p:nvPr/>
        </p:nvSpPr>
        <p:spPr>
          <a:xfrm>
            <a:off x="272054" y="1179106"/>
            <a:ext cx="859989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Público Alvo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41D3622-F8DC-4C4C-8866-6BE8200E1AA1}"/>
              </a:ext>
            </a:extLst>
          </p:cNvPr>
          <p:cNvSpPr txBox="1"/>
          <p:nvPr/>
        </p:nvSpPr>
        <p:spPr>
          <a:xfrm>
            <a:off x="466164" y="1779742"/>
            <a:ext cx="8405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Faixa etária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Localização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Sexo</a:t>
            </a:r>
          </a:p>
        </p:txBody>
      </p:sp>
    </p:spTree>
    <p:extLst>
      <p:ext uri="{BB962C8B-B14F-4D97-AF65-F5344CB8AC3E}">
        <p14:creationId xmlns:p14="http://schemas.microsoft.com/office/powerpoint/2010/main" val="283192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8" grpId="1" build="allAtOnce"/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92E53C3-C433-433B-986B-D8ACA86F807D}"/>
              </a:ext>
            </a:extLst>
          </p:cNvPr>
          <p:cNvSpPr txBox="1">
            <a:spLocks/>
          </p:cNvSpPr>
          <p:nvPr/>
        </p:nvSpPr>
        <p:spPr>
          <a:xfrm>
            <a:off x="207034" y="365125"/>
            <a:ext cx="8678174" cy="5924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pt-BR" dirty="0">
                <a:solidFill>
                  <a:srgbClr val="AD2832"/>
                </a:solidFill>
              </a:rPr>
              <a:t>[</a:t>
            </a:r>
            <a:r>
              <a:rPr lang="pt-BR" dirty="0"/>
              <a:t>O Negócio</a:t>
            </a:r>
            <a:r>
              <a:rPr lang="pt-BR" dirty="0">
                <a:solidFill>
                  <a:srgbClr val="C00000"/>
                </a:solidFill>
              </a:rPr>
              <a:t>]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1238D63-9EB6-45C8-B10A-96EFE812692F}"/>
              </a:ext>
            </a:extLst>
          </p:cNvPr>
          <p:cNvSpPr txBox="1"/>
          <p:nvPr/>
        </p:nvSpPr>
        <p:spPr>
          <a:xfrm>
            <a:off x="272054" y="1179106"/>
            <a:ext cx="859989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Parceiros</a:t>
            </a:r>
          </a:p>
        </p:txBody>
      </p:sp>
      <p:pic>
        <p:nvPicPr>
          <p:cNvPr id="1026" name="Picture 2" descr="https://ci6.googleusercontent.com/proxy/bUAj5Ckuarx_Sts-LpdyZR7EOrR5633ChrgDVt4seanL2Sk_a8RHHCe871pfIfBEUOyiWrcOuiQ3YRIde8d_Cl4lsEai_mnHkAjuZRlzY8GkddY4yPv6uKGAKta-NnfukNVMTx9a=s0-d-e1-ft#http://forumdemarketingdigital.com.br/news2017/expo/desconto/images/index_18.jpg">
            <a:extLst>
              <a:ext uri="{FF2B5EF4-FFF2-40B4-BE49-F238E27FC236}">
                <a16:creationId xmlns:a16="http://schemas.microsoft.com/office/drawing/2014/main" id="{A0F5CD8A-720D-4F60-AF63-A49B669D7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79106"/>
            <a:ext cx="3872647" cy="342083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6FFFD37-1732-40ED-A1D8-A042CAA77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2015" y="2384642"/>
            <a:ext cx="2784942" cy="79380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34AE25B-CB46-46EB-AD1C-BDBE88038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054" y="2439728"/>
            <a:ext cx="2709582" cy="63223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DAB1434-9077-481F-9EC6-2B1F625302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7663" y="2388124"/>
            <a:ext cx="1761632" cy="6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5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92E53C3-C433-433B-986B-D8ACA86F807D}"/>
              </a:ext>
            </a:extLst>
          </p:cNvPr>
          <p:cNvSpPr txBox="1">
            <a:spLocks/>
          </p:cNvSpPr>
          <p:nvPr/>
        </p:nvSpPr>
        <p:spPr>
          <a:xfrm>
            <a:off x="207034" y="365125"/>
            <a:ext cx="8678174" cy="5924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pt-BR" dirty="0">
                <a:solidFill>
                  <a:srgbClr val="AD2832"/>
                </a:solidFill>
              </a:rPr>
              <a:t>[</a:t>
            </a:r>
            <a:r>
              <a:rPr lang="pt-BR" dirty="0"/>
              <a:t>O Negócio</a:t>
            </a:r>
            <a:r>
              <a:rPr lang="pt-BR" dirty="0">
                <a:solidFill>
                  <a:srgbClr val="C00000"/>
                </a:solidFill>
              </a:rPr>
              <a:t>]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1238D63-9EB6-45C8-B10A-96EFE812692F}"/>
              </a:ext>
            </a:extLst>
          </p:cNvPr>
          <p:cNvSpPr txBox="1"/>
          <p:nvPr/>
        </p:nvSpPr>
        <p:spPr>
          <a:xfrm>
            <a:off x="272054" y="1179106"/>
            <a:ext cx="859989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Relação com Clientes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A7824EA-19C2-4E71-995C-A86752275C72}"/>
              </a:ext>
            </a:extLst>
          </p:cNvPr>
          <p:cNvSpPr txBox="1"/>
          <p:nvPr/>
        </p:nvSpPr>
        <p:spPr>
          <a:xfrm>
            <a:off x="466164" y="1779742"/>
            <a:ext cx="8405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Aprender o Gosto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Ouvir os Desejos e Necessidades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err="1"/>
              <a:t>Atendendimento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9480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92E53C3-C433-433B-986B-D8ACA86F807D}"/>
              </a:ext>
            </a:extLst>
          </p:cNvPr>
          <p:cNvSpPr txBox="1">
            <a:spLocks/>
          </p:cNvSpPr>
          <p:nvPr/>
        </p:nvSpPr>
        <p:spPr>
          <a:xfrm>
            <a:off x="207034" y="365125"/>
            <a:ext cx="8678174" cy="5924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pt-BR" dirty="0">
                <a:solidFill>
                  <a:srgbClr val="AD2832"/>
                </a:solidFill>
              </a:rPr>
              <a:t>[</a:t>
            </a:r>
            <a:r>
              <a:rPr lang="pt-BR" dirty="0"/>
              <a:t>O Negócio</a:t>
            </a:r>
            <a:r>
              <a:rPr lang="pt-BR" dirty="0">
                <a:solidFill>
                  <a:srgbClr val="C00000"/>
                </a:solidFill>
              </a:rPr>
              <a:t>]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1238D63-9EB6-45C8-B10A-96EFE812692F}"/>
              </a:ext>
            </a:extLst>
          </p:cNvPr>
          <p:cNvSpPr txBox="1"/>
          <p:nvPr/>
        </p:nvSpPr>
        <p:spPr>
          <a:xfrm>
            <a:off x="272054" y="1179106"/>
            <a:ext cx="859989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Atividades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F4C709-BC77-4DA2-8D02-B090912B31F8}"/>
              </a:ext>
            </a:extLst>
          </p:cNvPr>
          <p:cNvSpPr txBox="1"/>
          <p:nvPr/>
        </p:nvSpPr>
        <p:spPr>
          <a:xfrm>
            <a:off x="466164" y="1779742"/>
            <a:ext cx="8405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Trabalho do dia a dia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Escravo da sua invenção ou ferramenta da sua liberdade?</a:t>
            </a:r>
          </a:p>
        </p:txBody>
      </p:sp>
    </p:spTree>
    <p:extLst>
      <p:ext uri="{BB962C8B-B14F-4D97-AF65-F5344CB8AC3E}">
        <p14:creationId xmlns:p14="http://schemas.microsoft.com/office/powerpoint/2010/main" val="16767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92E53C3-C433-433B-986B-D8ACA86F807D}"/>
              </a:ext>
            </a:extLst>
          </p:cNvPr>
          <p:cNvSpPr txBox="1">
            <a:spLocks/>
          </p:cNvSpPr>
          <p:nvPr/>
        </p:nvSpPr>
        <p:spPr>
          <a:xfrm>
            <a:off x="207034" y="365125"/>
            <a:ext cx="8678174" cy="5924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pt-BR" dirty="0">
                <a:solidFill>
                  <a:srgbClr val="AD2832"/>
                </a:solidFill>
              </a:rPr>
              <a:t>[</a:t>
            </a:r>
            <a:r>
              <a:rPr lang="pt-BR" dirty="0"/>
              <a:t>O Negócio</a:t>
            </a:r>
            <a:r>
              <a:rPr lang="pt-BR" dirty="0">
                <a:solidFill>
                  <a:srgbClr val="C00000"/>
                </a:solidFill>
              </a:rPr>
              <a:t>]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1238D63-9EB6-45C8-B10A-96EFE812692F}"/>
              </a:ext>
            </a:extLst>
          </p:cNvPr>
          <p:cNvSpPr txBox="1"/>
          <p:nvPr/>
        </p:nvSpPr>
        <p:spPr>
          <a:xfrm>
            <a:off x="272054" y="1179106"/>
            <a:ext cx="859989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Custo e Receita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F30EDEA-4BAF-493C-9656-05F93F65C3ED}"/>
              </a:ext>
            </a:extLst>
          </p:cNvPr>
          <p:cNvSpPr txBox="1"/>
          <p:nvPr/>
        </p:nvSpPr>
        <p:spPr>
          <a:xfrm>
            <a:off x="466164" y="1779742"/>
            <a:ext cx="8405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Previsões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Medições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Realidade</a:t>
            </a:r>
          </a:p>
        </p:txBody>
      </p:sp>
    </p:spTree>
    <p:extLst>
      <p:ext uri="{BB962C8B-B14F-4D97-AF65-F5344CB8AC3E}">
        <p14:creationId xmlns:p14="http://schemas.microsoft.com/office/powerpoint/2010/main" val="118962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0D70B1E-A2D2-4858-B389-FD0C1EEAD128}"/>
              </a:ext>
            </a:extLst>
          </p:cNvPr>
          <p:cNvSpPr txBox="1">
            <a:spLocks/>
          </p:cNvSpPr>
          <p:nvPr/>
        </p:nvSpPr>
        <p:spPr>
          <a:xfrm>
            <a:off x="207034" y="365125"/>
            <a:ext cx="8678174" cy="5924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 fontScale="4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pt-BR" dirty="0">
                <a:solidFill>
                  <a:srgbClr val="AD2832"/>
                </a:solidFill>
              </a:rPr>
              <a:t>[</a:t>
            </a:r>
            <a:r>
              <a:rPr lang="pt-BR" dirty="0"/>
              <a:t>Crie Sua App Android e Ganhe Dinheiro Sem Sair de Casa</a:t>
            </a:r>
            <a:r>
              <a:rPr lang="pt-BR" dirty="0">
                <a:solidFill>
                  <a:srgbClr val="C00000"/>
                </a:solidFill>
              </a:rPr>
              <a:t>]</a:t>
            </a:r>
          </a:p>
        </p:txBody>
      </p:sp>
      <p:sp>
        <p:nvSpPr>
          <p:cNvPr id="7" name="AutoShape 57">
            <a:extLst>
              <a:ext uri="{FF2B5EF4-FFF2-40B4-BE49-F238E27FC236}">
                <a16:creationId xmlns:a16="http://schemas.microsoft.com/office/drawing/2014/main" id="{816527EC-B136-4D5E-8774-C14C401AB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83" y="1356410"/>
            <a:ext cx="5158800" cy="541338"/>
          </a:xfrm>
          <a:prstGeom prst="roundRect">
            <a:avLst>
              <a:gd name="adj" fmla="val 16667"/>
            </a:avLst>
          </a:prstGeom>
          <a:solidFill>
            <a:srgbClr val="C66161"/>
          </a:solidFill>
          <a:ln>
            <a:noFill/>
          </a:ln>
          <a:effectLst>
            <a:outerShdw dist="53882" dir="2700000" algn="ctr" rotWithShape="0">
              <a:srgbClr val="969696">
                <a:alpha val="50000"/>
              </a:srgbClr>
            </a:outerShdw>
          </a:effectLst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dirty="0">
                <a:solidFill>
                  <a:schemeClr val="bg1"/>
                </a:solidFill>
              </a:rPr>
              <a:t>Você Tem Uma Ideia?</a:t>
            </a:r>
          </a:p>
        </p:txBody>
      </p:sp>
      <p:sp>
        <p:nvSpPr>
          <p:cNvPr id="8" name="AutoShape 57">
            <a:extLst>
              <a:ext uri="{FF2B5EF4-FFF2-40B4-BE49-F238E27FC236}">
                <a16:creationId xmlns:a16="http://schemas.microsoft.com/office/drawing/2014/main" id="{AE7E715F-B4A8-406E-9EA3-9B3A4E46B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83" y="1982632"/>
            <a:ext cx="5158693" cy="541338"/>
          </a:xfrm>
          <a:prstGeom prst="roundRect">
            <a:avLst>
              <a:gd name="adj" fmla="val 16667"/>
            </a:avLst>
          </a:prstGeom>
          <a:solidFill>
            <a:srgbClr val="C66161"/>
          </a:solidFill>
          <a:ln>
            <a:noFill/>
          </a:ln>
          <a:effectLst>
            <a:outerShdw dist="53882" dir="2700000" algn="ctr" rotWithShape="0">
              <a:srgbClr val="969696">
                <a:alpha val="50000"/>
              </a:srgbClr>
            </a:outerShdw>
          </a:effectLst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dirty="0">
                <a:solidFill>
                  <a:schemeClr val="bg1"/>
                </a:solidFill>
              </a:rPr>
              <a:t>O Negócio</a:t>
            </a:r>
          </a:p>
        </p:txBody>
      </p:sp>
      <p:sp>
        <p:nvSpPr>
          <p:cNvPr id="9" name="AutoShape 57">
            <a:extLst>
              <a:ext uri="{FF2B5EF4-FFF2-40B4-BE49-F238E27FC236}">
                <a16:creationId xmlns:a16="http://schemas.microsoft.com/office/drawing/2014/main" id="{14362616-D994-4093-A543-1C1D89321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83" y="2595292"/>
            <a:ext cx="5158693" cy="541338"/>
          </a:xfrm>
          <a:prstGeom prst="roundRect">
            <a:avLst>
              <a:gd name="adj" fmla="val 16667"/>
            </a:avLst>
          </a:prstGeom>
          <a:solidFill>
            <a:srgbClr val="C66161"/>
          </a:solidFill>
          <a:ln>
            <a:noFill/>
          </a:ln>
          <a:effectLst>
            <a:outerShdw dist="53882" dir="2700000" algn="ctr" rotWithShape="0">
              <a:srgbClr val="969696">
                <a:alpha val="50000"/>
              </a:srgbClr>
            </a:outerShdw>
          </a:effectLst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dirty="0">
                <a:solidFill>
                  <a:schemeClr val="bg1"/>
                </a:solidFill>
              </a:rPr>
              <a:t>Tecnologias Envolvidas</a:t>
            </a:r>
          </a:p>
        </p:txBody>
      </p:sp>
      <p:sp>
        <p:nvSpPr>
          <p:cNvPr id="10" name="AutoShape 57">
            <a:extLst>
              <a:ext uri="{FF2B5EF4-FFF2-40B4-BE49-F238E27FC236}">
                <a16:creationId xmlns:a16="http://schemas.microsoft.com/office/drawing/2014/main" id="{00BAD2AA-D77C-4068-A731-D4AB2DE6F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83" y="3214730"/>
            <a:ext cx="5158693" cy="541338"/>
          </a:xfrm>
          <a:prstGeom prst="roundRect">
            <a:avLst>
              <a:gd name="adj" fmla="val 16667"/>
            </a:avLst>
          </a:prstGeom>
          <a:solidFill>
            <a:srgbClr val="C66161"/>
          </a:solidFill>
          <a:ln>
            <a:noFill/>
          </a:ln>
          <a:effectLst>
            <a:outerShdw dist="53882" dir="2700000" algn="ctr" rotWithShape="0">
              <a:srgbClr val="969696">
                <a:alpha val="50000"/>
              </a:srgbClr>
            </a:outerShdw>
          </a:effectLst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dirty="0">
                <a:solidFill>
                  <a:schemeClr val="bg1"/>
                </a:solidFill>
              </a:rPr>
              <a:t>Como o Delphi Pode Ajudar?</a:t>
            </a:r>
          </a:p>
        </p:txBody>
      </p:sp>
      <p:sp>
        <p:nvSpPr>
          <p:cNvPr id="11" name="AutoShape 57">
            <a:extLst>
              <a:ext uri="{FF2B5EF4-FFF2-40B4-BE49-F238E27FC236}">
                <a16:creationId xmlns:a16="http://schemas.microsoft.com/office/drawing/2014/main" id="{6A7A7037-26C9-47EE-BE07-83EC5D87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83" y="3847724"/>
            <a:ext cx="5158693" cy="541338"/>
          </a:xfrm>
          <a:prstGeom prst="roundRect">
            <a:avLst>
              <a:gd name="adj" fmla="val 16667"/>
            </a:avLst>
          </a:prstGeom>
          <a:solidFill>
            <a:srgbClr val="C66161"/>
          </a:solidFill>
          <a:ln>
            <a:noFill/>
          </a:ln>
          <a:effectLst>
            <a:outerShdw dist="53882" dir="2700000" algn="ctr" rotWithShape="0">
              <a:srgbClr val="969696">
                <a:alpha val="50000"/>
              </a:srgbClr>
            </a:outerShdw>
          </a:effectLst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dirty="0">
                <a:solidFill>
                  <a:schemeClr val="bg1"/>
                </a:solidFill>
              </a:rPr>
              <a:t>Case App Ofertas do Dia</a:t>
            </a:r>
          </a:p>
        </p:txBody>
      </p:sp>
    </p:spTree>
    <p:extLst>
      <p:ext uri="{BB962C8B-B14F-4D97-AF65-F5344CB8AC3E}">
        <p14:creationId xmlns:p14="http://schemas.microsoft.com/office/powerpoint/2010/main" val="106994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9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92E53C3-C433-433B-986B-D8ACA86F807D}"/>
              </a:ext>
            </a:extLst>
          </p:cNvPr>
          <p:cNvSpPr txBox="1">
            <a:spLocks/>
          </p:cNvSpPr>
          <p:nvPr/>
        </p:nvSpPr>
        <p:spPr>
          <a:xfrm>
            <a:off x="207034" y="365125"/>
            <a:ext cx="8678174" cy="5924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pt-BR" dirty="0">
                <a:solidFill>
                  <a:srgbClr val="AD2832"/>
                </a:solidFill>
              </a:rPr>
              <a:t>[</a:t>
            </a:r>
            <a:r>
              <a:rPr lang="pt-BR" dirty="0"/>
              <a:t>Tecnologias Envolvidas</a:t>
            </a:r>
            <a:r>
              <a:rPr lang="pt-BR" dirty="0">
                <a:solidFill>
                  <a:srgbClr val="C00000"/>
                </a:solidFill>
              </a:rPr>
              <a:t>]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1238D63-9EB6-45C8-B10A-96EFE812692F}"/>
              </a:ext>
            </a:extLst>
          </p:cNvPr>
          <p:cNvSpPr txBox="1"/>
          <p:nvPr/>
        </p:nvSpPr>
        <p:spPr>
          <a:xfrm>
            <a:off x="272054" y="1179106"/>
            <a:ext cx="859989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Várias plataformas (Móveis e Desktop)</a:t>
            </a:r>
            <a:br>
              <a:rPr lang="pt-BR" sz="1600" dirty="0"/>
            </a:br>
            <a:r>
              <a:rPr lang="pt-BR" sz="1600" dirty="0"/>
              <a:t>iOS, OSX, Android, Windows, Mac, Linux</a:t>
            </a:r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Serviços na nuvem</a:t>
            </a:r>
            <a:br>
              <a:rPr lang="pt-BR" sz="1600" dirty="0"/>
            </a:br>
            <a:r>
              <a:rPr lang="pt-BR" sz="1600" dirty="0" err="1"/>
              <a:t>Firebase</a:t>
            </a:r>
            <a:r>
              <a:rPr lang="pt-BR" sz="1600" dirty="0"/>
              <a:t>, Azure, Facebook, Twitter, Google Drive</a:t>
            </a:r>
            <a:endParaRPr lang="pt-B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Bancos de dados</a:t>
            </a:r>
            <a:br>
              <a:rPr lang="pt-BR" sz="1600" dirty="0"/>
            </a:br>
            <a:r>
              <a:rPr lang="pt-BR" sz="1600" dirty="0" err="1"/>
              <a:t>Interbase</a:t>
            </a:r>
            <a:r>
              <a:rPr lang="pt-BR" sz="1600" dirty="0"/>
              <a:t>, </a:t>
            </a:r>
            <a:r>
              <a:rPr lang="pt-BR" sz="1600" dirty="0" err="1"/>
              <a:t>Firebird</a:t>
            </a:r>
            <a:r>
              <a:rPr lang="pt-BR" sz="1600" dirty="0"/>
              <a:t>, </a:t>
            </a:r>
            <a:r>
              <a:rPr lang="pt-BR" sz="1600" dirty="0" err="1"/>
              <a:t>PostgreeSQL</a:t>
            </a:r>
            <a:r>
              <a:rPr lang="pt-BR" sz="1600" dirty="0"/>
              <a:t>, MySQL, SQL Server, Oracle, </a:t>
            </a:r>
            <a:r>
              <a:rPr lang="pt-BR" sz="1600" dirty="0" err="1"/>
              <a:t>MongoDB</a:t>
            </a:r>
            <a:endParaRPr lang="pt-BR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Análise</a:t>
            </a:r>
            <a:br>
              <a:rPr lang="pt-BR" sz="2000" dirty="0"/>
            </a:br>
            <a:r>
              <a:rPr lang="pt-BR" sz="1600" dirty="0" err="1"/>
              <a:t>Embarcadero</a:t>
            </a:r>
            <a:r>
              <a:rPr lang="pt-BR" sz="1600" dirty="0"/>
              <a:t> </a:t>
            </a:r>
            <a:r>
              <a:rPr lang="pt-BR" sz="1600" dirty="0" err="1"/>
              <a:t>Analytics</a:t>
            </a:r>
            <a:r>
              <a:rPr lang="pt-BR" sz="1600" dirty="0"/>
              <a:t>, Google </a:t>
            </a:r>
            <a:r>
              <a:rPr lang="pt-BR" sz="1600" dirty="0" err="1"/>
              <a:t>Analytics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6466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0D70B1E-A2D2-4858-B389-FD0C1EEAD128}"/>
              </a:ext>
            </a:extLst>
          </p:cNvPr>
          <p:cNvSpPr txBox="1">
            <a:spLocks/>
          </p:cNvSpPr>
          <p:nvPr/>
        </p:nvSpPr>
        <p:spPr>
          <a:xfrm>
            <a:off x="207034" y="365125"/>
            <a:ext cx="8678174" cy="5924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 fontScale="4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pt-BR" dirty="0">
                <a:solidFill>
                  <a:srgbClr val="AD2832"/>
                </a:solidFill>
              </a:rPr>
              <a:t>[</a:t>
            </a:r>
            <a:r>
              <a:rPr lang="pt-BR" dirty="0"/>
              <a:t>Crie Sua App Android e Ganhe Dinheiro Sem Sair de Casa</a:t>
            </a:r>
            <a:r>
              <a:rPr lang="pt-BR" dirty="0">
                <a:solidFill>
                  <a:srgbClr val="C00000"/>
                </a:solidFill>
              </a:rPr>
              <a:t>]</a:t>
            </a:r>
          </a:p>
        </p:txBody>
      </p:sp>
      <p:sp>
        <p:nvSpPr>
          <p:cNvPr id="7" name="AutoShape 57">
            <a:extLst>
              <a:ext uri="{FF2B5EF4-FFF2-40B4-BE49-F238E27FC236}">
                <a16:creationId xmlns:a16="http://schemas.microsoft.com/office/drawing/2014/main" id="{816527EC-B136-4D5E-8774-C14C401AB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39" y="1356410"/>
            <a:ext cx="5158800" cy="541338"/>
          </a:xfrm>
          <a:prstGeom prst="roundRect">
            <a:avLst>
              <a:gd name="adj" fmla="val 16667"/>
            </a:avLst>
          </a:prstGeom>
          <a:solidFill>
            <a:srgbClr val="C66161"/>
          </a:solidFill>
          <a:ln>
            <a:noFill/>
          </a:ln>
          <a:effectLst>
            <a:outerShdw dist="53882" dir="2700000" algn="ctr" rotWithShape="0">
              <a:srgbClr val="969696">
                <a:alpha val="50000"/>
              </a:srgbClr>
            </a:outerShdw>
          </a:effectLst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dirty="0">
                <a:solidFill>
                  <a:schemeClr val="bg1"/>
                </a:solidFill>
              </a:rPr>
              <a:t>Você Tem Uma Ideia?</a:t>
            </a:r>
          </a:p>
        </p:txBody>
      </p:sp>
      <p:sp>
        <p:nvSpPr>
          <p:cNvPr id="8" name="AutoShape 57">
            <a:extLst>
              <a:ext uri="{FF2B5EF4-FFF2-40B4-BE49-F238E27FC236}">
                <a16:creationId xmlns:a16="http://schemas.microsoft.com/office/drawing/2014/main" id="{AE7E715F-B4A8-406E-9EA3-9B3A4E46B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13" y="1982632"/>
            <a:ext cx="5158693" cy="541338"/>
          </a:xfrm>
          <a:prstGeom prst="roundRect">
            <a:avLst>
              <a:gd name="adj" fmla="val 16667"/>
            </a:avLst>
          </a:prstGeom>
          <a:solidFill>
            <a:srgbClr val="C66161"/>
          </a:solidFill>
          <a:ln>
            <a:noFill/>
          </a:ln>
          <a:effectLst>
            <a:outerShdw dist="53882" dir="2700000" algn="ctr" rotWithShape="0">
              <a:srgbClr val="969696">
                <a:alpha val="50000"/>
              </a:srgbClr>
            </a:outerShdw>
          </a:effectLst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dirty="0">
                <a:solidFill>
                  <a:schemeClr val="bg1"/>
                </a:solidFill>
              </a:rPr>
              <a:t>O Negócio</a:t>
            </a:r>
          </a:p>
        </p:txBody>
      </p:sp>
      <p:sp>
        <p:nvSpPr>
          <p:cNvPr id="9" name="AutoShape 57">
            <a:extLst>
              <a:ext uri="{FF2B5EF4-FFF2-40B4-BE49-F238E27FC236}">
                <a16:creationId xmlns:a16="http://schemas.microsoft.com/office/drawing/2014/main" id="{14362616-D994-4093-A543-1C1D89321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44" y="2595292"/>
            <a:ext cx="5158693" cy="541338"/>
          </a:xfrm>
          <a:prstGeom prst="roundRect">
            <a:avLst>
              <a:gd name="adj" fmla="val 16667"/>
            </a:avLst>
          </a:prstGeom>
          <a:solidFill>
            <a:srgbClr val="C66161"/>
          </a:solidFill>
          <a:ln>
            <a:noFill/>
          </a:ln>
          <a:effectLst>
            <a:outerShdw dist="53882" dir="2700000" algn="ctr" rotWithShape="0">
              <a:srgbClr val="969696">
                <a:alpha val="50000"/>
              </a:srgbClr>
            </a:outerShdw>
          </a:effectLst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dirty="0">
                <a:solidFill>
                  <a:schemeClr val="bg1"/>
                </a:solidFill>
              </a:rPr>
              <a:t>Tecnologias Envolvidas</a:t>
            </a:r>
          </a:p>
        </p:txBody>
      </p:sp>
      <p:sp>
        <p:nvSpPr>
          <p:cNvPr id="10" name="AutoShape 57">
            <a:extLst>
              <a:ext uri="{FF2B5EF4-FFF2-40B4-BE49-F238E27FC236}">
                <a16:creationId xmlns:a16="http://schemas.microsoft.com/office/drawing/2014/main" id="{00BAD2AA-D77C-4068-A731-D4AB2DE6F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83" y="3214730"/>
            <a:ext cx="5158693" cy="541338"/>
          </a:xfrm>
          <a:prstGeom prst="roundRect">
            <a:avLst>
              <a:gd name="adj" fmla="val 16667"/>
            </a:avLst>
          </a:prstGeom>
          <a:solidFill>
            <a:srgbClr val="C66161"/>
          </a:solidFill>
          <a:ln>
            <a:noFill/>
          </a:ln>
          <a:effectLst>
            <a:outerShdw dist="53882" dir="2700000" algn="ctr" rotWithShape="0">
              <a:srgbClr val="969696">
                <a:alpha val="50000"/>
              </a:srgbClr>
            </a:outerShdw>
          </a:effectLst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dirty="0">
                <a:solidFill>
                  <a:schemeClr val="bg1"/>
                </a:solidFill>
              </a:rPr>
              <a:t>Como o Delphi Pode Ajudar?</a:t>
            </a:r>
          </a:p>
        </p:txBody>
      </p:sp>
      <p:sp>
        <p:nvSpPr>
          <p:cNvPr id="11" name="AutoShape 57">
            <a:extLst>
              <a:ext uri="{FF2B5EF4-FFF2-40B4-BE49-F238E27FC236}">
                <a16:creationId xmlns:a16="http://schemas.microsoft.com/office/drawing/2014/main" id="{6A7A7037-26C9-47EE-BE07-83EC5D87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69" y="3847724"/>
            <a:ext cx="5158693" cy="541338"/>
          </a:xfrm>
          <a:prstGeom prst="roundRect">
            <a:avLst>
              <a:gd name="adj" fmla="val 16667"/>
            </a:avLst>
          </a:prstGeom>
          <a:solidFill>
            <a:srgbClr val="C66161"/>
          </a:solidFill>
          <a:ln>
            <a:noFill/>
          </a:ln>
          <a:effectLst>
            <a:outerShdw dist="53882" dir="2700000" algn="ctr" rotWithShape="0">
              <a:srgbClr val="969696">
                <a:alpha val="50000"/>
              </a:srgbClr>
            </a:outerShdw>
          </a:effectLst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dirty="0">
                <a:solidFill>
                  <a:schemeClr val="bg1"/>
                </a:solidFill>
              </a:rPr>
              <a:t>Case App Ofertas do Dia</a:t>
            </a:r>
          </a:p>
        </p:txBody>
      </p:sp>
    </p:spTree>
    <p:extLst>
      <p:ext uri="{BB962C8B-B14F-4D97-AF65-F5344CB8AC3E}">
        <p14:creationId xmlns:p14="http://schemas.microsoft.com/office/powerpoint/2010/main" val="354129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9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92E53C3-C433-433B-986B-D8ACA86F807D}"/>
              </a:ext>
            </a:extLst>
          </p:cNvPr>
          <p:cNvSpPr txBox="1">
            <a:spLocks/>
          </p:cNvSpPr>
          <p:nvPr/>
        </p:nvSpPr>
        <p:spPr>
          <a:xfrm>
            <a:off x="207034" y="365125"/>
            <a:ext cx="8678174" cy="5924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pt-BR" dirty="0">
                <a:solidFill>
                  <a:srgbClr val="AD2832"/>
                </a:solidFill>
              </a:rPr>
              <a:t>[</a:t>
            </a:r>
            <a:r>
              <a:rPr lang="pt-BR" dirty="0"/>
              <a:t>Como o Delphi Pode Ajudar?</a:t>
            </a:r>
            <a:r>
              <a:rPr lang="pt-BR" dirty="0">
                <a:solidFill>
                  <a:srgbClr val="C00000"/>
                </a:solidFill>
              </a:rPr>
              <a:t>]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1238D63-9EB6-45C8-B10A-96EFE812692F}"/>
              </a:ext>
            </a:extLst>
          </p:cNvPr>
          <p:cNvSpPr txBox="1"/>
          <p:nvPr/>
        </p:nvSpPr>
        <p:spPr>
          <a:xfrm>
            <a:off x="272054" y="1179106"/>
            <a:ext cx="85998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Compiladores</a:t>
            </a:r>
            <a:br>
              <a:rPr lang="pt-BR" sz="1600" dirty="0"/>
            </a:br>
            <a:r>
              <a:rPr lang="pt-BR" sz="1600" dirty="0"/>
              <a:t>iOS, OSX, Android, Windows, Mac, Linux</a:t>
            </a:r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Componentes REST / SOAP Cliente e Servidor</a:t>
            </a:r>
            <a:br>
              <a:rPr lang="pt-BR" sz="1600" dirty="0"/>
            </a:br>
            <a:r>
              <a:rPr lang="pt-BR" sz="1600" dirty="0"/>
              <a:t>Google, Microsoft, IBM, Oracle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Bibliotecas de Classes (RTL)</a:t>
            </a:r>
            <a:br>
              <a:rPr lang="pt-BR" sz="2000" dirty="0"/>
            </a:br>
            <a:r>
              <a:rPr lang="pt-BR" sz="1600" dirty="0"/>
              <a:t>JSON, Regular Expression, </a:t>
            </a:r>
            <a:r>
              <a:rPr lang="pt-BR" sz="1600" dirty="0" err="1"/>
              <a:t>Multithread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4997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6" name="Shape 56" descr="PPT_Padrao_Inicial.f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5" y="0"/>
            <a:ext cx="912442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4811900" y="56450"/>
            <a:ext cx="4169700" cy="403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pt-BR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Crie Sua App Android e Ganhe Dinheiro Sem Sair de Casa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4868350" y="3489700"/>
            <a:ext cx="4169700" cy="103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pt-BR" dirty="0">
                <a:solidFill>
                  <a:srgbClr val="FFFFFF"/>
                </a:solidFill>
              </a:rPr>
              <a:t>Rafael Ribas Aguiló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92E53C3-C433-433B-986B-D8ACA86F807D}"/>
              </a:ext>
            </a:extLst>
          </p:cNvPr>
          <p:cNvSpPr txBox="1">
            <a:spLocks/>
          </p:cNvSpPr>
          <p:nvPr/>
        </p:nvSpPr>
        <p:spPr>
          <a:xfrm>
            <a:off x="207034" y="365125"/>
            <a:ext cx="8678174" cy="5924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pt-BR" dirty="0">
                <a:solidFill>
                  <a:srgbClr val="AD2832"/>
                </a:solidFill>
              </a:rPr>
              <a:t>[</a:t>
            </a:r>
            <a:r>
              <a:rPr lang="pt-BR" dirty="0"/>
              <a:t>Como o Delphi Pode Ajudar?</a:t>
            </a:r>
            <a:r>
              <a:rPr lang="pt-BR" dirty="0">
                <a:solidFill>
                  <a:srgbClr val="C00000"/>
                </a:solidFill>
              </a:rPr>
              <a:t>]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1238D63-9EB6-45C8-B10A-96EFE812692F}"/>
              </a:ext>
            </a:extLst>
          </p:cNvPr>
          <p:cNvSpPr txBox="1"/>
          <p:nvPr/>
        </p:nvSpPr>
        <p:spPr>
          <a:xfrm>
            <a:off x="272054" y="1179106"/>
            <a:ext cx="859989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Conexão com Todos os Bancos de Dados Mais Populares</a:t>
            </a:r>
            <a:br>
              <a:rPr lang="pt-BR" sz="1600" dirty="0"/>
            </a:br>
            <a:r>
              <a:rPr lang="pt-BR" sz="1600" dirty="0" err="1"/>
              <a:t>Interbase</a:t>
            </a:r>
            <a:r>
              <a:rPr lang="pt-BR" sz="1600" dirty="0"/>
              <a:t>, </a:t>
            </a:r>
            <a:r>
              <a:rPr lang="pt-BR" sz="1600" dirty="0" err="1"/>
              <a:t>Firebird</a:t>
            </a:r>
            <a:r>
              <a:rPr lang="pt-BR" sz="1600" dirty="0"/>
              <a:t>, PostgreSQL, MySQL, SQL Server, Oracle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Enterprise </a:t>
            </a:r>
            <a:r>
              <a:rPr lang="pt-BR" sz="2000" dirty="0" err="1"/>
              <a:t>Conectors</a:t>
            </a:r>
            <a:br>
              <a:rPr lang="pt-BR" sz="2000" dirty="0"/>
            </a:br>
            <a:r>
              <a:rPr lang="pt-BR" sz="1600" dirty="0"/>
              <a:t>Facebook, Twitter, </a:t>
            </a:r>
            <a:r>
              <a:rPr lang="pt-BR" sz="1600" dirty="0" err="1"/>
              <a:t>Paypal</a:t>
            </a:r>
            <a:r>
              <a:rPr lang="pt-BR" sz="1600" dirty="0"/>
              <a:t>, SAP, </a:t>
            </a:r>
            <a:r>
              <a:rPr lang="pt-BR" sz="1600" dirty="0" err="1"/>
              <a:t>Salesforce</a:t>
            </a:r>
            <a:r>
              <a:rPr lang="pt-BR" sz="1600" dirty="0"/>
              <a:t>, </a:t>
            </a:r>
            <a:r>
              <a:rPr lang="pt-BR" sz="1600" dirty="0" err="1"/>
              <a:t>Mailchimp</a:t>
            </a:r>
            <a:r>
              <a:rPr lang="pt-BR" sz="1600" dirty="0"/>
              <a:t>, Office 365, </a:t>
            </a:r>
            <a:r>
              <a:rPr lang="pt-BR" sz="1600" dirty="0" err="1"/>
              <a:t>Jira</a:t>
            </a:r>
            <a:r>
              <a:rPr lang="pt-BR" sz="1600" dirty="0"/>
              <a:t>, Azure, ...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RAD</a:t>
            </a:r>
            <a:br>
              <a:rPr lang="pt-BR" sz="1600" dirty="0"/>
            </a:br>
            <a:r>
              <a:rPr lang="pt-BR" sz="1600" dirty="0"/>
              <a:t>Muito rápido para construir protótipos</a:t>
            </a:r>
            <a:br>
              <a:rPr lang="pt-BR" sz="1600" dirty="0"/>
            </a:br>
            <a:r>
              <a:rPr lang="pt-BR" sz="1600" dirty="0"/>
              <a:t>Produtividade ao máximo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7340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0D70B1E-A2D2-4858-B389-FD0C1EEAD128}"/>
              </a:ext>
            </a:extLst>
          </p:cNvPr>
          <p:cNvSpPr txBox="1">
            <a:spLocks/>
          </p:cNvSpPr>
          <p:nvPr/>
        </p:nvSpPr>
        <p:spPr>
          <a:xfrm>
            <a:off x="207034" y="365125"/>
            <a:ext cx="8678174" cy="5924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 fontScale="4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pt-BR" dirty="0">
                <a:solidFill>
                  <a:srgbClr val="AD2832"/>
                </a:solidFill>
              </a:rPr>
              <a:t>[</a:t>
            </a:r>
            <a:r>
              <a:rPr lang="pt-BR" dirty="0"/>
              <a:t>Crie Sua App Android e Ganhe Dinheiro Sem Sair de Casa</a:t>
            </a:r>
            <a:r>
              <a:rPr lang="pt-BR" dirty="0">
                <a:solidFill>
                  <a:srgbClr val="C00000"/>
                </a:solidFill>
              </a:rPr>
              <a:t>]</a:t>
            </a:r>
          </a:p>
        </p:txBody>
      </p:sp>
      <p:sp>
        <p:nvSpPr>
          <p:cNvPr id="7" name="AutoShape 57">
            <a:extLst>
              <a:ext uri="{FF2B5EF4-FFF2-40B4-BE49-F238E27FC236}">
                <a16:creationId xmlns:a16="http://schemas.microsoft.com/office/drawing/2014/main" id="{816527EC-B136-4D5E-8774-C14C401AB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39" y="1356410"/>
            <a:ext cx="5158800" cy="541338"/>
          </a:xfrm>
          <a:prstGeom prst="roundRect">
            <a:avLst>
              <a:gd name="adj" fmla="val 16667"/>
            </a:avLst>
          </a:prstGeom>
          <a:solidFill>
            <a:srgbClr val="C66161"/>
          </a:solidFill>
          <a:ln>
            <a:noFill/>
          </a:ln>
          <a:effectLst>
            <a:outerShdw dist="53882" dir="2700000" algn="ctr" rotWithShape="0">
              <a:srgbClr val="969696">
                <a:alpha val="50000"/>
              </a:srgbClr>
            </a:outerShdw>
          </a:effectLst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dirty="0">
                <a:solidFill>
                  <a:schemeClr val="bg1"/>
                </a:solidFill>
              </a:rPr>
              <a:t>Você Tem Uma Ideia?</a:t>
            </a:r>
          </a:p>
        </p:txBody>
      </p:sp>
      <p:sp>
        <p:nvSpPr>
          <p:cNvPr id="8" name="AutoShape 57">
            <a:extLst>
              <a:ext uri="{FF2B5EF4-FFF2-40B4-BE49-F238E27FC236}">
                <a16:creationId xmlns:a16="http://schemas.microsoft.com/office/drawing/2014/main" id="{AE7E715F-B4A8-406E-9EA3-9B3A4E46B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13" y="1982632"/>
            <a:ext cx="5158693" cy="541338"/>
          </a:xfrm>
          <a:prstGeom prst="roundRect">
            <a:avLst>
              <a:gd name="adj" fmla="val 16667"/>
            </a:avLst>
          </a:prstGeom>
          <a:solidFill>
            <a:srgbClr val="C66161"/>
          </a:solidFill>
          <a:ln>
            <a:noFill/>
          </a:ln>
          <a:effectLst>
            <a:outerShdw dist="53882" dir="2700000" algn="ctr" rotWithShape="0">
              <a:srgbClr val="969696">
                <a:alpha val="50000"/>
              </a:srgbClr>
            </a:outerShdw>
          </a:effectLst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dirty="0">
                <a:solidFill>
                  <a:schemeClr val="bg1"/>
                </a:solidFill>
              </a:rPr>
              <a:t>O Negócio</a:t>
            </a:r>
          </a:p>
        </p:txBody>
      </p:sp>
      <p:sp>
        <p:nvSpPr>
          <p:cNvPr id="9" name="AutoShape 57">
            <a:extLst>
              <a:ext uri="{FF2B5EF4-FFF2-40B4-BE49-F238E27FC236}">
                <a16:creationId xmlns:a16="http://schemas.microsoft.com/office/drawing/2014/main" id="{14362616-D994-4093-A543-1C1D89321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44" y="2595292"/>
            <a:ext cx="5158693" cy="541338"/>
          </a:xfrm>
          <a:prstGeom prst="roundRect">
            <a:avLst>
              <a:gd name="adj" fmla="val 16667"/>
            </a:avLst>
          </a:prstGeom>
          <a:solidFill>
            <a:srgbClr val="C66161"/>
          </a:solidFill>
          <a:ln>
            <a:noFill/>
          </a:ln>
          <a:effectLst>
            <a:outerShdw dist="53882" dir="2700000" algn="ctr" rotWithShape="0">
              <a:srgbClr val="969696">
                <a:alpha val="50000"/>
              </a:srgbClr>
            </a:outerShdw>
          </a:effectLst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dirty="0">
                <a:solidFill>
                  <a:schemeClr val="bg1"/>
                </a:solidFill>
              </a:rPr>
              <a:t>Tecnologias Envolvidas</a:t>
            </a:r>
          </a:p>
        </p:txBody>
      </p:sp>
      <p:sp>
        <p:nvSpPr>
          <p:cNvPr id="10" name="AutoShape 57">
            <a:extLst>
              <a:ext uri="{FF2B5EF4-FFF2-40B4-BE49-F238E27FC236}">
                <a16:creationId xmlns:a16="http://schemas.microsoft.com/office/drawing/2014/main" id="{00BAD2AA-D77C-4068-A731-D4AB2DE6F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83" y="3214730"/>
            <a:ext cx="5158693" cy="541338"/>
          </a:xfrm>
          <a:prstGeom prst="roundRect">
            <a:avLst>
              <a:gd name="adj" fmla="val 16667"/>
            </a:avLst>
          </a:prstGeom>
          <a:solidFill>
            <a:srgbClr val="C66161"/>
          </a:solidFill>
          <a:ln>
            <a:noFill/>
          </a:ln>
          <a:effectLst>
            <a:outerShdw dist="53882" dir="2700000" algn="ctr" rotWithShape="0">
              <a:srgbClr val="969696">
                <a:alpha val="50000"/>
              </a:srgbClr>
            </a:outerShdw>
          </a:effectLst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dirty="0">
                <a:solidFill>
                  <a:schemeClr val="bg1"/>
                </a:solidFill>
              </a:rPr>
              <a:t>Como o Delphi Pode Ajudar?</a:t>
            </a:r>
          </a:p>
        </p:txBody>
      </p:sp>
      <p:sp>
        <p:nvSpPr>
          <p:cNvPr id="11" name="AutoShape 57">
            <a:extLst>
              <a:ext uri="{FF2B5EF4-FFF2-40B4-BE49-F238E27FC236}">
                <a16:creationId xmlns:a16="http://schemas.microsoft.com/office/drawing/2014/main" id="{6A7A7037-26C9-47EE-BE07-83EC5D87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69" y="3847724"/>
            <a:ext cx="5158693" cy="541338"/>
          </a:xfrm>
          <a:prstGeom prst="roundRect">
            <a:avLst>
              <a:gd name="adj" fmla="val 16667"/>
            </a:avLst>
          </a:prstGeom>
          <a:solidFill>
            <a:srgbClr val="C66161"/>
          </a:solidFill>
          <a:ln>
            <a:noFill/>
          </a:ln>
          <a:effectLst>
            <a:outerShdw dist="53882" dir="2700000" algn="ctr" rotWithShape="0">
              <a:srgbClr val="969696">
                <a:alpha val="50000"/>
              </a:srgbClr>
            </a:outerShdw>
          </a:effectLst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dirty="0">
                <a:solidFill>
                  <a:schemeClr val="bg1"/>
                </a:solidFill>
              </a:rPr>
              <a:t>Case App Ofertas do Dia</a:t>
            </a:r>
          </a:p>
        </p:txBody>
      </p:sp>
    </p:spTree>
    <p:extLst>
      <p:ext uri="{BB962C8B-B14F-4D97-AF65-F5344CB8AC3E}">
        <p14:creationId xmlns:p14="http://schemas.microsoft.com/office/powerpoint/2010/main" val="106943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9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92E53C3-C433-433B-986B-D8ACA86F807D}"/>
              </a:ext>
            </a:extLst>
          </p:cNvPr>
          <p:cNvSpPr txBox="1">
            <a:spLocks/>
          </p:cNvSpPr>
          <p:nvPr/>
        </p:nvSpPr>
        <p:spPr>
          <a:xfrm>
            <a:off x="207034" y="365125"/>
            <a:ext cx="8678174" cy="5924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pt-BR" dirty="0">
                <a:solidFill>
                  <a:srgbClr val="AD2832"/>
                </a:solidFill>
              </a:rPr>
              <a:t>[</a:t>
            </a:r>
            <a:r>
              <a:rPr lang="pt-BR" dirty="0"/>
              <a:t>Case App Ofertas do Dia</a:t>
            </a:r>
            <a:r>
              <a:rPr lang="pt-BR" dirty="0">
                <a:solidFill>
                  <a:srgbClr val="C00000"/>
                </a:solidFill>
              </a:rPr>
              <a:t>]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8966D80-724D-44F1-B9A6-4D1A92501D33}"/>
              </a:ext>
            </a:extLst>
          </p:cNvPr>
          <p:cNvSpPr txBox="1"/>
          <p:nvPr/>
        </p:nvSpPr>
        <p:spPr>
          <a:xfrm>
            <a:off x="272054" y="1179106"/>
            <a:ext cx="859989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Proposta de Valor</a:t>
            </a:r>
            <a:br>
              <a:rPr lang="pt-BR" sz="2000" dirty="0"/>
            </a:br>
            <a:r>
              <a:rPr lang="pt-BR" sz="1600" dirty="0"/>
              <a:t>Reúne ofertas de vários sites numa única lista, evitando que a pessoa tenha que navegar por vários sites à procura das ofertas do dia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Público Alvo</a:t>
            </a:r>
            <a:br>
              <a:rPr lang="pt-BR" sz="2400" dirty="0"/>
            </a:br>
            <a:r>
              <a:rPr lang="pt-BR" sz="1600" dirty="0"/>
              <a:t>Pessoas que costumam comprar pela internet e que gostam de promoções e descontos</a:t>
            </a:r>
            <a:endParaRPr lang="pt-B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Parceiros</a:t>
            </a:r>
            <a:br>
              <a:rPr lang="pt-BR" sz="2400" dirty="0"/>
            </a:br>
            <a:r>
              <a:rPr lang="pt-BR" sz="1600" dirty="0"/>
              <a:t>Empresas agregadoras de anunciantes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0167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92E53C3-C433-433B-986B-D8ACA86F807D}"/>
              </a:ext>
            </a:extLst>
          </p:cNvPr>
          <p:cNvSpPr txBox="1">
            <a:spLocks/>
          </p:cNvSpPr>
          <p:nvPr/>
        </p:nvSpPr>
        <p:spPr>
          <a:xfrm>
            <a:off x="207034" y="365125"/>
            <a:ext cx="8678174" cy="5924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pt-BR" dirty="0">
                <a:solidFill>
                  <a:srgbClr val="AD2832"/>
                </a:solidFill>
              </a:rPr>
              <a:t>[</a:t>
            </a:r>
            <a:r>
              <a:rPr lang="pt-BR" dirty="0"/>
              <a:t>Case App Ofertas do Dia</a:t>
            </a:r>
            <a:r>
              <a:rPr lang="pt-BR" dirty="0">
                <a:solidFill>
                  <a:srgbClr val="C00000"/>
                </a:solidFill>
              </a:rPr>
              <a:t>]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8966D80-724D-44F1-B9A6-4D1A92501D33}"/>
              </a:ext>
            </a:extLst>
          </p:cNvPr>
          <p:cNvSpPr txBox="1"/>
          <p:nvPr/>
        </p:nvSpPr>
        <p:spPr>
          <a:xfrm>
            <a:off x="272054" y="1179106"/>
            <a:ext cx="85998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Relação com Clientes</a:t>
            </a:r>
            <a:br>
              <a:rPr lang="pt-BR" sz="2000" dirty="0"/>
            </a:br>
            <a:r>
              <a:rPr lang="pt-BR" sz="1600" dirty="0"/>
              <a:t>Análise do comportamento através do Google </a:t>
            </a:r>
            <a:r>
              <a:rPr lang="pt-BR" sz="1600" dirty="0" err="1"/>
              <a:t>Analytics</a:t>
            </a:r>
            <a:r>
              <a:rPr lang="pt-BR" sz="1600" dirty="0"/>
              <a:t> e envio de notificações personalizadas</a:t>
            </a:r>
            <a:endParaRPr lang="pt-B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Atividades</a:t>
            </a:r>
            <a:br>
              <a:rPr lang="pt-BR" sz="2000" dirty="0"/>
            </a:br>
            <a:r>
              <a:rPr lang="pt-BR" sz="1600" dirty="0"/>
              <a:t>Monitoramento do sistema de extração</a:t>
            </a:r>
            <a:endParaRPr lang="pt-B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Custo e Receita</a:t>
            </a:r>
            <a:br>
              <a:rPr lang="pt-BR" sz="2000" dirty="0"/>
            </a:br>
            <a:r>
              <a:rPr lang="pt-BR" sz="1600" dirty="0"/>
              <a:t>Hospedagem e propaganda</a:t>
            </a:r>
            <a:br>
              <a:rPr lang="pt-BR" sz="1600" dirty="0"/>
            </a:br>
            <a:r>
              <a:rPr lang="pt-BR" sz="1600" dirty="0"/>
              <a:t>Porcentagem de 1,5% a 10% sobre a venda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6368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92E53C3-C433-433B-986B-D8ACA86F807D}"/>
              </a:ext>
            </a:extLst>
          </p:cNvPr>
          <p:cNvSpPr txBox="1">
            <a:spLocks/>
          </p:cNvSpPr>
          <p:nvPr/>
        </p:nvSpPr>
        <p:spPr>
          <a:xfrm>
            <a:off x="207034" y="365125"/>
            <a:ext cx="8678174" cy="5924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pt-BR" dirty="0">
                <a:solidFill>
                  <a:srgbClr val="AD2832"/>
                </a:solidFill>
              </a:rPr>
              <a:t>[</a:t>
            </a:r>
            <a:r>
              <a:rPr lang="pt-BR" dirty="0"/>
              <a:t>Case App Ofertas do Dia</a:t>
            </a:r>
            <a:r>
              <a:rPr lang="pt-BR" dirty="0">
                <a:solidFill>
                  <a:srgbClr val="C00000"/>
                </a:solidFill>
              </a:rPr>
              <a:t>]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8966D80-724D-44F1-B9A6-4D1A92501D33}"/>
              </a:ext>
            </a:extLst>
          </p:cNvPr>
          <p:cNvSpPr txBox="1"/>
          <p:nvPr/>
        </p:nvSpPr>
        <p:spPr>
          <a:xfrm>
            <a:off x="272054" y="1179106"/>
            <a:ext cx="859989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Extrator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602AD9D-6413-4BDA-A42B-B9B72902E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30955" y="2904317"/>
            <a:ext cx="2089952" cy="140026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7184034-CA4D-42BC-84A5-74904CBFCD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487802" y="1179106"/>
            <a:ext cx="1911895" cy="1911895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75DD61A1-9E8F-491A-9568-2AE11A4B5C7B}"/>
              </a:ext>
            </a:extLst>
          </p:cNvPr>
          <p:cNvSpPr txBox="1"/>
          <p:nvPr/>
        </p:nvSpPr>
        <p:spPr>
          <a:xfrm>
            <a:off x="2300250" y="5443500"/>
            <a:ext cx="5143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6" tooltip="http://templatemo.com/preview/templatemo_341_web_store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7" tooltip="https://creativecommons.org/licenses/by/4.0/"/>
              </a:rPr>
              <a:t>CC BY</a:t>
            </a:r>
            <a:endParaRPr lang="pt-BR" sz="90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C95C2DA1-C07C-4DE5-A35E-D857E1D324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0934" y="1882094"/>
            <a:ext cx="2300259" cy="1461741"/>
          </a:xfrm>
          <a:prstGeom prst="rect">
            <a:avLst/>
          </a:prstGeom>
        </p:spPr>
      </p:pic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1307BB86-C2B4-4555-8980-F92E62AEBA92}"/>
              </a:ext>
            </a:extLst>
          </p:cNvPr>
          <p:cNvCxnSpPr>
            <a:cxnSpLocks/>
          </p:cNvCxnSpPr>
          <p:nvPr/>
        </p:nvCxnSpPr>
        <p:spPr>
          <a:xfrm>
            <a:off x="5292829" y="2244576"/>
            <a:ext cx="1152795" cy="1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B573424F-E8A9-4096-BA11-FFBEBBA4C5D8}"/>
              </a:ext>
            </a:extLst>
          </p:cNvPr>
          <p:cNvCxnSpPr>
            <a:cxnSpLocks/>
          </p:cNvCxnSpPr>
          <p:nvPr/>
        </p:nvCxnSpPr>
        <p:spPr>
          <a:xfrm>
            <a:off x="5292829" y="2450568"/>
            <a:ext cx="874889" cy="45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Imagem 25">
            <a:extLst>
              <a:ext uri="{FF2B5EF4-FFF2-40B4-BE49-F238E27FC236}">
                <a16:creationId xmlns:a16="http://schemas.microsoft.com/office/drawing/2014/main" id="{F2139B67-F075-4344-898B-C9033A40A8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64776" y="2099613"/>
            <a:ext cx="1593284" cy="1113307"/>
          </a:xfrm>
          <a:prstGeom prst="rect">
            <a:avLst/>
          </a:prstGeom>
        </p:spPr>
      </p:pic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B0546517-52EC-4371-B86E-A30046D3F5BD}"/>
              </a:ext>
            </a:extLst>
          </p:cNvPr>
          <p:cNvCxnSpPr>
            <a:cxnSpLocks/>
          </p:cNvCxnSpPr>
          <p:nvPr/>
        </p:nvCxnSpPr>
        <p:spPr>
          <a:xfrm flipH="1">
            <a:off x="2001504" y="2450568"/>
            <a:ext cx="9209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608A8856-5499-4199-8316-4C7569F257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01048" y="4009647"/>
            <a:ext cx="1442892" cy="411276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F53FD5BA-EC4B-4C08-A581-6AD9D4428A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0306" y="4006605"/>
            <a:ext cx="1403848" cy="327565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F72D1B74-53FE-48C9-90EA-42669A86E2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92009" y="4018471"/>
            <a:ext cx="912710" cy="354301"/>
          </a:xfrm>
          <a:prstGeom prst="rect">
            <a:avLst/>
          </a:prstGeom>
        </p:spPr>
      </p:pic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6D60E14F-3E5E-4EFB-B26D-6D1CAE2BA8C5}"/>
              </a:ext>
            </a:extLst>
          </p:cNvPr>
          <p:cNvCxnSpPr/>
          <p:nvPr/>
        </p:nvCxnSpPr>
        <p:spPr>
          <a:xfrm flipH="1">
            <a:off x="1255059" y="3343835"/>
            <a:ext cx="1667435" cy="582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062B2620-1CB2-46A4-A00C-4856CF07D8CC}"/>
              </a:ext>
            </a:extLst>
          </p:cNvPr>
          <p:cNvCxnSpPr/>
          <p:nvPr/>
        </p:nvCxnSpPr>
        <p:spPr>
          <a:xfrm flipH="1">
            <a:off x="3107445" y="3354163"/>
            <a:ext cx="173637" cy="54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AEE815E1-0C9B-4A18-8C23-6066FE125CA1}"/>
              </a:ext>
            </a:extLst>
          </p:cNvPr>
          <p:cNvCxnSpPr>
            <a:endCxn id="34" idx="0"/>
          </p:cNvCxnSpPr>
          <p:nvPr/>
        </p:nvCxnSpPr>
        <p:spPr>
          <a:xfrm>
            <a:off x="4648364" y="3354163"/>
            <a:ext cx="0" cy="664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49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92E53C3-C433-433B-986B-D8ACA86F807D}"/>
              </a:ext>
            </a:extLst>
          </p:cNvPr>
          <p:cNvSpPr txBox="1">
            <a:spLocks/>
          </p:cNvSpPr>
          <p:nvPr/>
        </p:nvSpPr>
        <p:spPr>
          <a:xfrm>
            <a:off x="207034" y="365125"/>
            <a:ext cx="8678174" cy="5924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pt-BR" dirty="0">
                <a:solidFill>
                  <a:srgbClr val="AD2832"/>
                </a:solidFill>
              </a:rPr>
              <a:t>[</a:t>
            </a:r>
            <a:r>
              <a:rPr lang="pt-BR" dirty="0"/>
              <a:t>Case App Ofertas do Dia</a:t>
            </a:r>
            <a:r>
              <a:rPr lang="pt-BR" dirty="0">
                <a:solidFill>
                  <a:srgbClr val="C00000"/>
                </a:solidFill>
              </a:rPr>
              <a:t>]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8966D80-724D-44F1-B9A6-4D1A92501D33}"/>
              </a:ext>
            </a:extLst>
          </p:cNvPr>
          <p:cNvSpPr txBox="1"/>
          <p:nvPr/>
        </p:nvSpPr>
        <p:spPr>
          <a:xfrm>
            <a:off x="272054" y="1179106"/>
            <a:ext cx="859989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Servidor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EEA1DCF-3EE8-4034-8C2F-E0620B3B4470}"/>
              </a:ext>
            </a:extLst>
          </p:cNvPr>
          <p:cNvGrpSpPr/>
          <p:nvPr/>
        </p:nvGrpSpPr>
        <p:grpSpPr>
          <a:xfrm>
            <a:off x="4787153" y="1676102"/>
            <a:ext cx="1201270" cy="2265829"/>
            <a:chOff x="4760259" y="1790099"/>
            <a:chExt cx="1201270" cy="2265829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61A596FC-BE32-465C-B9F6-C693DD6A3C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l="22297" r="22402"/>
            <a:stretch/>
          </p:blipFill>
          <p:spPr>
            <a:xfrm>
              <a:off x="4760259" y="1790099"/>
              <a:ext cx="1201270" cy="2265829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0704C9F9-D3C1-4E69-9079-5D707F903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4885763" y="2061880"/>
              <a:ext cx="961955" cy="1710141"/>
            </a:xfrm>
            <a:prstGeom prst="rect">
              <a:avLst/>
            </a:prstGeom>
          </p:spPr>
        </p:pic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23272722-FB65-489B-9C5C-0F503316F0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18902" y="2099722"/>
            <a:ext cx="1717230" cy="1199914"/>
          </a:xfrm>
          <a:prstGeom prst="rect">
            <a:avLst/>
          </a:prstGeom>
        </p:spPr>
      </p:pic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432804E-DF96-4C16-8A16-65610299003C}"/>
              </a:ext>
            </a:extLst>
          </p:cNvPr>
          <p:cNvCxnSpPr>
            <a:cxnSpLocks/>
          </p:cNvCxnSpPr>
          <p:nvPr/>
        </p:nvCxnSpPr>
        <p:spPr>
          <a:xfrm flipH="1">
            <a:off x="2524440" y="2185636"/>
            <a:ext cx="2262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B70DB40-C560-40FB-AB15-AC5D459DDEE7}"/>
              </a:ext>
            </a:extLst>
          </p:cNvPr>
          <p:cNvCxnSpPr>
            <a:cxnSpLocks/>
          </p:cNvCxnSpPr>
          <p:nvPr/>
        </p:nvCxnSpPr>
        <p:spPr>
          <a:xfrm>
            <a:off x="2599765" y="3083181"/>
            <a:ext cx="2187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12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92E53C3-C433-433B-986B-D8ACA86F807D}"/>
              </a:ext>
            </a:extLst>
          </p:cNvPr>
          <p:cNvSpPr txBox="1">
            <a:spLocks/>
          </p:cNvSpPr>
          <p:nvPr/>
        </p:nvSpPr>
        <p:spPr>
          <a:xfrm>
            <a:off x="207034" y="365125"/>
            <a:ext cx="8678174" cy="5924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pt-BR" dirty="0">
                <a:solidFill>
                  <a:srgbClr val="AD2832"/>
                </a:solidFill>
              </a:rPr>
              <a:t>[</a:t>
            </a:r>
            <a:r>
              <a:rPr lang="pt-BR" dirty="0"/>
              <a:t>Case App Ofertas do Dia</a:t>
            </a:r>
            <a:r>
              <a:rPr lang="pt-BR" dirty="0">
                <a:solidFill>
                  <a:srgbClr val="C00000"/>
                </a:solidFill>
              </a:rPr>
              <a:t>]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8966D80-724D-44F1-B9A6-4D1A92501D33}"/>
              </a:ext>
            </a:extLst>
          </p:cNvPr>
          <p:cNvSpPr txBox="1"/>
          <p:nvPr/>
        </p:nvSpPr>
        <p:spPr>
          <a:xfrm>
            <a:off x="272054" y="1179106"/>
            <a:ext cx="859989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Servidor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260A15E-7FEF-4227-B8F1-16C4D2424F5F}"/>
              </a:ext>
            </a:extLst>
          </p:cNvPr>
          <p:cNvSpPr txBox="1"/>
          <p:nvPr/>
        </p:nvSpPr>
        <p:spPr>
          <a:xfrm>
            <a:off x="430309" y="1775009"/>
            <a:ext cx="842682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É onde roda o Extrator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É onde cada dispositivo busca a lista de ofertas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É quem recebe e armazena o registro de cada dispositivo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É quem envia </a:t>
            </a:r>
            <a:r>
              <a:rPr lang="pt-BR" sz="2000" dirty="0" err="1"/>
              <a:t>envia</a:t>
            </a:r>
            <a:r>
              <a:rPr lang="pt-BR" sz="2000" dirty="0"/>
              <a:t> mensagens </a:t>
            </a:r>
            <a:r>
              <a:rPr lang="pt-BR" sz="2000" dirty="0" err="1"/>
              <a:t>push</a:t>
            </a:r>
            <a:r>
              <a:rPr lang="pt-BR" sz="2000" dirty="0"/>
              <a:t> para cada dispositivo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639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92E53C3-C433-433B-986B-D8ACA86F807D}"/>
              </a:ext>
            </a:extLst>
          </p:cNvPr>
          <p:cNvSpPr txBox="1">
            <a:spLocks/>
          </p:cNvSpPr>
          <p:nvPr/>
        </p:nvSpPr>
        <p:spPr>
          <a:xfrm>
            <a:off x="207034" y="365125"/>
            <a:ext cx="8678174" cy="5924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pt-BR" dirty="0">
                <a:solidFill>
                  <a:srgbClr val="AD2832"/>
                </a:solidFill>
              </a:rPr>
              <a:t>[</a:t>
            </a:r>
            <a:r>
              <a:rPr lang="pt-BR" dirty="0"/>
              <a:t>Case App Ofertas do Dia</a:t>
            </a:r>
            <a:r>
              <a:rPr lang="pt-BR" dirty="0">
                <a:solidFill>
                  <a:srgbClr val="C00000"/>
                </a:solidFill>
              </a:rPr>
              <a:t>]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8966D80-724D-44F1-B9A6-4D1A92501D33}"/>
              </a:ext>
            </a:extLst>
          </p:cNvPr>
          <p:cNvSpPr txBox="1"/>
          <p:nvPr/>
        </p:nvSpPr>
        <p:spPr>
          <a:xfrm>
            <a:off x="272054" y="1179106"/>
            <a:ext cx="859989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App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22E1AD1-E4BE-4360-8126-B8C6BC718584}"/>
              </a:ext>
            </a:extLst>
          </p:cNvPr>
          <p:cNvSpPr txBox="1"/>
          <p:nvPr/>
        </p:nvSpPr>
        <p:spPr>
          <a:xfrm>
            <a:off x="430304" y="1779742"/>
            <a:ext cx="84057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Android (Play </a:t>
            </a:r>
            <a:r>
              <a:rPr lang="pt-BR" sz="2000" dirty="0" err="1"/>
              <a:t>Store</a:t>
            </a:r>
            <a:r>
              <a:rPr lang="pt-BR" sz="20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iOS (App </a:t>
            </a:r>
            <a:r>
              <a:rPr lang="pt-BR" sz="2000" dirty="0" err="1"/>
              <a:t>Store</a:t>
            </a:r>
            <a:r>
              <a:rPr lang="pt-BR" sz="20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Windows (Windows </a:t>
            </a:r>
            <a:r>
              <a:rPr lang="pt-BR" sz="2000" dirty="0" err="1"/>
              <a:t>Store</a:t>
            </a:r>
            <a:r>
              <a:rPr lang="pt-BR" sz="20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/>
              <a:t>Amazon</a:t>
            </a:r>
            <a:r>
              <a:rPr lang="pt-BR" sz="2000" dirty="0"/>
              <a:t> (App </a:t>
            </a:r>
            <a:r>
              <a:rPr lang="pt-BR" sz="2000" dirty="0" err="1"/>
              <a:t>Store</a:t>
            </a:r>
            <a:r>
              <a:rPr lang="pt-BR" sz="2000" dirty="0"/>
              <a:t> for Android)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F24B5B9-AC8B-4F11-9208-79200A3BE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561" y="995705"/>
            <a:ext cx="2223869" cy="272302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5035313-00BB-4686-AB29-25ED439A8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495" y="1260969"/>
            <a:ext cx="2468693" cy="206126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ECF0508-C916-4F79-91DB-09E83E2DD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544" y="1666002"/>
            <a:ext cx="2470444" cy="189155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B1547CF-F1C6-4C0E-B2C1-016FF9AE18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7340" y="2200109"/>
            <a:ext cx="2240709" cy="183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7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0D70B1E-A2D2-4858-B389-FD0C1EEAD128}"/>
              </a:ext>
            </a:extLst>
          </p:cNvPr>
          <p:cNvSpPr txBox="1">
            <a:spLocks/>
          </p:cNvSpPr>
          <p:nvPr/>
        </p:nvSpPr>
        <p:spPr>
          <a:xfrm>
            <a:off x="207034" y="365125"/>
            <a:ext cx="8678174" cy="5924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pt-BR" dirty="0">
                <a:solidFill>
                  <a:srgbClr val="AD2832"/>
                </a:solidFill>
              </a:rPr>
              <a:t>[</a:t>
            </a:r>
            <a:r>
              <a:rPr lang="pt-BR" dirty="0"/>
              <a:t>Contato</a:t>
            </a:r>
            <a:r>
              <a:rPr lang="pt-BR" dirty="0">
                <a:solidFill>
                  <a:srgbClr val="C00000"/>
                </a:solidFill>
              </a:rPr>
              <a:t>]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4E4802C-7F8A-4EF2-A4E4-903115787E52}"/>
              </a:ext>
            </a:extLst>
          </p:cNvPr>
          <p:cNvSpPr txBox="1"/>
          <p:nvPr/>
        </p:nvSpPr>
        <p:spPr>
          <a:xfrm>
            <a:off x="272054" y="1152211"/>
            <a:ext cx="85998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Rafael Ribas Aguiló</a:t>
            </a:r>
          </a:p>
          <a:p>
            <a:pPr>
              <a:lnSpc>
                <a:spcPct val="150000"/>
              </a:lnSpc>
            </a:pPr>
            <a:r>
              <a:rPr lang="pt-BR" sz="1600" dirty="0"/>
              <a:t>Arquiteto de Software </a:t>
            </a:r>
            <a:r>
              <a:rPr lang="pt-BR" sz="1600" dirty="0" err="1"/>
              <a:t>Senior</a:t>
            </a:r>
            <a:endParaRPr lang="pt-BR" sz="1600" dirty="0"/>
          </a:p>
          <a:p>
            <a:pPr>
              <a:lnSpc>
                <a:spcPct val="150000"/>
              </a:lnSpc>
            </a:pPr>
            <a:r>
              <a:rPr lang="pt-BR" sz="1600" dirty="0"/>
              <a:t>Autor de componentes Delphi </a:t>
            </a:r>
          </a:p>
          <a:p>
            <a:pPr>
              <a:lnSpc>
                <a:spcPct val="150000"/>
              </a:lnSpc>
            </a:pPr>
            <a:r>
              <a:rPr lang="pt-BR" sz="1600" dirty="0"/>
              <a:t>Autor de aplicativos mobile de sucesso com Delphi e Java </a:t>
            </a:r>
          </a:p>
          <a:p>
            <a:pPr>
              <a:lnSpc>
                <a:spcPct val="150000"/>
              </a:lnSpc>
            </a:pPr>
            <a:r>
              <a:rPr lang="pt-BR" sz="1600" dirty="0"/>
              <a:t>Mais de 20 anos de experiência em desenvolvimento em Delphi, Java, C# e PLSQL</a:t>
            </a:r>
          </a:p>
        </p:txBody>
      </p:sp>
      <p:pic>
        <p:nvPicPr>
          <p:cNvPr id="2050" name="Picture 2" descr="10174861_10201679005848092_6748604564404167616_n">
            <a:extLst>
              <a:ext uri="{FF2B5EF4-FFF2-40B4-BE49-F238E27FC236}">
                <a16:creationId xmlns:a16="http://schemas.microsoft.com/office/drawing/2014/main" id="{E01C7CD0-6AF1-427B-9695-0BF9431F8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530" y="1152211"/>
            <a:ext cx="1428750" cy="1428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DF55E62-7CF6-48C7-9F21-D8EB2F963D21}"/>
              </a:ext>
            </a:extLst>
          </p:cNvPr>
          <p:cNvSpPr txBox="1"/>
          <p:nvPr/>
        </p:nvSpPr>
        <p:spPr>
          <a:xfrm>
            <a:off x="272054" y="3775348"/>
            <a:ext cx="8569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rribas@agileconsultoria.com.br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248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92E53C3-C433-433B-986B-D8ACA86F807D}"/>
              </a:ext>
            </a:extLst>
          </p:cNvPr>
          <p:cNvSpPr txBox="1">
            <a:spLocks/>
          </p:cNvSpPr>
          <p:nvPr/>
        </p:nvSpPr>
        <p:spPr>
          <a:xfrm>
            <a:off x="207034" y="365125"/>
            <a:ext cx="8678174" cy="5924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pt-BR" dirty="0">
                <a:solidFill>
                  <a:srgbClr val="AD2832"/>
                </a:solidFill>
              </a:rPr>
              <a:t>[</a:t>
            </a:r>
            <a:r>
              <a:rPr lang="pt-BR" dirty="0"/>
              <a:t>S O R T E I O</a:t>
            </a:r>
            <a:r>
              <a:rPr lang="pt-BR" dirty="0">
                <a:solidFill>
                  <a:srgbClr val="C00000"/>
                </a:solidFill>
              </a:rPr>
              <a:t>]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8966D80-724D-44F1-B9A6-4D1A92501D33}"/>
              </a:ext>
            </a:extLst>
          </p:cNvPr>
          <p:cNvSpPr txBox="1"/>
          <p:nvPr/>
        </p:nvSpPr>
        <p:spPr>
          <a:xfrm>
            <a:off x="285314" y="2120400"/>
            <a:ext cx="8599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dirty="0"/>
              <a:t>Eu ouvi a palavra SORTEIO?</a:t>
            </a:r>
          </a:p>
        </p:txBody>
      </p:sp>
    </p:spTree>
    <p:extLst>
      <p:ext uri="{BB962C8B-B14F-4D97-AF65-F5344CB8AC3E}">
        <p14:creationId xmlns:p14="http://schemas.microsoft.com/office/powerpoint/2010/main" val="158066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6" grpI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0D70B1E-A2D2-4858-B389-FD0C1EEAD128}"/>
              </a:ext>
            </a:extLst>
          </p:cNvPr>
          <p:cNvSpPr txBox="1">
            <a:spLocks/>
          </p:cNvSpPr>
          <p:nvPr/>
        </p:nvSpPr>
        <p:spPr>
          <a:xfrm>
            <a:off x="207034" y="365125"/>
            <a:ext cx="8678174" cy="5924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pt-BR" dirty="0">
                <a:solidFill>
                  <a:srgbClr val="AD2832"/>
                </a:solidFill>
              </a:rPr>
              <a:t>[</a:t>
            </a:r>
            <a:r>
              <a:rPr lang="pt-BR" dirty="0"/>
              <a:t>Apresentação</a:t>
            </a:r>
            <a:r>
              <a:rPr lang="pt-BR" dirty="0">
                <a:solidFill>
                  <a:srgbClr val="C00000"/>
                </a:solidFill>
              </a:rPr>
              <a:t>]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4E4802C-7F8A-4EF2-A4E4-903115787E52}"/>
              </a:ext>
            </a:extLst>
          </p:cNvPr>
          <p:cNvSpPr txBox="1"/>
          <p:nvPr/>
        </p:nvSpPr>
        <p:spPr>
          <a:xfrm>
            <a:off x="272054" y="1152211"/>
            <a:ext cx="85998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/>
              <a:t>Rafael Ribas Aguiló</a:t>
            </a:r>
          </a:p>
          <a:p>
            <a:pPr>
              <a:lnSpc>
                <a:spcPct val="150000"/>
              </a:lnSpc>
            </a:pPr>
            <a:r>
              <a:rPr lang="pt-BR" sz="1600" dirty="0"/>
              <a:t>Arquiteto de Software </a:t>
            </a:r>
            <a:r>
              <a:rPr lang="pt-BR" sz="1600" dirty="0" err="1"/>
              <a:t>Senior</a:t>
            </a:r>
            <a:endParaRPr lang="pt-BR" sz="1600" dirty="0"/>
          </a:p>
          <a:p>
            <a:pPr>
              <a:lnSpc>
                <a:spcPct val="150000"/>
              </a:lnSpc>
            </a:pPr>
            <a:r>
              <a:rPr lang="pt-BR" sz="1600" dirty="0"/>
              <a:t>Autor de componentes Delphi </a:t>
            </a:r>
          </a:p>
          <a:p>
            <a:pPr>
              <a:lnSpc>
                <a:spcPct val="150000"/>
              </a:lnSpc>
            </a:pPr>
            <a:r>
              <a:rPr lang="pt-BR" sz="1600" dirty="0"/>
              <a:t>Autor de aplicativos mobile de sucesso com Delphi e Java </a:t>
            </a:r>
          </a:p>
          <a:p>
            <a:pPr>
              <a:lnSpc>
                <a:spcPct val="150000"/>
              </a:lnSpc>
            </a:pPr>
            <a:r>
              <a:rPr lang="pt-BR" sz="1600" dirty="0"/>
              <a:t>Mais de 20 anos de experiência em desenvolvimento em Delphi, Java, C# e PLSQL</a:t>
            </a:r>
          </a:p>
        </p:txBody>
      </p:sp>
      <p:pic>
        <p:nvPicPr>
          <p:cNvPr id="2050" name="Picture 2" descr="10174861_10201679005848092_6748604564404167616_n">
            <a:extLst>
              <a:ext uri="{FF2B5EF4-FFF2-40B4-BE49-F238E27FC236}">
                <a16:creationId xmlns:a16="http://schemas.microsoft.com/office/drawing/2014/main" id="{E01C7CD0-6AF1-427B-9695-0BF9431F8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530" y="1152211"/>
            <a:ext cx="1428750" cy="1428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0D70B1E-A2D2-4858-B389-FD0C1EEAD128}"/>
              </a:ext>
            </a:extLst>
          </p:cNvPr>
          <p:cNvSpPr txBox="1">
            <a:spLocks/>
          </p:cNvSpPr>
          <p:nvPr/>
        </p:nvSpPr>
        <p:spPr>
          <a:xfrm>
            <a:off x="207034" y="365125"/>
            <a:ext cx="8678174" cy="5924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 fontScale="4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pt-BR" dirty="0">
                <a:solidFill>
                  <a:srgbClr val="AD2832"/>
                </a:solidFill>
              </a:rPr>
              <a:t>[</a:t>
            </a:r>
            <a:r>
              <a:rPr lang="pt-BR" dirty="0"/>
              <a:t>Crie Sua App Android e Ganhe Dinheiro Sem Sair de Casa</a:t>
            </a:r>
            <a:r>
              <a:rPr lang="pt-BR" dirty="0">
                <a:solidFill>
                  <a:srgbClr val="C00000"/>
                </a:solidFill>
              </a:rPr>
              <a:t>]</a:t>
            </a:r>
          </a:p>
        </p:txBody>
      </p:sp>
      <p:sp>
        <p:nvSpPr>
          <p:cNvPr id="7" name="AutoShape 57">
            <a:extLst>
              <a:ext uri="{FF2B5EF4-FFF2-40B4-BE49-F238E27FC236}">
                <a16:creationId xmlns:a16="http://schemas.microsoft.com/office/drawing/2014/main" id="{816527EC-B136-4D5E-8774-C14C401AB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39" y="1356410"/>
            <a:ext cx="5158800" cy="541338"/>
          </a:xfrm>
          <a:prstGeom prst="roundRect">
            <a:avLst>
              <a:gd name="adj" fmla="val 16667"/>
            </a:avLst>
          </a:prstGeom>
          <a:solidFill>
            <a:srgbClr val="C66161"/>
          </a:solidFill>
          <a:ln>
            <a:noFill/>
          </a:ln>
          <a:effectLst>
            <a:outerShdw dist="53882" dir="2700000" algn="ctr" rotWithShape="0">
              <a:srgbClr val="969696">
                <a:alpha val="50000"/>
              </a:srgbClr>
            </a:outerShdw>
          </a:effectLst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dirty="0">
                <a:solidFill>
                  <a:schemeClr val="bg1"/>
                </a:solidFill>
              </a:rPr>
              <a:t>Você Tem Uma Ideia?</a:t>
            </a:r>
          </a:p>
        </p:txBody>
      </p:sp>
      <p:sp>
        <p:nvSpPr>
          <p:cNvPr id="8" name="AutoShape 57">
            <a:extLst>
              <a:ext uri="{FF2B5EF4-FFF2-40B4-BE49-F238E27FC236}">
                <a16:creationId xmlns:a16="http://schemas.microsoft.com/office/drawing/2014/main" id="{AE7E715F-B4A8-406E-9EA3-9B3A4E46B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13" y="1982632"/>
            <a:ext cx="5158693" cy="541338"/>
          </a:xfrm>
          <a:prstGeom prst="roundRect">
            <a:avLst>
              <a:gd name="adj" fmla="val 16667"/>
            </a:avLst>
          </a:prstGeom>
          <a:solidFill>
            <a:srgbClr val="C66161"/>
          </a:solidFill>
          <a:ln>
            <a:noFill/>
          </a:ln>
          <a:effectLst>
            <a:outerShdw dist="53882" dir="2700000" algn="ctr" rotWithShape="0">
              <a:srgbClr val="969696">
                <a:alpha val="50000"/>
              </a:srgbClr>
            </a:outerShdw>
          </a:effectLst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dirty="0">
                <a:solidFill>
                  <a:schemeClr val="bg1"/>
                </a:solidFill>
              </a:rPr>
              <a:t>O Negócio</a:t>
            </a:r>
          </a:p>
        </p:txBody>
      </p:sp>
      <p:sp>
        <p:nvSpPr>
          <p:cNvPr id="9" name="AutoShape 57">
            <a:extLst>
              <a:ext uri="{FF2B5EF4-FFF2-40B4-BE49-F238E27FC236}">
                <a16:creationId xmlns:a16="http://schemas.microsoft.com/office/drawing/2014/main" id="{14362616-D994-4093-A543-1C1D89321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44" y="2595292"/>
            <a:ext cx="5158693" cy="541338"/>
          </a:xfrm>
          <a:prstGeom prst="roundRect">
            <a:avLst>
              <a:gd name="adj" fmla="val 16667"/>
            </a:avLst>
          </a:prstGeom>
          <a:solidFill>
            <a:srgbClr val="C66161"/>
          </a:solidFill>
          <a:ln>
            <a:noFill/>
          </a:ln>
          <a:effectLst>
            <a:outerShdw dist="53882" dir="2700000" algn="ctr" rotWithShape="0">
              <a:srgbClr val="969696">
                <a:alpha val="50000"/>
              </a:srgbClr>
            </a:outerShdw>
          </a:effectLst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dirty="0">
                <a:solidFill>
                  <a:schemeClr val="bg1"/>
                </a:solidFill>
              </a:rPr>
              <a:t>Tecnologias Envolvidas</a:t>
            </a:r>
          </a:p>
        </p:txBody>
      </p:sp>
      <p:sp>
        <p:nvSpPr>
          <p:cNvPr id="10" name="AutoShape 57">
            <a:extLst>
              <a:ext uri="{FF2B5EF4-FFF2-40B4-BE49-F238E27FC236}">
                <a16:creationId xmlns:a16="http://schemas.microsoft.com/office/drawing/2014/main" id="{00BAD2AA-D77C-4068-A731-D4AB2DE6F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83" y="3214730"/>
            <a:ext cx="5158693" cy="541338"/>
          </a:xfrm>
          <a:prstGeom prst="roundRect">
            <a:avLst>
              <a:gd name="adj" fmla="val 16667"/>
            </a:avLst>
          </a:prstGeom>
          <a:solidFill>
            <a:srgbClr val="C66161"/>
          </a:solidFill>
          <a:ln>
            <a:noFill/>
          </a:ln>
          <a:effectLst>
            <a:outerShdw dist="53882" dir="2700000" algn="ctr" rotWithShape="0">
              <a:srgbClr val="969696">
                <a:alpha val="50000"/>
              </a:srgbClr>
            </a:outerShdw>
          </a:effectLst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dirty="0">
                <a:solidFill>
                  <a:schemeClr val="bg1"/>
                </a:solidFill>
              </a:rPr>
              <a:t>Como o Delphi Pode Ajudar?</a:t>
            </a:r>
          </a:p>
        </p:txBody>
      </p:sp>
      <p:sp>
        <p:nvSpPr>
          <p:cNvPr id="11" name="AutoShape 57">
            <a:extLst>
              <a:ext uri="{FF2B5EF4-FFF2-40B4-BE49-F238E27FC236}">
                <a16:creationId xmlns:a16="http://schemas.microsoft.com/office/drawing/2014/main" id="{6A7A7037-26C9-47EE-BE07-83EC5D87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69" y="3847724"/>
            <a:ext cx="5158693" cy="541338"/>
          </a:xfrm>
          <a:prstGeom prst="roundRect">
            <a:avLst>
              <a:gd name="adj" fmla="val 16667"/>
            </a:avLst>
          </a:prstGeom>
          <a:solidFill>
            <a:srgbClr val="C66161"/>
          </a:solidFill>
          <a:ln>
            <a:noFill/>
          </a:ln>
          <a:effectLst>
            <a:outerShdw dist="53882" dir="2700000" algn="ctr" rotWithShape="0">
              <a:srgbClr val="969696">
                <a:alpha val="50000"/>
              </a:srgbClr>
            </a:outerShdw>
          </a:effectLst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dirty="0">
                <a:solidFill>
                  <a:schemeClr val="bg1"/>
                </a:solidFill>
              </a:rPr>
              <a:t>Case App Ofertas do Dia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D97FC30-2E05-408C-B0E4-E3D8EAA4D78A}"/>
              </a:ext>
            </a:extLst>
          </p:cNvPr>
          <p:cNvGrpSpPr/>
          <p:nvPr/>
        </p:nvGrpSpPr>
        <p:grpSpPr>
          <a:xfrm>
            <a:off x="8247528" y="3691355"/>
            <a:ext cx="914033" cy="871657"/>
            <a:chOff x="7237631" y="3469899"/>
            <a:chExt cx="1054439" cy="938085"/>
          </a:xfrm>
        </p:grpSpPr>
        <p:sp>
          <p:nvSpPr>
            <p:cNvPr id="13" name="Text Box 53">
              <a:extLst>
                <a:ext uri="{FF2B5EF4-FFF2-40B4-BE49-F238E27FC236}">
                  <a16:creationId xmlns:a16="http://schemas.microsoft.com/office/drawing/2014/main" id="{4A0DB7C5-9CFA-4486-9BAA-8D0648B55D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7631" y="4142999"/>
              <a:ext cx="1054439" cy="264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rgbClr val="2F3F63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400">
                  <a:solidFill>
                    <a:srgbClr val="2F3F63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400">
                  <a:solidFill>
                    <a:srgbClr val="2F3F63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400">
                  <a:solidFill>
                    <a:srgbClr val="2F3F63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400">
                  <a:solidFill>
                    <a:srgbClr val="2F3F63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F3F63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F3F63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F3F63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2F3F63"/>
                  </a:solidFill>
                  <a:latin typeface="Verdana" pitchFamily="34" charset="0"/>
                </a:defRPr>
              </a:lvl9pPr>
            </a:lstStyle>
            <a:p>
              <a:pPr algn="l" eaLnBrk="1" hangingPunct="1"/>
              <a:r>
                <a:rPr lang="pt-BR" sz="1000" dirty="0">
                  <a:solidFill>
                    <a:schemeClr val="tx1"/>
                  </a:solidFill>
                </a:rPr>
                <a:t>40 minutos</a:t>
              </a:r>
            </a:p>
          </p:txBody>
        </p:sp>
        <p:pic>
          <p:nvPicPr>
            <p:cNvPr id="14" name="Picture 70" descr="j0078702">
              <a:extLst>
                <a:ext uri="{FF2B5EF4-FFF2-40B4-BE49-F238E27FC236}">
                  <a16:creationId xmlns:a16="http://schemas.microsoft.com/office/drawing/2014/main" id="{214142AB-E177-4042-BEB8-2F0AA897F5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3670" y="3469899"/>
              <a:ext cx="663123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7705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9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>
            <a:extLst>
              <a:ext uri="{FF2B5EF4-FFF2-40B4-BE49-F238E27FC236}">
                <a16:creationId xmlns:a16="http://schemas.microsoft.com/office/drawing/2014/main" id="{50932A03-71A0-49B8-B134-BB5E418870F3}"/>
              </a:ext>
            </a:extLst>
          </p:cNvPr>
          <p:cNvSpPr/>
          <p:nvPr/>
        </p:nvSpPr>
        <p:spPr>
          <a:xfrm>
            <a:off x="1231876" y="938752"/>
            <a:ext cx="3779675" cy="3545001"/>
          </a:xfrm>
          <a:prstGeom prst="ellipse">
            <a:avLst/>
          </a:prstGeom>
          <a:solidFill>
            <a:srgbClr val="BCC8CE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pt-BR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92E53C3-C433-433B-986B-D8ACA86F807D}"/>
              </a:ext>
            </a:extLst>
          </p:cNvPr>
          <p:cNvSpPr txBox="1">
            <a:spLocks/>
          </p:cNvSpPr>
          <p:nvPr/>
        </p:nvSpPr>
        <p:spPr>
          <a:xfrm>
            <a:off x="207034" y="365125"/>
            <a:ext cx="8678174" cy="5924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pt-BR" dirty="0">
                <a:solidFill>
                  <a:srgbClr val="AD2832"/>
                </a:solidFill>
              </a:rPr>
              <a:t>[</a:t>
            </a:r>
            <a:r>
              <a:rPr lang="pt-BR" dirty="0"/>
              <a:t>Você Tem uma Ideia?</a:t>
            </a:r>
            <a:r>
              <a:rPr lang="pt-BR" dirty="0">
                <a:solidFill>
                  <a:srgbClr val="C00000"/>
                </a:solidFill>
              </a:rPr>
              <a:t>]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9D752E7-2F03-4476-9DCF-1FD5F5101B3D}"/>
              </a:ext>
            </a:extLst>
          </p:cNvPr>
          <p:cNvSpPr/>
          <p:nvPr/>
        </p:nvSpPr>
        <p:spPr>
          <a:xfrm>
            <a:off x="1545122" y="1715179"/>
            <a:ext cx="1684172" cy="1695110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FFFF81"/>
              </a:gs>
            </a:gsLst>
            <a:path path="shape">
              <a:fillToRect l="50000" t="50000" r="50000" b="50000"/>
            </a:path>
          </a:gra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990000"/>
                </a:solidFill>
              </a:rPr>
              <a:t>Mercado</a:t>
            </a:r>
          </a:p>
        </p:txBody>
      </p:sp>
      <p:pic>
        <p:nvPicPr>
          <p:cNvPr id="10" name="Picture 4" descr="j0078625">
            <a:extLst>
              <a:ext uri="{FF2B5EF4-FFF2-40B4-BE49-F238E27FC236}">
                <a16:creationId xmlns:a16="http://schemas.microsoft.com/office/drawing/2014/main" id="{2BCBDE36-B3B2-49FF-957B-C5F5B249E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37" y="1996033"/>
            <a:ext cx="725488" cy="2447925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6" descr="Looking Doubt">
            <a:extLst>
              <a:ext uri="{FF2B5EF4-FFF2-40B4-BE49-F238E27FC236}">
                <a16:creationId xmlns:a16="http://schemas.microsoft.com/office/drawing/2014/main" id="{2F79EC67-A0AD-4A58-A431-632182275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907" y="1616564"/>
            <a:ext cx="1267901" cy="2153375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3EA06299-526C-47B1-8443-C567D8043414}"/>
              </a:ext>
            </a:extLst>
          </p:cNvPr>
          <p:cNvSpPr/>
          <p:nvPr/>
        </p:nvSpPr>
        <p:spPr>
          <a:xfrm>
            <a:off x="3112749" y="1724144"/>
            <a:ext cx="1566827" cy="164046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3"/>
              </a:gs>
            </a:gsLst>
            <a:path path="shape">
              <a:fillToRect l="50000" t="50000" r="50000" b="50000"/>
            </a:path>
            <a:tileRect/>
          </a:gra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990000"/>
                </a:solidFill>
              </a:rPr>
              <a:t>Tendências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89854A6-DAB0-4C3D-8E80-366EE9AD7F77}"/>
              </a:ext>
            </a:extLst>
          </p:cNvPr>
          <p:cNvSpPr/>
          <p:nvPr/>
        </p:nvSpPr>
        <p:spPr>
          <a:xfrm>
            <a:off x="2284706" y="2809868"/>
            <a:ext cx="1776307" cy="1672443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C46060"/>
              </a:gs>
            </a:gsLst>
            <a:path path="shape">
              <a:fillToRect l="50000" t="50000" r="50000" b="50000"/>
            </a:path>
          </a:gra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990000"/>
                </a:solidFill>
              </a:rPr>
              <a:t>Oportunidade</a:t>
            </a:r>
          </a:p>
        </p:txBody>
      </p:sp>
    </p:spTree>
    <p:extLst>
      <p:ext uri="{BB962C8B-B14F-4D97-AF65-F5344CB8AC3E}">
        <p14:creationId xmlns:p14="http://schemas.microsoft.com/office/powerpoint/2010/main" val="140477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0D70B1E-A2D2-4858-B389-FD0C1EEAD128}"/>
              </a:ext>
            </a:extLst>
          </p:cNvPr>
          <p:cNvSpPr txBox="1">
            <a:spLocks/>
          </p:cNvSpPr>
          <p:nvPr/>
        </p:nvSpPr>
        <p:spPr>
          <a:xfrm>
            <a:off x="207034" y="365125"/>
            <a:ext cx="8678174" cy="5924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 fontScale="4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pt-BR" dirty="0">
                <a:solidFill>
                  <a:srgbClr val="AD2832"/>
                </a:solidFill>
              </a:rPr>
              <a:t>[</a:t>
            </a:r>
            <a:r>
              <a:rPr lang="pt-BR" dirty="0"/>
              <a:t>Crie Sua App Android e Ganhe Dinheiro Sem Sair de Casa</a:t>
            </a:r>
            <a:r>
              <a:rPr lang="pt-BR" dirty="0">
                <a:solidFill>
                  <a:srgbClr val="C00000"/>
                </a:solidFill>
              </a:rPr>
              <a:t>]</a:t>
            </a:r>
          </a:p>
        </p:txBody>
      </p:sp>
      <p:sp>
        <p:nvSpPr>
          <p:cNvPr id="7" name="AutoShape 57">
            <a:extLst>
              <a:ext uri="{FF2B5EF4-FFF2-40B4-BE49-F238E27FC236}">
                <a16:creationId xmlns:a16="http://schemas.microsoft.com/office/drawing/2014/main" id="{816527EC-B136-4D5E-8774-C14C401AB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39" y="1356410"/>
            <a:ext cx="5158800" cy="541338"/>
          </a:xfrm>
          <a:prstGeom prst="roundRect">
            <a:avLst>
              <a:gd name="adj" fmla="val 16667"/>
            </a:avLst>
          </a:prstGeom>
          <a:solidFill>
            <a:srgbClr val="C66161"/>
          </a:solidFill>
          <a:ln>
            <a:noFill/>
          </a:ln>
          <a:effectLst>
            <a:outerShdw dist="53882" dir="2700000" algn="ctr" rotWithShape="0">
              <a:srgbClr val="969696">
                <a:alpha val="50000"/>
              </a:srgbClr>
            </a:outerShdw>
          </a:effectLst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dirty="0">
                <a:solidFill>
                  <a:schemeClr val="bg1"/>
                </a:solidFill>
              </a:rPr>
              <a:t>Você Tem Uma Ideia?</a:t>
            </a:r>
          </a:p>
        </p:txBody>
      </p:sp>
      <p:sp>
        <p:nvSpPr>
          <p:cNvPr id="8" name="AutoShape 57">
            <a:extLst>
              <a:ext uri="{FF2B5EF4-FFF2-40B4-BE49-F238E27FC236}">
                <a16:creationId xmlns:a16="http://schemas.microsoft.com/office/drawing/2014/main" id="{AE7E715F-B4A8-406E-9EA3-9B3A4E46B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13" y="1982632"/>
            <a:ext cx="5158693" cy="541338"/>
          </a:xfrm>
          <a:prstGeom prst="roundRect">
            <a:avLst>
              <a:gd name="adj" fmla="val 16667"/>
            </a:avLst>
          </a:prstGeom>
          <a:solidFill>
            <a:srgbClr val="C66161"/>
          </a:solidFill>
          <a:ln>
            <a:noFill/>
          </a:ln>
          <a:effectLst>
            <a:outerShdw dist="53882" dir="2700000" algn="ctr" rotWithShape="0">
              <a:srgbClr val="969696">
                <a:alpha val="50000"/>
              </a:srgbClr>
            </a:outerShdw>
          </a:effectLst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dirty="0">
                <a:solidFill>
                  <a:schemeClr val="bg1"/>
                </a:solidFill>
              </a:rPr>
              <a:t>O Negócio</a:t>
            </a:r>
          </a:p>
        </p:txBody>
      </p:sp>
      <p:sp>
        <p:nvSpPr>
          <p:cNvPr id="9" name="AutoShape 57">
            <a:extLst>
              <a:ext uri="{FF2B5EF4-FFF2-40B4-BE49-F238E27FC236}">
                <a16:creationId xmlns:a16="http://schemas.microsoft.com/office/drawing/2014/main" id="{14362616-D994-4093-A543-1C1D89321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44" y="2595292"/>
            <a:ext cx="5158693" cy="541338"/>
          </a:xfrm>
          <a:prstGeom prst="roundRect">
            <a:avLst>
              <a:gd name="adj" fmla="val 16667"/>
            </a:avLst>
          </a:prstGeom>
          <a:solidFill>
            <a:srgbClr val="C66161"/>
          </a:solidFill>
          <a:ln>
            <a:noFill/>
          </a:ln>
          <a:effectLst>
            <a:outerShdw dist="53882" dir="2700000" algn="ctr" rotWithShape="0">
              <a:srgbClr val="969696">
                <a:alpha val="50000"/>
              </a:srgbClr>
            </a:outerShdw>
          </a:effectLst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dirty="0">
                <a:solidFill>
                  <a:schemeClr val="bg1"/>
                </a:solidFill>
              </a:rPr>
              <a:t>Tecnologias Envolvidas</a:t>
            </a:r>
          </a:p>
        </p:txBody>
      </p:sp>
      <p:sp>
        <p:nvSpPr>
          <p:cNvPr id="10" name="AutoShape 57">
            <a:extLst>
              <a:ext uri="{FF2B5EF4-FFF2-40B4-BE49-F238E27FC236}">
                <a16:creationId xmlns:a16="http://schemas.microsoft.com/office/drawing/2014/main" id="{00BAD2AA-D77C-4068-A731-D4AB2DE6F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83" y="3214730"/>
            <a:ext cx="5158693" cy="541338"/>
          </a:xfrm>
          <a:prstGeom prst="roundRect">
            <a:avLst>
              <a:gd name="adj" fmla="val 16667"/>
            </a:avLst>
          </a:prstGeom>
          <a:solidFill>
            <a:srgbClr val="C66161"/>
          </a:solidFill>
          <a:ln>
            <a:noFill/>
          </a:ln>
          <a:effectLst>
            <a:outerShdw dist="53882" dir="2700000" algn="ctr" rotWithShape="0">
              <a:srgbClr val="969696">
                <a:alpha val="50000"/>
              </a:srgbClr>
            </a:outerShdw>
          </a:effectLst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dirty="0">
                <a:solidFill>
                  <a:schemeClr val="bg1"/>
                </a:solidFill>
              </a:rPr>
              <a:t>Como o Delphi Pode Ajudar?</a:t>
            </a:r>
          </a:p>
        </p:txBody>
      </p:sp>
      <p:sp>
        <p:nvSpPr>
          <p:cNvPr id="11" name="AutoShape 57">
            <a:extLst>
              <a:ext uri="{FF2B5EF4-FFF2-40B4-BE49-F238E27FC236}">
                <a16:creationId xmlns:a16="http://schemas.microsoft.com/office/drawing/2014/main" id="{6A7A7037-26C9-47EE-BE07-83EC5D87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69" y="3847724"/>
            <a:ext cx="5158693" cy="541338"/>
          </a:xfrm>
          <a:prstGeom prst="roundRect">
            <a:avLst>
              <a:gd name="adj" fmla="val 16667"/>
            </a:avLst>
          </a:prstGeom>
          <a:solidFill>
            <a:srgbClr val="C66161"/>
          </a:solidFill>
          <a:ln>
            <a:noFill/>
          </a:ln>
          <a:effectLst>
            <a:outerShdw dist="53882" dir="2700000" algn="ctr" rotWithShape="0">
              <a:srgbClr val="969696">
                <a:alpha val="50000"/>
              </a:srgbClr>
            </a:outerShdw>
          </a:effectLst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dirty="0">
                <a:solidFill>
                  <a:schemeClr val="bg1"/>
                </a:solidFill>
              </a:rPr>
              <a:t>Case App Ofertas do Dia</a:t>
            </a:r>
          </a:p>
        </p:txBody>
      </p:sp>
    </p:spTree>
    <p:extLst>
      <p:ext uri="{BB962C8B-B14F-4D97-AF65-F5344CB8AC3E}">
        <p14:creationId xmlns:p14="http://schemas.microsoft.com/office/powerpoint/2010/main" val="2472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2F2F2"/>
                                      </p:to>
                                    </p:animClr>
                                    <p:set>
                                      <p:cBhvr>
                                        <p:cTn id="19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92E53C3-C433-433B-986B-D8ACA86F807D}"/>
              </a:ext>
            </a:extLst>
          </p:cNvPr>
          <p:cNvSpPr txBox="1">
            <a:spLocks/>
          </p:cNvSpPr>
          <p:nvPr/>
        </p:nvSpPr>
        <p:spPr>
          <a:xfrm>
            <a:off x="207034" y="365125"/>
            <a:ext cx="8678174" cy="5924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pt-BR" dirty="0">
                <a:solidFill>
                  <a:srgbClr val="AD2832"/>
                </a:solidFill>
              </a:rPr>
              <a:t>[</a:t>
            </a:r>
            <a:r>
              <a:rPr lang="pt-BR" dirty="0"/>
              <a:t>O Negócio</a:t>
            </a:r>
            <a:r>
              <a:rPr lang="pt-BR" dirty="0">
                <a:solidFill>
                  <a:srgbClr val="C00000"/>
                </a:solidFill>
              </a:rPr>
              <a:t>]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9FC0F30-4AD2-4A63-A5B6-71BE20AE7D9B}"/>
              </a:ext>
            </a:extLst>
          </p:cNvPr>
          <p:cNvSpPr txBox="1"/>
          <p:nvPr/>
        </p:nvSpPr>
        <p:spPr>
          <a:xfrm>
            <a:off x="272054" y="1152211"/>
            <a:ext cx="85998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Fabrica o produto ou compra para revender?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Entrega?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Dá garantia?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Processa pagamentos?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Faz atendimento em caso de problemas?</a:t>
            </a:r>
          </a:p>
        </p:txBody>
      </p:sp>
      <p:pic>
        <p:nvPicPr>
          <p:cNvPr id="6" name="Imagem 5" descr="Uma imagem contendo sentado, interior&#10;&#10;Descrição gerada com alta confiança">
            <a:extLst>
              <a:ext uri="{FF2B5EF4-FFF2-40B4-BE49-F238E27FC236}">
                <a16:creationId xmlns:a16="http://schemas.microsoft.com/office/drawing/2014/main" id="{7C6469F9-86F5-4699-93A4-7EF4F434C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63220" y="1055033"/>
            <a:ext cx="3238500" cy="34099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4365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" grpI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92E53C3-C433-433B-986B-D8ACA86F807D}"/>
              </a:ext>
            </a:extLst>
          </p:cNvPr>
          <p:cNvSpPr txBox="1">
            <a:spLocks/>
          </p:cNvSpPr>
          <p:nvPr/>
        </p:nvSpPr>
        <p:spPr>
          <a:xfrm>
            <a:off x="207034" y="365125"/>
            <a:ext cx="8678174" cy="5924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pt-BR" dirty="0">
                <a:solidFill>
                  <a:srgbClr val="AD2832"/>
                </a:solidFill>
              </a:rPr>
              <a:t>[</a:t>
            </a:r>
            <a:r>
              <a:rPr lang="pt-BR" dirty="0"/>
              <a:t>O Negócio</a:t>
            </a:r>
            <a:r>
              <a:rPr lang="pt-BR" dirty="0">
                <a:solidFill>
                  <a:srgbClr val="C00000"/>
                </a:solidFill>
              </a:rPr>
              <a:t>]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1238D63-9EB6-45C8-B10A-96EFE812692F}"/>
              </a:ext>
            </a:extLst>
          </p:cNvPr>
          <p:cNvSpPr txBox="1"/>
          <p:nvPr/>
        </p:nvSpPr>
        <p:spPr>
          <a:xfrm>
            <a:off x="272054" y="1152211"/>
            <a:ext cx="85998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Que tal só indicação de produtos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Recebimento de comissão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Só isso?</a:t>
            </a:r>
          </a:p>
        </p:txBody>
      </p:sp>
    </p:spTree>
    <p:extLst>
      <p:ext uri="{BB962C8B-B14F-4D97-AF65-F5344CB8AC3E}">
        <p14:creationId xmlns:p14="http://schemas.microsoft.com/office/powerpoint/2010/main" val="37614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8" grpI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892E53C3-C433-433B-986B-D8ACA86F807D}"/>
              </a:ext>
            </a:extLst>
          </p:cNvPr>
          <p:cNvSpPr txBox="1">
            <a:spLocks/>
          </p:cNvSpPr>
          <p:nvPr/>
        </p:nvSpPr>
        <p:spPr>
          <a:xfrm>
            <a:off x="207034" y="365125"/>
            <a:ext cx="8678174" cy="5924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rmAutofit fontScale="6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pt-BR" dirty="0">
                <a:solidFill>
                  <a:srgbClr val="AD2832"/>
                </a:solidFill>
              </a:rPr>
              <a:t>[</a:t>
            </a:r>
            <a:r>
              <a:rPr lang="pt-BR" dirty="0"/>
              <a:t>O Negócio</a:t>
            </a:r>
            <a:r>
              <a:rPr lang="pt-BR" dirty="0">
                <a:solidFill>
                  <a:srgbClr val="C00000"/>
                </a:solidFill>
              </a:rPr>
              <a:t>]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1238D63-9EB6-45C8-B10A-96EFE812692F}"/>
              </a:ext>
            </a:extLst>
          </p:cNvPr>
          <p:cNvSpPr txBox="1"/>
          <p:nvPr/>
        </p:nvSpPr>
        <p:spPr>
          <a:xfrm>
            <a:off x="272054" y="1179106"/>
            <a:ext cx="85998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Proposta de Valor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Público Alvo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Parceiros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Relação com Clientes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Atividades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Custo e Receita</a:t>
            </a:r>
          </a:p>
        </p:txBody>
      </p:sp>
    </p:spTree>
    <p:extLst>
      <p:ext uri="{BB962C8B-B14F-4D97-AF65-F5344CB8AC3E}">
        <p14:creationId xmlns:p14="http://schemas.microsoft.com/office/powerpoint/2010/main" val="155819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8" grpId="1" build="allAtOnce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6127</TotalTime>
  <Words>1108</Words>
  <Application>Microsoft Office PowerPoint</Application>
  <PresentationFormat>Apresentação na tela (16:9)</PresentationFormat>
  <Paragraphs>188</Paragraphs>
  <Slides>29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3" baseType="lpstr">
      <vt:lpstr>Open Sans</vt:lpstr>
      <vt:lpstr>Arial</vt:lpstr>
      <vt:lpstr>Verdana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Ribas Aguiló</dc:creator>
  <cp:lastModifiedBy>Rafael Ribas Aguiló</cp:lastModifiedBy>
  <cp:revision>66</cp:revision>
  <dcterms:modified xsi:type="dcterms:W3CDTF">2017-08-21T18:31:32Z</dcterms:modified>
</cp:coreProperties>
</file>